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2" r:id="rId3"/>
    <p:sldId id="279" r:id="rId4"/>
    <p:sldId id="263" r:id="rId5"/>
    <p:sldId id="264" r:id="rId6"/>
    <p:sldId id="291" r:id="rId7"/>
    <p:sldId id="274" r:id="rId8"/>
    <p:sldId id="292" r:id="rId9"/>
    <p:sldId id="271" r:id="rId10"/>
    <p:sldId id="266" r:id="rId11"/>
    <p:sldId id="275" r:id="rId12"/>
    <p:sldId id="270" r:id="rId13"/>
    <p:sldId id="269" r:id="rId14"/>
    <p:sldId id="293" r:id="rId15"/>
    <p:sldId id="284" r:id="rId16"/>
    <p:sldId id="294" r:id="rId17"/>
    <p:sldId id="285" r:id="rId18"/>
    <p:sldId id="289" r:id="rId19"/>
    <p:sldId id="258" r:id="rId20"/>
    <p:sldId id="261" r:id="rId21"/>
    <p:sldId id="277" r:id="rId22"/>
    <p:sldId id="280" r:id="rId23"/>
    <p:sldId id="295" r:id="rId24"/>
    <p:sldId id="296" r:id="rId25"/>
    <p:sldId id="299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65D51A-E81E-4BB0-B647-C8593907A807}">
          <p14:sldIdLst>
            <p14:sldId id="256"/>
            <p14:sldId id="262"/>
            <p14:sldId id="279"/>
            <p14:sldId id="263"/>
            <p14:sldId id="264"/>
            <p14:sldId id="291"/>
            <p14:sldId id="274"/>
            <p14:sldId id="292"/>
            <p14:sldId id="271"/>
            <p14:sldId id="266"/>
            <p14:sldId id="275"/>
            <p14:sldId id="270"/>
            <p14:sldId id="269"/>
            <p14:sldId id="293"/>
            <p14:sldId id="284"/>
            <p14:sldId id="294"/>
            <p14:sldId id="285"/>
            <p14:sldId id="289"/>
            <p14:sldId id="258"/>
            <p14:sldId id="261"/>
            <p14:sldId id="277"/>
            <p14:sldId id="280"/>
            <p14:sldId id="295"/>
            <p14:sldId id="296"/>
            <p14:sldId id="299"/>
            <p14:sldId id="297"/>
            <p14:sldId id="29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strom" initials="m" lastIdx="1" clrIdx="0"/>
  <p:cmAuthor id="1" name="Lisa Wilson-Wright" initials="LW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F1B"/>
    <a:srgbClr val="A1C5DD"/>
    <a:srgbClr val="A2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4692" autoAdjust="0"/>
  </p:normalViewPr>
  <p:slideViewPr>
    <p:cSldViewPr>
      <p:cViewPr>
        <p:scale>
          <a:sx n="90" d="100"/>
          <a:sy n="90" d="100"/>
        </p:scale>
        <p:origin x="-12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0379D-4DA7-445F-B890-6ACB4E40EEAF}" type="datetimeFigureOut">
              <a:rPr lang="en-US" smtClean="0"/>
              <a:pPr/>
              <a:t>6/30/15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68005-BECA-4655-B903-BCE454215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not because of treatment of LED downlights. Maybe also because early adopters buying – not directly tested.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9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3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PSD has installation rate at 63% for CFLs and</a:t>
            </a:r>
            <a:r>
              <a:rPr lang="en-US" baseline="0" dirty="0" smtClean="0"/>
              <a:t> 82% for LEDs; FR = 19% for CFLs, 0% for LEDs, 0% spillover for both.  Values quoted in the draft report were in correct – they were the net realization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1360-A649-4103-8915-64647F4D4FBF}" type="datetime1">
              <a:rPr lang="en-US" smtClean="0"/>
              <a:pPr/>
              <a:t>6/30/15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CB8-A79B-4464-9DE7-E420C4DCBD3A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6AF4-8650-4F09-95FE-C4E35A344A66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266D-0BC0-4BB8-914B-82C8C430737B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D43C-909C-40ED-9182-D063CEF749BD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2D7E-801F-494F-8FA0-43793237DBA2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E4A9-E285-464C-A65A-1A7F930373A3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5D06-C4CC-4D09-ABB2-255AF57E4CFA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4DD-1F76-4457-9219-49CD1A7BF5E4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56C7-4499-45F0-8DEF-BAC8119D8F5A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924-C7D8-486E-A87F-EFAF8C9934D0}" type="datetime1">
              <a:rPr lang="en-US" smtClean="0"/>
              <a:pPr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 Haskell St.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228600" y="6324600"/>
            <a:ext cx="1463040" cy="393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EA20-7338-4523-861D-17B297C60255}" type="datetime1">
              <a:rPr lang="en-US" smtClean="0"/>
              <a:pPr/>
              <a:t>6/30/15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50-2 Howard St.  Somerville, MA  02144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 bright="18000" contrast="16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6962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014F1B"/>
                </a:solidFill>
                <a:cs typeface="Arial" charset="0"/>
              </a:rPr>
              <a:t>LED Market Assessment and Lighting NTG Study</a:t>
            </a:r>
            <a:endParaRPr lang="en-US" sz="4800" dirty="0">
              <a:solidFill>
                <a:srgbClr val="014F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4114800" cy="3962400"/>
          </a:xfrm>
          <a:noFill/>
        </p:spPr>
        <p:txBody>
          <a:bodyPr anchor="t">
            <a:norm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14F1B"/>
                </a:solidFill>
                <a:cs typeface="Arial" pitchFamily="34" charset="0"/>
              </a:rPr>
              <a:t>June 22, 2015</a:t>
            </a: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Presented by: </a:t>
            </a: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Lisa Wilson-Wright (NMR) </a:t>
            </a:r>
          </a:p>
          <a:p>
            <a:pPr algn="l">
              <a:defRPr/>
            </a:pPr>
            <a:endParaRPr lang="en-US" sz="1700" dirty="0">
              <a:solidFill>
                <a:srgbClr val="014F1B"/>
              </a:solidFill>
              <a:cs typeface="Arial" pitchFamily="34" charset="0"/>
            </a:endParaRP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With support from:</a:t>
            </a: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Jason Christensen (Cadmus)</a:t>
            </a: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Scott Reeves (Cadmus)</a:t>
            </a: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Christopher Dyson (DNV GL)</a:t>
            </a: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Michael Strom (NMR)</a:t>
            </a: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David Barclay (NMR)</a:t>
            </a:r>
          </a:p>
          <a:p>
            <a:pPr algn="l">
              <a:defRPr/>
            </a:pPr>
            <a:r>
              <a:rPr lang="en-US" sz="1700" dirty="0" smtClean="0">
                <a:solidFill>
                  <a:srgbClr val="014F1B"/>
                </a:solidFill>
                <a:cs typeface="Arial" pitchFamily="34" charset="0"/>
              </a:rPr>
              <a:t>Kiersten von Trapp (NMR)</a:t>
            </a:r>
            <a:endParaRPr lang="en-US" sz="1700" dirty="0">
              <a:solidFill>
                <a:srgbClr val="014F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14F1B"/>
                </a:solidFill>
              </a:rPr>
              <a:t>www.nmrgroupinc.com</a:t>
            </a:r>
            <a:endParaRPr lang="en-US" dirty="0">
              <a:solidFill>
                <a:srgbClr val="014F1B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4000" dirty="0"/>
              <a:t>Task </a:t>
            </a:r>
            <a:r>
              <a:rPr lang="en-US" sz="4000" dirty="0" smtClean="0"/>
              <a:t>2 </a:t>
            </a:r>
            <a:r>
              <a:rPr lang="en-US" sz="4000" dirty="0"/>
              <a:t>Supplier Interviews: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In-depth interviews:</a:t>
            </a:r>
          </a:p>
          <a:p>
            <a:pPr lvl="1"/>
            <a:r>
              <a:rPr lang="en-US" dirty="0" smtClean="0"/>
              <a:t>12 </a:t>
            </a:r>
            <a:r>
              <a:rPr lang="en-US" dirty="0"/>
              <a:t>lighting </a:t>
            </a:r>
            <a:r>
              <a:rPr lang="en-US" dirty="0" smtClean="0"/>
              <a:t>suppliers (93% of 2013 program sales)</a:t>
            </a:r>
            <a:endParaRPr lang="en-US" dirty="0"/>
          </a:p>
          <a:p>
            <a:pPr lvl="1"/>
            <a:r>
              <a:rPr lang="en-US" dirty="0" smtClean="0"/>
              <a:t>4 high-level lighting </a:t>
            </a:r>
            <a:r>
              <a:rPr lang="en-US" dirty="0"/>
              <a:t>buyers </a:t>
            </a:r>
            <a:r>
              <a:rPr lang="en-US" dirty="0" smtClean="0"/>
              <a:t>(34% of 2013 program sales)</a:t>
            </a:r>
            <a:endParaRPr lang="en-US" dirty="0"/>
          </a:p>
          <a:p>
            <a:pPr lvl="1"/>
            <a:r>
              <a:rPr lang="en-US" dirty="0" smtClean="0"/>
              <a:t>Conducted May-July 2014 in conjunction with MA</a:t>
            </a:r>
          </a:p>
          <a:p>
            <a:r>
              <a:rPr lang="en-US" dirty="0" smtClean="0"/>
              <a:t>Connecticut specific topics:</a:t>
            </a:r>
          </a:p>
          <a:p>
            <a:pPr lvl="1"/>
            <a:r>
              <a:rPr lang="en-US" dirty="0" smtClean="0"/>
              <a:t>NTG estimates</a:t>
            </a:r>
          </a:p>
          <a:p>
            <a:pPr lvl="2"/>
            <a:r>
              <a:rPr lang="en-US" dirty="0" smtClean="0"/>
              <a:t>Change in EE bulb sales absent program discounts</a:t>
            </a:r>
          </a:p>
          <a:p>
            <a:pPr lvl="2"/>
            <a:r>
              <a:rPr lang="en-US" dirty="0" smtClean="0"/>
              <a:t>By bulb </a:t>
            </a:r>
            <a:r>
              <a:rPr lang="en-US" dirty="0"/>
              <a:t>type </a:t>
            </a:r>
            <a:r>
              <a:rPr lang="en-US" dirty="0" smtClean="0"/>
              <a:t>for program, retail channels</a:t>
            </a:r>
            <a:endParaRPr lang="en-US" dirty="0"/>
          </a:p>
          <a:p>
            <a:pPr lvl="1"/>
            <a:r>
              <a:rPr lang="en-US" dirty="0" smtClean="0"/>
              <a:t>Levels of satisfaction with CT lighting program</a:t>
            </a:r>
          </a:p>
          <a:p>
            <a:pPr lvl="1"/>
            <a:r>
              <a:rPr lang="en-US" dirty="0" smtClean="0"/>
              <a:t>Recommendations for program improvements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</a:t>
            </a:r>
            <a:r>
              <a:rPr lang="en-US" dirty="0" smtClean="0"/>
              <a:t>2 </a:t>
            </a:r>
            <a:r>
              <a:rPr lang="en-US" dirty="0"/>
              <a:t>Supplier Interviews: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NTG </a:t>
            </a:r>
            <a:r>
              <a:rPr lang="en-US" dirty="0"/>
              <a:t>Estimates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9839154"/>
              </p:ext>
            </p:extLst>
          </p:nvPr>
        </p:nvGraphicFramePr>
        <p:xfrm>
          <a:off x="1295400" y="1600200"/>
          <a:ext cx="7543800" cy="274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56719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Bulb Type</a:t>
                      </a:r>
                      <a:endParaRPr lang="en-US" sz="3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NTG Ratio</a:t>
                      </a:r>
                      <a:endParaRPr lang="en-US" sz="3200" dirty="0"/>
                    </a:p>
                  </a:txBody>
                  <a:tcPr marL="44873" marR="44873"/>
                </a:tc>
              </a:tr>
              <a:tr h="79579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Standard CFLs</a:t>
                      </a:r>
                      <a:endParaRPr lang="en-US" sz="3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68%</a:t>
                      </a:r>
                      <a:endParaRPr lang="en-US" sz="3200" dirty="0"/>
                    </a:p>
                  </a:txBody>
                  <a:tcPr marL="44873" marR="44873"/>
                </a:tc>
              </a:tr>
              <a:tr h="79579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Specialty CFLs</a:t>
                      </a:r>
                      <a:endParaRPr lang="en-US" sz="3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55%</a:t>
                      </a:r>
                      <a:endParaRPr lang="en-US" sz="3200" dirty="0"/>
                    </a:p>
                  </a:txBody>
                  <a:tcPr marL="44873" marR="44873"/>
                </a:tc>
              </a:tr>
              <a:tr h="4320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LEDs</a:t>
                      </a:r>
                      <a:endParaRPr lang="en-US" sz="3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74%</a:t>
                      </a:r>
                      <a:endParaRPr lang="en-US" sz="3200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57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NTG dominated by reliance on big box stores</a:t>
            </a:r>
          </a:p>
          <a:p>
            <a:r>
              <a:rPr lang="en-US" dirty="0" smtClean="0"/>
              <a:t>NTG lower for specialty CFLs than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9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Task 2 Supplier Interviews: </a:t>
            </a:r>
            <a:br>
              <a:rPr lang="en-US" sz="4000" dirty="0" smtClean="0"/>
            </a:br>
            <a:r>
              <a:rPr lang="en-US" sz="4000" dirty="0" smtClean="0"/>
              <a:t>Program Satisfaction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Very positive feedback on program staff</a:t>
            </a:r>
          </a:p>
          <a:p>
            <a:r>
              <a:rPr lang="en-US" sz="2800" dirty="0" smtClean="0"/>
              <a:t>Supplier/retailer recommendations for program improvements</a:t>
            </a:r>
          </a:p>
          <a:p>
            <a:pPr lvl="1"/>
            <a:r>
              <a:rPr lang="en-US" sz="2400" dirty="0" smtClean="0"/>
              <a:t>Longer program duration 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hree-year </a:t>
            </a:r>
            <a:r>
              <a:rPr lang="en-US" sz="2000" dirty="0"/>
              <a:t>program </a:t>
            </a:r>
            <a:r>
              <a:rPr lang="en-US" sz="2000" dirty="0" smtClean="0"/>
              <a:t>rather </a:t>
            </a:r>
            <a:r>
              <a:rPr lang="en-US" sz="2000" dirty="0"/>
              <a:t>than </a:t>
            </a:r>
            <a:r>
              <a:rPr lang="en-US" sz="2000" dirty="0" smtClean="0"/>
              <a:t>year-to-year</a:t>
            </a:r>
          </a:p>
          <a:p>
            <a:pPr lvl="1"/>
            <a:r>
              <a:rPr lang="en-US" sz="2400" dirty="0" smtClean="0"/>
              <a:t>More </a:t>
            </a:r>
            <a:r>
              <a:rPr lang="en-US" sz="2400" dirty="0"/>
              <a:t>flexibility in </a:t>
            </a:r>
            <a:r>
              <a:rPr lang="en-US" sz="2400" dirty="0" smtClean="0"/>
              <a:t>RFP </a:t>
            </a:r>
          </a:p>
          <a:p>
            <a:pPr lvl="2"/>
            <a:r>
              <a:rPr lang="en-US" sz="2000" dirty="0"/>
              <a:t>B</a:t>
            </a:r>
            <a:r>
              <a:rPr lang="en-US" sz="2000" dirty="0" smtClean="0"/>
              <a:t>ring </a:t>
            </a:r>
            <a:r>
              <a:rPr lang="en-US" sz="2000" dirty="0"/>
              <a:t>in new </a:t>
            </a:r>
            <a:r>
              <a:rPr lang="en-US" sz="2000" dirty="0" smtClean="0"/>
              <a:t>retailers/promotions mid-year</a:t>
            </a:r>
          </a:p>
          <a:p>
            <a:pPr lvl="1"/>
            <a:r>
              <a:rPr lang="en-US" sz="2400" dirty="0" smtClean="0"/>
              <a:t>More funding for program incentives</a:t>
            </a:r>
          </a:p>
          <a:p>
            <a:pPr lvl="2"/>
            <a:r>
              <a:rPr lang="en-US" sz="2000" dirty="0" smtClean="0"/>
              <a:t>Most participate in both MA and CT programs and indicated that MA program had better incentives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6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Task 2 Supplier Interviews: Program Satisfaction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3846"/>
            <a:ext cx="7678006" cy="443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16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2 Supplier Interviews:</a:t>
            </a:r>
            <a:br>
              <a:rPr lang="en-US" dirty="0" smtClean="0"/>
            </a:br>
            <a:r>
              <a:rPr lang="en-US" dirty="0" smtClean="0"/>
              <a:t>National LED Market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prices expected to decline</a:t>
            </a:r>
          </a:p>
          <a:p>
            <a:pPr lvl="1"/>
            <a:r>
              <a:rPr lang="en-US" dirty="0" smtClean="0"/>
              <a:t>Greater supply, EISA</a:t>
            </a:r>
          </a:p>
          <a:p>
            <a:pPr lvl="1"/>
            <a:r>
              <a:rPr lang="en-US" dirty="0" smtClean="0"/>
              <a:t>Technology, manufacturer changes</a:t>
            </a:r>
          </a:p>
          <a:p>
            <a:pPr lvl="1"/>
            <a:r>
              <a:rPr lang="en-US" dirty="0" smtClean="0"/>
              <a:t>Do not expect LED fixture prices to drop</a:t>
            </a:r>
          </a:p>
          <a:p>
            <a:r>
              <a:rPr lang="en-US" dirty="0" smtClean="0"/>
              <a:t>LED sales “healthy”</a:t>
            </a:r>
          </a:p>
          <a:p>
            <a:r>
              <a:rPr lang="en-US" dirty="0" smtClean="0"/>
              <a:t>High cost remains barrier to adoption</a:t>
            </a:r>
          </a:p>
          <a:p>
            <a:r>
              <a:rPr lang="en-US" dirty="0" smtClean="0"/>
              <a:t>Rebates, consumer education seen as best ways to increase adoption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3 Saturation Reanalysis:</a:t>
            </a:r>
            <a:br>
              <a:rPr lang="en-US" dirty="0" smtClean="0"/>
            </a:b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prior saturation data (2009, 2012, 2013) to interpolate and extrapolate likely saturation rates in 2010, 2011, and 2014</a:t>
            </a:r>
          </a:p>
          <a:p>
            <a:r>
              <a:rPr lang="en-US" dirty="0" smtClean="0"/>
              <a:t>Compare saturation data in Connecticut with data collected from Eastern Kansas and Georgia in conjunction with Massachusetts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3 Saturation Reanalysis: Efficient Bulb Saturation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7553"/>
            <a:ext cx="7767669" cy="449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7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3 </a:t>
            </a:r>
            <a:r>
              <a:rPr lang="en-US" dirty="0" smtClean="0"/>
              <a:t>Saturation Reanalysis:</a:t>
            </a:r>
            <a:br>
              <a:rPr lang="en-US" dirty="0" smtClean="0"/>
            </a:br>
            <a:r>
              <a:rPr lang="en-US" dirty="0" smtClean="0"/>
              <a:t>Lighting </a:t>
            </a:r>
            <a:r>
              <a:rPr lang="en-US" dirty="0"/>
              <a:t>Comparisons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6408164"/>
            <a:ext cx="2590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*CT 2014 is forecasted</a:t>
            </a:r>
            <a:endParaRPr lang="en-US" sz="1200" dirty="0">
              <a:solidFill>
                <a:srgbClr val="1F497D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39368" cy="49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06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3 Saturation Reanalysis:</a:t>
            </a:r>
            <a:br>
              <a:rPr lang="en-US" dirty="0" smtClean="0"/>
            </a:br>
            <a:r>
              <a:rPr lang="en-US" dirty="0" smtClean="0"/>
              <a:t>Saturation by Bulb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6454687"/>
            <a:ext cx="2590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*CT 2014 is forecasted</a:t>
            </a:r>
            <a:endParaRPr lang="en-US" sz="1200" dirty="0">
              <a:solidFill>
                <a:srgbClr val="1F497D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199"/>
            <a:ext cx="7010399" cy="52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4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4 POS Modeling: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 and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xplore impact of lighting program activity on efficient bulb sales</a:t>
                </a:r>
              </a:p>
              <a:p>
                <a:pPr lvl="1"/>
                <a:r>
                  <a:rPr lang="en-US" dirty="0" smtClean="0"/>
                  <a:t>Utilizing </a:t>
                </a:r>
                <a:r>
                  <a:rPr lang="en-US" dirty="0"/>
                  <a:t>nationwide </a:t>
                </a:r>
                <a:r>
                  <a:rPr lang="en-US" dirty="0" smtClean="0"/>
                  <a:t>sales data</a:t>
                </a:r>
              </a:p>
              <a:p>
                <a:r>
                  <a:rPr lang="en-US" dirty="0" smtClean="0"/>
                  <a:t>Use </a:t>
                </a:r>
                <a:r>
                  <a:rPr lang="en-US" dirty="0"/>
                  <a:t>analysis to derive </a:t>
                </a:r>
                <a:r>
                  <a:rPr lang="en-US" dirty="0" smtClean="0"/>
                  <a:t>counterfactuals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stimates </a:t>
                </a:r>
                <a:r>
                  <a:rPr lang="en-US" dirty="0"/>
                  <a:t>of sales in absence of </a:t>
                </a:r>
                <a:r>
                  <a:rPr lang="en-US" dirty="0" smtClean="0"/>
                  <a:t>program to calculate NTG</a:t>
                </a:r>
                <a:endParaRPr lang="en-US" dirty="0"/>
              </a:p>
              <a:p>
                <a14:m>
                  <m:oMath xmlns:m="http://schemas.openxmlformats.org/officeDocument/2006/math" xmlns="">
                    <m:r>
                      <a:rPr lang="en-US" sz="2400" i="1">
                        <a:latin typeface="Cambria Math"/>
                      </a:rPr>
                      <m:t>𝑁𝑇𝐺𝑅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(# </m:t>
                        </m:r>
                        <m:r>
                          <a:rPr lang="en-US" sz="2400" i="1">
                            <a:latin typeface="Cambria Math"/>
                          </a:rPr>
                          <m:t>𝑏𝑢𝑙𝑏𝑠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𝑠𝑜𝑙𝑑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𝑤𝑖𝑡h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𝑝𝑟𝑜𝑔𝑟𝑎𝑚</m:t>
                        </m:r>
                        <m:r>
                          <a:rPr lang="en-US" sz="2400" i="1">
                            <a:latin typeface="Cambria Math"/>
                          </a:rPr>
                          <m:t>−# </m:t>
                        </m:r>
                        <m:r>
                          <a:rPr lang="en-US" sz="2400" i="1">
                            <a:latin typeface="Cambria Math"/>
                          </a:rPr>
                          <m:t>𝑏𝑢𝑙𝑏𝑠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𝑠𝑜𝑙𝑑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𝑤𝑖𝑡h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𝑛𝑜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𝑝𝑟𝑜𝑔𝑟𝑎𝑚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#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𝑝𝑟𝑜𝑔𝑟𝑎𝑚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𝑖𝑛𝑐𝑒𝑛𝑡𝑒𝑑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𝑏𝑢𝑙𝑏𝑠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𝑠𝑜𝑙𝑑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Task 1: Demand Elasticity Modeling</a:t>
            </a:r>
          </a:p>
          <a:p>
            <a:r>
              <a:rPr lang="en-US" dirty="0" smtClean="0"/>
              <a:t>Task 2: Supplier Interviews*</a:t>
            </a:r>
          </a:p>
          <a:p>
            <a:r>
              <a:rPr lang="en-US" dirty="0" smtClean="0"/>
              <a:t>Task 3: Reanalysis of Saturation Data, Comparison to other Areas*</a:t>
            </a:r>
          </a:p>
          <a:p>
            <a:r>
              <a:rPr lang="en-US" dirty="0" smtClean="0"/>
              <a:t>Task 4: Point-of-Sale (POS) Data Modeling*</a:t>
            </a:r>
          </a:p>
          <a:p>
            <a:r>
              <a:rPr lang="en-US" dirty="0" smtClean="0"/>
              <a:t>Task 5: Overall Reporting</a:t>
            </a:r>
          </a:p>
          <a:p>
            <a:pPr marL="0" indent="0">
              <a:buNone/>
            </a:pPr>
            <a:r>
              <a:rPr lang="en-US" sz="2400" dirty="0" smtClean="0"/>
              <a:t>*Leverage resources with MA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9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4 POS Modeling: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eries </a:t>
            </a:r>
            <a:r>
              <a:rPr lang="en-US" dirty="0"/>
              <a:t>of state-level </a:t>
            </a:r>
            <a:r>
              <a:rPr lang="en-US" dirty="0" smtClean="0"/>
              <a:t>regression </a:t>
            </a:r>
            <a:r>
              <a:rPr lang="en-US" dirty="0"/>
              <a:t>models </a:t>
            </a:r>
            <a:r>
              <a:rPr lang="en-US" dirty="0" smtClean="0"/>
              <a:t>predicting:</a:t>
            </a:r>
            <a:endParaRPr lang="en-US" dirty="0"/>
          </a:p>
          <a:p>
            <a:pPr lvl="1"/>
            <a:r>
              <a:rPr lang="en-US" dirty="0"/>
              <a:t>Proportion of </a:t>
            </a:r>
            <a:r>
              <a:rPr lang="en-US" dirty="0" smtClean="0"/>
              <a:t>reported </a:t>
            </a:r>
            <a:r>
              <a:rPr lang="en-US" dirty="0"/>
              <a:t>bulb sales that were </a:t>
            </a:r>
            <a:r>
              <a:rPr lang="en-US" dirty="0" smtClean="0"/>
              <a:t>efficient</a:t>
            </a:r>
            <a:endParaRPr lang="en-US" dirty="0"/>
          </a:p>
          <a:p>
            <a:r>
              <a:rPr lang="en-US" dirty="0"/>
              <a:t>Model </a:t>
            </a:r>
            <a:r>
              <a:rPr lang="en-US" dirty="0" smtClean="0"/>
              <a:t>inputs:</a:t>
            </a:r>
            <a:endParaRPr lang="en-US" dirty="0"/>
          </a:p>
          <a:p>
            <a:pPr lvl="1"/>
            <a:r>
              <a:rPr lang="en-US" dirty="0"/>
              <a:t>Sq. Ft. of major reporting and non-reporting retail channels</a:t>
            </a:r>
          </a:p>
          <a:p>
            <a:pPr lvl="1"/>
            <a:r>
              <a:rPr lang="en-US" dirty="0"/>
              <a:t>Demographic variables of interest</a:t>
            </a:r>
          </a:p>
          <a:p>
            <a:pPr lvl="1"/>
            <a:r>
              <a:rPr lang="en-US" dirty="0"/>
              <a:t>Program activity </a:t>
            </a:r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% efficient sales in non-program states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4 POS Modeling:</a:t>
            </a:r>
            <a:br>
              <a:rPr lang="en-US" dirty="0" smtClean="0"/>
            </a:br>
            <a:r>
              <a:rPr lang="en-US" dirty="0" smtClean="0"/>
              <a:t>NTG  Ratio Estimates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8697315"/>
              </p:ext>
            </p:extLst>
          </p:nvPr>
        </p:nvGraphicFramePr>
        <p:xfrm>
          <a:off x="1143000" y="1600200"/>
          <a:ext cx="7086600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Product</a:t>
                      </a:r>
                      <a:endParaRPr lang="en-US" sz="28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NTG</a:t>
                      </a:r>
                      <a:endParaRPr lang="en-US" sz="2800" dirty="0"/>
                    </a:p>
                  </a:txBody>
                  <a:tcPr marL="44873" marR="44873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CFLs </a:t>
                      </a:r>
                      <a:endParaRPr lang="en-US" sz="28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29%</a:t>
                      </a:r>
                      <a:endParaRPr lang="en-US" sz="2800" dirty="0"/>
                    </a:p>
                  </a:txBody>
                  <a:tcPr marL="44873" marR="44873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LEDs</a:t>
                      </a:r>
                      <a:endParaRPr lang="en-US" sz="28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87%</a:t>
                      </a:r>
                      <a:endParaRPr lang="en-US" sz="2800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3276600"/>
            <a:ext cx="8153400" cy="2849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Dataset </a:t>
            </a:r>
            <a:r>
              <a:rPr lang="en-US" dirty="0"/>
              <a:t>covers only 19% of program sales – inclusive of CFLs and LEDs (so smaller for </a:t>
            </a:r>
            <a:r>
              <a:rPr lang="en-US" dirty="0" smtClean="0"/>
              <a:t>LEDs)</a:t>
            </a:r>
          </a:p>
          <a:p>
            <a:pPr lvl="1"/>
            <a:r>
              <a:rPr lang="en-US" dirty="0" smtClean="0"/>
              <a:t>LEDs very small part of market in 2009, different types of bulbs</a:t>
            </a:r>
          </a:p>
          <a:p>
            <a:pPr lvl="1"/>
            <a:r>
              <a:rPr lang="en-US" dirty="0" smtClean="0"/>
              <a:t>Most general service LEDs sold through channels not in dataset</a:t>
            </a:r>
          </a:p>
          <a:p>
            <a:r>
              <a:rPr lang="en-US" dirty="0"/>
              <a:t>Dataset does not distinguish specialty from </a:t>
            </a:r>
            <a:r>
              <a:rPr lang="en-US" dirty="0" smtClean="0"/>
              <a:t>standard</a:t>
            </a:r>
          </a:p>
          <a:p>
            <a:r>
              <a:rPr lang="en-US" dirty="0" smtClean="0"/>
              <a:t>Modeled relationship </a:t>
            </a:r>
            <a:r>
              <a:rPr lang="en-US" dirty="0"/>
              <a:t>between </a:t>
            </a:r>
            <a:r>
              <a:rPr lang="en-US" dirty="0" smtClean="0"/>
              <a:t>budget, % </a:t>
            </a:r>
            <a:r>
              <a:rPr lang="en-US" dirty="0"/>
              <a:t>efficient </a:t>
            </a:r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States with larger budgets show higher NTG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Net-</a:t>
            </a:r>
            <a:r>
              <a:rPr lang="en-US" dirty="0" err="1" smtClean="0"/>
              <a:t>Freeriders</a:t>
            </a:r>
            <a:r>
              <a:rPr lang="en-US" dirty="0" smtClean="0"/>
              <a:t> / </a:t>
            </a:r>
            <a:br>
              <a:rPr lang="en-US" dirty="0" smtClean="0"/>
            </a:br>
            <a:r>
              <a:rPr lang="en-US" dirty="0" smtClean="0"/>
              <a:t>Net-to-Gross PY 2013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188537"/>
              </p:ext>
            </p:extLst>
          </p:nvPr>
        </p:nvGraphicFramePr>
        <p:xfrm>
          <a:off x="457200" y="1524001"/>
          <a:ext cx="822960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65"/>
                <a:gridCol w="1726209"/>
                <a:gridCol w="1726209"/>
                <a:gridCol w="1726209"/>
                <a:gridCol w="1726209"/>
              </a:tblGrid>
              <a:tr h="8029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Company</a:t>
                      </a:r>
                      <a:r>
                        <a:rPr lang="en-US" sz="1600" baseline="0" dirty="0" smtClean="0"/>
                        <a:t> Assumptions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 1: Demand Elasticity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 2: Supplier</a:t>
                      </a:r>
                      <a:r>
                        <a:rPr lang="en-US" sz="1600" baseline="0" dirty="0" smtClean="0"/>
                        <a:t> Interviews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 4: POS Modeling</a:t>
                      </a:r>
                      <a:endParaRPr lang="en-US" sz="1600" dirty="0"/>
                    </a:p>
                  </a:txBody>
                  <a:tcPr/>
                </a:tc>
              </a:tr>
              <a:tr h="56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LED Specialty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71%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74%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88%</a:t>
                      </a:r>
                      <a:endParaRPr lang="en-US" sz="1600" dirty="0"/>
                    </a:p>
                  </a:txBody>
                  <a:tcPr anchor="ctr"/>
                </a:tc>
              </a:tr>
              <a:tr h="56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LED Standard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49%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CFL</a:t>
                      </a:r>
                      <a:r>
                        <a:rPr lang="en-US" sz="1600" baseline="0" dirty="0" smtClean="0"/>
                        <a:t> Specialty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55%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29%</a:t>
                      </a:r>
                      <a:endParaRPr lang="en-US" sz="1600" dirty="0"/>
                    </a:p>
                  </a:txBody>
                  <a:tcPr anchor="ctr"/>
                </a:tc>
              </a:tr>
              <a:tr h="56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CFL Standard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68%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611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the 2014 PSD, Appendix 3; net realization rates are 82% for LEDs and 51% for CFLs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of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freeridership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partial or missing data required team to make assumptions for some products, stores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 to biases of responding manufacturers and retailers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Partial market estimate, home-improvement/hardware channels not included. Limited applicability for program LEDs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1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NTG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NTG = 51% for CFLs for 2013</a:t>
            </a:r>
          </a:p>
          <a:p>
            <a:pPr lvl="1"/>
            <a:r>
              <a:rPr lang="en-US" dirty="0" smtClean="0"/>
              <a:t>Estimated values coalescence at this level</a:t>
            </a:r>
          </a:p>
          <a:p>
            <a:r>
              <a:rPr lang="en-US" dirty="0" smtClean="0"/>
              <a:t>NTG = 82% for LEDs for 2013</a:t>
            </a:r>
          </a:p>
          <a:p>
            <a:pPr lvl="1"/>
            <a:r>
              <a:rPr lang="en-US" dirty="0" smtClean="0"/>
              <a:t>Higher than estimated values but none offered strong estimates for LEDs</a:t>
            </a:r>
          </a:p>
          <a:p>
            <a:r>
              <a:rPr lang="en-US" dirty="0" smtClean="0"/>
              <a:t>Expect CFL NTG to stay stable</a:t>
            </a:r>
          </a:p>
          <a:p>
            <a:pPr lvl="1"/>
            <a:r>
              <a:rPr lang="en-US" dirty="0" smtClean="0"/>
              <a:t>Competition from halogens, LEDs</a:t>
            </a:r>
          </a:p>
          <a:p>
            <a:r>
              <a:rPr lang="en-US" dirty="0" smtClean="0"/>
              <a:t>Expect LED NTG to stay high through 2015, but start dropping quickly around 2016 </a:t>
            </a:r>
          </a:p>
          <a:p>
            <a:pPr lvl="1"/>
            <a:r>
              <a:rPr lang="en-US" dirty="0" smtClean="0"/>
              <a:t>Declining prices, consumer acceptance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Estimate NTG regularly for next few years</a:t>
            </a:r>
          </a:p>
          <a:p>
            <a:pPr lvl="1"/>
            <a:r>
              <a:rPr lang="en-US" dirty="0" smtClean="0"/>
              <a:t>Include estimates for channels (especially hard-to-reach)</a:t>
            </a:r>
          </a:p>
          <a:p>
            <a:pPr lvl="1"/>
            <a:r>
              <a:rPr lang="en-US" dirty="0" smtClean="0"/>
              <a:t>Include estimates for specialty and standard LEDs</a:t>
            </a:r>
          </a:p>
          <a:p>
            <a:pPr lvl="1"/>
            <a:r>
              <a:rPr lang="en-US" dirty="0" smtClean="0"/>
              <a:t>Period </a:t>
            </a:r>
            <a:r>
              <a:rPr lang="en-US" dirty="0"/>
              <a:t>of rapid change, </a:t>
            </a:r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MA developed from multiple methods, consensus building process to produce retro-/ prospective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2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Continue practice of gradual increase for LEDs, phasing out of CFLs</a:t>
            </a:r>
          </a:p>
          <a:p>
            <a:pPr lvl="1"/>
            <a:r>
              <a:rPr lang="en-US" dirty="0"/>
              <a:t>But not too fast!  </a:t>
            </a:r>
          </a:p>
          <a:p>
            <a:r>
              <a:rPr lang="en-US" dirty="0"/>
              <a:t>Consider shifting some support from home improvement to other channels</a:t>
            </a:r>
          </a:p>
          <a:p>
            <a:pPr lvl="1"/>
            <a:r>
              <a:rPr lang="en-US" dirty="0"/>
              <a:t>DIY generally have low NTG compared to others</a:t>
            </a:r>
          </a:p>
          <a:p>
            <a:r>
              <a:rPr lang="en-US" dirty="0"/>
              <a:t>Cease specialty incentives</a:t>
            </a:r>
          </a:p>
          <a:p>
            <a:pPr lvl="1"/>
            <a:r>
              <a:rPr lang="en-US" dirty="0"/>
              <a:t>Companies already planning this</a:t>
            </a:r>
          </a:p>
          <a:p>
            <a:r>
              <a:rPr lang="en-US" dirty="0"/>
              <a:t>Increase LED awareness</a:t>
            </a:r>
          </a:p>
          <a:p>
            <a:pPr lvl="1"/>
            <a:r>
              <a:rPr lang="en-US" dirty="0"/>
              <a:t>Through current, expanded education, </a:t>
            </a:r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2015 Lighting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Goal: Assess trends in lighting market</a:t>
            </a:r>
          </a:p>
          <a:p>
            <a:pPr lvl="1"/>
            <a:r>
              <a:rPr lang="en-US" dirty="0" smtClean="0"/>
              <a:t>Emphasize updating information to reflect current (and trending) LED market</a:t>
            </a:r>
          </a:p>
          <a:p>
            <a:pPr lvl="1"/>
            <a:r>
              <a:rPr lang="en-US" dirty="0" smtClean="0"/>
              <a:t>Provide values that can be incorporated into savings estimates, future plans, PSDs</a:t>
            </a:r>
          </a:p>
          <a:p>
            <a:r>
              <a:rPr lang="en-US" dirty="0" smtClean="0"/>
              <a:t>Study objectives: </a:t>
            </a:r>
          </a:p>
          <a:p>
            <a:pPr lvl="1"/>
            <a:r>
              <a:rPr lang="en-US" dirty="0" smtClean="0"/>
              <a:t>Estimate of efficient socket saturation, bulb penetration</a:t>
            </a:r>
            <a:endParaRPr lang="en-US" dirty="0"/>
          </a:p>
          <a:p>
            <a:pPr lvl="1"/>
            <a:r>
              <a:rPr lang="en-US" dirty="0" smtClean="0"/>
              <a:t>Provide data on baselines, delta watts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customer, equipment, </a:t>
            </a:r>
            <a:r>
              <a:rPr lang="en-US" dirty="0" smtClean="0"/>
              <a:t>market </a:t>
            </a:r>
            <a:r>
              <a:rPr lang="en-US" dirty="0"/>
              <a:t>data </a:t>
            </a:r>
            <a:r>
              <a:rPr lang="en-US" dirty="0" smtClean="0"/>
              <a:t>in support of program targeting,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1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Task 1: Consumer recruitment survey</a:t>
            </a:r>
          </a:p>
          <a:p>
            <a:pPr lvl="1"/>
            <a:r>
              <a:rPr lang="en-US" dirty="0" smtClean="0"/>
              <a:t>n=150 residential customers</a:t>
            </a:r>
          </a:p>
          <a:p>
            <a:pPr lvl="1"/>
            <a:r>
              <a:rPr lang="en-US" dirty="0" smtClean="0"/>
              <a:t>Check-in on key market indicators</a:t>
            </a:r>
          </a:p>
          <a:p>
            <a:pPr lvl="1"/>
            <a:r>
              <a:rPr lang="en-US" dirty="0" smtClean="0"/>
              <a:t>Recruit for on-sites</a:t>
            </a:r>
          </a:p>
          <a:p>
            <a:r>
              <a:rPr lang="en-US" dirty="0" smtClean="0"/>
              <a:t>Task 2: On-site saturation visits</a:t>
            </a:r>
          </a:p>
          <a:p>
            <a:pPr lvl="1"/>
            <a:r>
              <a:rPr lang="en-US" dirty="0" smtClean="0"/>
              <a:t>n=75 (or more if possible)</a:t>
            </a:r>
          </a:p>
          <a:p>
            <a:pPr lvl="1"/>
            <a:r>
              <a:rPr lang="en-US" dirty="0" smtClean="0"/>
              <a:t>Determine socket saturation, bulb penetration, bulb storage (all types)</a:t>
            </a:r>
          </a:p>
          <a:p>
            <a:pPr lvl="1"/>
            <a:r>
              <a:rPr lang="en-US" dirty="0" smtClean="0"/>
              <a:t>Collect info on delta watts</a:t>
            </a:r>
          </a:p>
          <a:p>
            <a:pPr lvl="1"/>
            <a:r>
              <a:rPr lang="en-US" dirty="0" smtClean="0"/>
              <a:t>Understand consumers lighting purchases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1: Demand Elasticity Modeling</a:t>
            </a:r>
          </a:p>
          <a:p>
            <a:pPr lvl="1"/>
            <a:r>
              <a:rPr lang="en-US" dirty="0" smtClean="0"/>
              <a:t>Cadmus: Scott Reeves, Jason Christensen</a:t>
            </a:r>
          </a:p>
          <a:p>
            <a:r>
              <a:rPr lang="en-US" dirty="0" smtClean="0"/>
              <a:t>Task 2: Supplier Interviews</a:t>
            </a:r>
          </a:p>
          <a:p>
            <a:pPr lvl="1"/>
            <a:r>
              <a:rPr lang="en-US" dirty="0" smtClean="0"/>
              <a:t>DNV GL: Chris Dyson</a:t>
            </a:r>
          </a:p>
          <a:p>
            <a:r>
              <a:rPr lang="en-US" dirty="0" smtClean="0"/>
              <a:t>Task 3: Saturation Reanalysis</a:t>
            </a:r>
          </a:p>
          <a:p>
            <a:pPr lvl="1"/>
            <a:r>
              <a:rPr lang="en-US" dirty="0" smtClean="0"/>
              <a:t>NMR: David Barclay, Kiersten von Trapp</a:t>
            </a:r>
          </a:p>
          <a:p>
            <a:r>
              <a:rPr lang="en-US" dirty="0" smtClean="0"/>
              <a:t>Task 4: POS Data Modeling</a:t>
            </a:r>
          </a:p>
          <a:p>
            <a:pPr lvl="1"/>
            <a:r>
              <a:rPr lang="en-US" dirty="0" smtClean="0"/>
              <a:t>NMR: Michael Strom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1 Demand Elasticity Model: Objectives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Uses sales and promotion information to: </a:t>
                </a:r>
                <a:endParaRPr lang="en-US" dirty="0"/>
              </a:p>
              <a:p>
                <a:pPr lvl="0"/>
                <a:r>
                  <a:rPr lang="en-US" sz="2800" dirty="0"/>
                  <a:t>Quantify </a:t>
                </a:r>
                <a:r>
                  <a:rPr lang="en-US" sz="2800" dirty="0" smtClean="0"/>
                  <a:t>the relationship </a:t>
                </a:r>
                <a:r>
                  <a:rPr lang="en-US" sz="2800" dirty="0"/>
                  <a:t>of price </a:t>
                </a:r>
                <a:r>
                  <a:rPr lang="en-US" sz="2800" dirty="0" smtClean="0"/>
                  <a:t>and </a:t>
                </a:r>
                <a:r>
                  <a:rPr lang="en-US" sz="2800" dirty="0"/>
                  <a:t>promotion to </a:t>
                </a:r>
                <a:r>
                  <a:rPr lang="en-US" sz="2800" dirty="0" smtClean="0"/>
                  <a:t>sales </a:t>
                </a:r>
                <a:endParaRPr lang="en-US" sz="2800" dirty="0"/>
              </a:p>
              <a:p>
                <a:pPr lvl="0"/>
                <a:r>
                  <a:rPr lang="en-US" sz="2800" dirty="0" smtClean="0"/>
                  <a:t>Predict likely </a:t>
                </a:r>
                <a:r>
                  <a:rPr lang="en-US" sz="2800" dirty="0"/>
                  <a:t>sales levels without the program’s intervention (baseline </a:t>
                </a:r>
                <a:r>
                  <a:rPr lang="en-US" sz="2800" dirty="0" smtClean="0"/>
                  <a:t>sales)</a:t>
                </a:r>
                <a:endParaRPr lang="en-US" sz="2800" dirty="0"/>
              </a:p>
              <a:p>
                <a:pPr lvl="0"/>
                <a:r>
                  <a:rPr lang="en-US" sz="2800" dirty="0"/>
                  <a:t>Estimate freeridership by comparing modeled baseline sales with </a:t>
                </a:r>
                <a:r>
                  <a:rPr lang="en-US" sz="2800" dirty="0" smtClean="0"/>
                  <a:t>modeled program sales</a:t>
                </a:r>
              </a:p>
              <a:p>
                <a14:m>
                  <m:oMath xmlns:m="http://schemas.openxmlformats.org/officeDocument/2006/math" xmlns="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𝑁𝑒𝑡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𝑜𝑓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𝐹𝑟𝑒𝑒𝑟𝑖𝑑𝑒𝑟𝑠</m:t>
                    </m:r>
                  </m:oMath>
                </a14:m>
                <a:r>
                  <a:rPr lang="en-US" sz="2800" i="1" dirty="0" smtClean="0"/>
                  <a:t> =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𝑆𝑎𝑣𝑖𝑛𝑔𝑠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𝑤𝑖𝑡h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𝑃𝑟𝑜𝑔𝑟𝑎𝑚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𝑆𝑎𝑣𝑖𝑛𝑔𝑠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𝑤𝑖𝑡h𝑜𝑢𝑡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𝑃𝑟𝑜𝑔𝑟𝑎𝑚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𝑆𝑎𝑣𝑖𝑛𝑔𝑠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𝑤𝑖𝑡h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𝑃𝑟𝑜𝑔𝑟𝑎𝑚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lvl="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1 Demand Elasticity Model: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Data provided by implementer APT/</a:t>
            </a:r>
            <a:r>
              <a:rPr lang="en-US" dirty="0" err="1" smtClean="0"/>
              <a:t>CLEAResult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sz="2600" dirty="0"/>
              <a:t>Program and non-program price</a:t>
            </a:r>
          </a:p>
          <a:p>
            <a:r>
              <a:rPr lang="en-US" sz="2600" dirty="0"/>
              <a:t>Variation in price </a:t>
            </a:r>
            <a:r>
              <a:rPr lang="en-US" sz="2600" dirty="0" smtClean="0"/>
              <a:t>over </a:t>
            </a:r>
            <a:r>
              <a:rPr lang="en-US" sz="2600" dirty="0"/>
              <a:t>time</a:t>
            </a:r>
          </a:p>
          <a:p>
            <a:r>
              <a:rPr lang="en-US" sz="2600" dirty="0"/>
              <a:t>Data on external factors that affect price (e.g., specialty/standard, wattage, manufacturer, </a:t>
            </a:r>
            <a:r>
              <a:rPr lang="en-US" sz="2600" dirty="0" smtClean="0"/>
              <a:t>retailer, LED/CFL)</a:t>
            </a:r>
            <a:endParaRPr lang="en-US" sz="2600" dirty="0"/>
          </a:p>
          <a:p>
            <a:r>
              <a:rPr lang="en-US" sz="2600" dirty="0"/>
              <a:t>Tracking data for </a:t>
            </a:r>
            <a:r>
              <a:rPr lang="en-US" sz="2600" dirty="0" smtClean="0"/>
              <a:t>merchandising/marketing </a:t>
            </a:r>
            <a:r>
              <a:rPr lang="en-US" sz="2600" dirty="0"/>
              <a:t>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Demand Elasticity Predicted and Actual Sales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6356"/>
            <a:ext cx="6781800" cy="411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18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</a:t>
            </a:r>
            <a:r>
              <a:rPr lang="en-US" dirty="0" smtClean="0"/>
              <a:t>1 </a:t>
            </a:r>
            <a:r>
              <a:rPr lang="en-US" dirty="0"/>
              <a:t>Demand Elasticity Model: </a:t>
            </a:r>
            <a:r>
              <a:rPr lang="en-US" dirty="0" smtClean="0"/>
              <a:t>Net of </a:t>
            </a:r>
            <a:r>
              <a:rPr lang="en-US" dirty="0" err="1" smtClean="0"/>
              <a:t>Freeridership</a:t>
            </a:r>
            <a:r>
              <a:rPr lang="en-US" dirty="0" smtClean="0"/>
              <a:t> Estimate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4529317"/>
              </p:ext>
            </p:extLst>
          </p:nvPr>
        </p:nvGraphicFramePr>
        <p:xfrm>
          <a:off x="457200" y="1524000"/>
          <a:ext cx="75438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5638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Company</a:t>
                      </a:r>
                      <a:endParaRPr lang="en-US" sz="28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Net of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Freeridership</a:t>
                      </a:r>
                      <a:endParaRPr lang="en-US" sz="2800" dirty="0"/>
                    </a:p>
                  </a:txBody>
                  <a:tcPr marL="44873" marR="44873"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LED Specialty</a:t>
                      </a:r>
                      <a:endParaRPr lang="en-US" sz="28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71%</a:t>
                      </a:r>
                      <a:endParaRPr lang="en-US" sz="2800" dirty="0"/>
                    </a:p>
                  </a:txBody>
                  <a:tcPr marL="44873" marR="44873" anchor="ctr"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LED Standard</a:t>
                      </a:r>
                      <a:endParaRPr lang="en-US" sz="28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49%</a:t>
                      </a:r>
                      <a:endParaRPr lang="en-US" sz="2800" dirty="0"/>
                    </a:p>
                  </a:txBody>
                  <a:tcPr marL="44873" marR="44873" anchor="ctr"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CFL</a:t>
                      </a:r>
                      <a:r>
                        <a:rPr lang="en-US" sz="2800" baseline="0" dirty="0" smtClean="0"/>
                        <a:t> Specialty</a:t>
                      </a:r>
                      <a:endParaRPr lang="en-US" sz="28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47%</a:t>
                      </a:r>
                      <a:endParaRPr lang="en-US" sz="2800" dirty="0"/>
                    </a:p>
                  </a:txBody>
                  <a:tcPr marL="44873" marR="44873" anchor="ctr"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CFL Standard</a:t>
                      </a:r>
                      <a:endParaRPr lang="en-US" sz="28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51%</a:t>
                      </a:r>
                      <a:endParaRPr lang="en-US" sz="2800" dirty="0"/>
                    </a:p>
                  </a:txBody>
                  <a:tcPr marL="44873" marR="44873" anchor="ctr"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" y="4572000"/>
            <a:ext cx="81534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Specialty CFL Net of FR lower than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Less elastic, less competition from halogens</a:t>
            </a:r>
            <a:endParaRPr lang="en-US" dirty="0"/>
          </a:p>
          <a:p>
            <a:r>
              <a:rPr lang="en-US" dirty="0"/>
              <a:t>Uncertain why LED standard </a:t>
            </a:r>
            <a:r>
              <a:rPr lang="en-US" dirty="0" smtClean="0"/>
              <a:t>smaller </a:t>
            </a:r>
            <a:r>
              <a:rPr lang="en-US" dirty="0"/>
              <a:t>than </a:t>
            </a:r>
            <a:r>
              <a:rPr lang="en-US" dirty="0" smtClean="0"/>
              <a:t>expected</a:t>
            </a:r>
          </a:p>
          <a:p>
            <a:pPr lvl="1"/>
            <a:r>
              <a:rPr lang="en-US" dirty="0" smtClean="0"/>
              <a:t>May reflect purchases by early adopters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1 Demand Elasticity Model: Benchmarking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Recent studies have standard CFL range of 51% to 83%</a:t>
            </a:r>
          </a:p>
          <a:p>
            <a:pPr lvl="1"/>
            <a:r>
              <a:rPr lang="en-US" dirty="0" smtClean="0"/>
              <a:t>CT is on low end of scale, but…</a:t>
            </a:r>
          </a:p>
          <a:p>
            <a:pPr lvl="1"/>
            <a:r>
              <a:rPr lang="en-US" dirty="0" smtClean="0"/>
              <a:t>Programs included differ in duration, history, level of support </a:t>
            </a:r>
          </a:p>
          <a:p>
            <a:pPr lvl="1"/>
            <a:r>
              <a:rPr lang="en-US" dirty="0" smtClean="0"/>
              <a:t>CT Net of FR actually relatively low compared to incentive offered</a:t>
            </a:r>
          </a:p>
          <a:p>
            <a:pPr lvl="1"/>
            <a:r>
              <a:rPr lang="en-US" dirty="0" smtClean="0"/>
              <a:t>Highest Net of FR incented 63% of bulb price compared to 26% in CT</a:t>
            </a:r>
          </a:p>
          <a:p>
            <a:pPr lvl="1"/>
            <a:r>
              <a:rPr lang="en-US" dirty="0" smtClean="0"/>
              <a:t>CT incented bulbs with greater elasticity, achieved superior net lift relative to incentive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0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2 Supplier Interviews: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NTG ratios for supported lighting products</a:t>
            </a:r>
          </a:p>
          <a:p>
            <a:r>
              <a:rPr lang="en-US" dirty="0" smtClean="0"/>
              <a:t>Understand supplier perspectives on the program</a:t>
            </a:r>
          </a:p>
          <a:p>
            <a:r>
              <a:rPr lang="en-US" dirty="0" smtClean="0"/>
              <a:t>Describe state of the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MR PowerPoint Template Oct 2010 (2)">
  <a:themeElements>
    <a:clrScheme name="Custom 2">
      <a:dk1>
        <a:srgbClr val="005400"/>
      </a:dk1>
      <a:lt1>
        <a:sysClr val="window" lastClr="FFFFFF"/>
      </a:lt1>
      <a:dk2>
        <a:srgbClr val="0054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NMR PowerPoint Template Oct 2010 (2)</Template>
  <TotalTime>1638</TotalTime>
  <Words>1480</Words>
  <Application>Microsoft Macintosh PowerPoint</Application>
  <PresentationFormat>On-screen Show (4:3)</PresentationFormat>
  <Paragraphs>245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NMR PowerPoint Template Oct 2010 (2)</vt:lpstr>
      <vt:lpstr>LED Market Assessment and Lighting NTG Study</vt:lpstr>
      <vt:lpstr>Evaluation Tasks</vt:lpstr>
      <vt:lpstr>Task Leaders</vt:lpstr>
      <vt:lpstr>Task 1 Demand Elasticity Model: Objectives</vt:lpstr>
      <vt:lpstr>Task 1 Demand Elasticity Model: Data Sources</vt:lpstr>
      <vt:lpstr>Demand Elasticity Predicted and Actual Sales</vt:lpstr>
      <vt:lpstr>Task 1 Demand Elasticity Model: Net of Freeridership Estimate</vt:lpstr>
      <vt:lpstr>Task 1 Demand Elasticity Model: Benchmarking</vt:lpstr>
      <vt:lpstr>Task 2 Supplier Interviews: Objectives</vt:lpstr>
      <vt:lpstr>Task 2 Supplier Interviews: Methodology</vt:lpstr>
      <vt:lpstr>Task 2 Supplier Interviews:  NTG Estimates</vt:lpstr>
      <vt:lpstr>Task 2 Supplier Interviews:  Program Satisfaction</vt:lpstr>
      <vt:lpstr>Task 2 Supplier Interviews: Program Satisfaction</vt:lpstr>
      <vt:lpstr>Task 2 Supplier Interviews: National LED Market Trends</vt:lpstr>
      <vt:lpstr>Task 3 Saturation Reanalysis: Objectives</vt:lpstr>
      <vt:lpstr>Task 3 Saturation Reanalysis: Efficient Bulb Saturation Over Time</vt:lpstr>
      <vt:lpstr>Task 3 Saturation Reanalysis: Lighting Comparisons</vt:lpstr>
      <vt:lpstr>Task 3 Saturation Reanalysis: Saturation by Bulb Type</vt:lpstr>
      <vt:lpstr>Task 4 POS Modeling:  Objective and Background</vt:lpstr>
      <vt:lpstr>Task 4 POS Modeling: Inputs</vt:lpstr>
      <vt:lpstr>Task 4 POS Modeling: NTG  Ratio Estimates</vt:lpstr>
      <vt:lpstr>Summary of Net-Freeriders /  Net-to-Gross PY 2013</vt:lpstr>
      <vt:lpstr>Recommended NTG</vt:lpstr>
      <vt:lpstr>Other Recommendations</vt:lpstr>
      <vt:lpstr>Other Recommendations</vt:lpstr>
      <vt:lpstr>Plans for 2015 Lighting Study</vt:lpstr>
      <vt:lpstr>Two Tasks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ecoates</dc:creator>
  <cp:lastModifiedBy>Craig Diamond</cp:lastModifiedBy>
  <cp:revision>245</cp:revision>
  <dcterms:created xsi:type="dcterms:W3CDTF">2010-10-14T20:08:25Z</dcterms:created>
  <dcterms:modified xsi:type="dcterms:W3CDTF">2015-06-30T16:23:36Z</dcterms:modified>
</cp:coreProperties>
</file>