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2" r:id="rId6"/>
    <p:sldId id="308" r:id="rId7"/>
    <p:sldId id="338" r:id="rId8"/>
    <p:sldId id="331" r:id="rId9"/>
    <p:sldId id="339" r:id="rId10"/>
    <p:sldId id="330" r:id="rId11"/>
    <p:sldId id="332" r:id="rId12"/>
    <p:sldId id="343" r:id="rId13"/>
    <p:sldId id="340" r:id="rId14"/>
    <p:sldId id="336" r:id="rId15"/>
    <p:sldId id="344" r:id="rId16"/>
    <p:sldId id="337" r:id="rId17"/>
    <p:sldId id="341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01693-094C-4DB0-BAD9-F5238A39D9BD}">
          <p14:sldIdLst>
            <p14:sldId id="256"/>
            <p14:sldId id="302"/>
            <p14:sldId id="308"/>
            <p14:sldId id="338"/>
            <p14:sldId id="331"/>
            <p14:sldId id="339"/>
            <p14:sldId id="330"/>
            <p14:sldId id="332"/>
            <p14:sldId id="343"/>
            <p14:sldId id="340"/>
            <p14:sldId id="336"/>
            <p14:sldId id="344"/>
            <p14:sldId id="337"/>
            <p14:sldId id="341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" initials="" lastIdx="2" clrIdx="6">
    <p:extLst>
      <p:ext uri="{19B8F6BF-5375-455C-9EA6-DF929625EA0E}">
        <p15:presenceInfo xmlns:p15="http://schemas.microsoft.com/office/powerpoint/2012/main" userId="S-1-5-21-233189339-4266568038-3747578816-1117" providerId="AD"/>
      </p:ext>
    </p:extLst>
  </p:cmAuthor>
  <p:cmAuthor id="1" name="Brittany Harris" initials="BH" lastIdx="12" clrIdx="0">
    <p:extLst>
      <p:ext uri="{19B8F6BF-5375-455C-9EA6-DF929625EA0E}">
        <p15:presenceInfo xmlns:p15="http://schemas.microsoft.com/office/powerpoint/2012/main" userId="S-1-5-21-4095787998-3525916616-1323673557-1192" providerId="AD"/>
      </p:ext>
    </p:extLst>
  </p:cmAuthor>
  <p:cmAuthor id="8" name=" " initials=" [2]" lastIdx="11" clrIdx="7">
    <p:extLst>
      <p:ext uri="{19B8F6BF-5375-455C-9EA6-DF929625EA0E}">
        <p15:presenceInfo xmlns:p15="http://schemas.microsoft.com/office/powerpoint/2012/main" userId="S-1-5-21-233189339-4266568038-3747578816-1105" providerId="AD"/>
      </p:ext>
    </p:extLst>
  </p:cmAuthor>
  <p:cmAuthor id="2" name="Tom Mauldin" initials="TM" lastIdx="3" clrIdx="1">
    <p:extLst>
      <p:ext uri="{19B8F6BF-5375-455C-9EA6-DF929625EA0E}">
        <p15:presenceInfo xmlns:p15="http://schemas.microsoft.com/office/powerpoint/2012/main" userId="S-1-5-21-4095787998-3525916616-1323673557-1127" providerId="AD"/>
      </p:ext>
    </p:extLst>
  </p:cmAuthor>
  <p:cmAuthor id="3" name="Nicole Rosenberg" initials="NR" lastIdx="4" clrIdx="2">
    <p:extLst>
      <p:ext uri="{19B8F6BF-5375-455C-9EA6-DF929625EA0E}">
        <p15:presenceInfo xmlns:p15="http://schemas.microsoft.com/office/powerpoint/2012/main" userId="S-1-5-21-4095787998-3525916616-1323673557-1113" providerId="AD"/>
      </p:ext>
    </p:extLst>
  </p:cmAuthor>
  <p:cmAuthor id="4" name="Zack Tyler" initials="ZT" lastIdx="2" clrIdx="3">
    <p:extLst>
      <p:ext uri="{19B8F6BF-5375-455C-9EA6-DF929625EA0E}">
        <p15:presenceInfo xmlns:p15="http://schemas.microsoft.com/office/powerpoint/2012/main" userId="S-1-5-21-4095787998-3525916616-1323673557-1130" providerId="AD"/>
      </p:ext>
    </p:extLst>
  </p:cmAuthor>
  <p:cmAuthor id="5" name="Jared Powell" initials="JP" lastIdx="4" clrIdx="4">
    <p:extLst>
      <p:ext uri="{19B8F6BF-5375-455C-9EA6-DF929625EA0E}">
        <p15:presenceInfo xmlns:p15="http://schemas.microsoft.com/office/powerpoint/2012/main" userId="S::jpowell@nmrgroupinc.com::78985497-b122-400f-b921-11332f3b5812" providerId="AD"/>
      </p:ext>
    </p:extLst>
  </p:cmAuthor>
  <p:cmAuthor id="6" name="Nicole Rosenberg" initials="NR [2]" lastIdx="5" clrIdx="5">
    <p:extLst>
      <p:ext uri="{19B8F6BF-5375-455C-9EA6-DF929625EA0E}">
        <p15:presenceInfo xmlns:p15="http://schemas.microsoft.com/office/powerpoint/2012/main" userId="S::nrosenberg@nmrgroupinc.com::472ee3c2-1800-4467-943d-a4797fadec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808080"/>
    <a:srgbClr val="3571A3"/>
    <a:srgbClr val="76A240"/>
    <a:srgbClr val="046A38"/>
    <a:srgbClr val="08A4BD"/>
    <a:srgbClr val="603D90"/>
    <a:srgbClr val="7030A0"/>
    <a:srgbClr val="014F1B"/>
    <a:srgbClr val="A1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E664C-CFC5-4127-934D-BE70C5BEDC2C}" v="1" dt="2020-04-29T19:15:5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02" autoAdjust="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w, Ken" userId="de790dd6-c11c-49a3-b22e-4d8e1f59f907" providerId="ADAL" clId="{5FCE664C-CFC5-4127-934D-BE70C5BEDC2C}"/>
    <pc:docChg chg="custSel modSld">
      <pc:chgData name="Agnew, Ken" userId="de790dd6-c11c-49a3-b22e-4d8e1f59f907" providerId="ADAL" clId="{5FCE664C-CFC5-4127-934D-BE70C5BEDC2C}" dt="2020-04-29T19:16:25.987" v="72" actId="20577"/>
      <pc:docMkLst>
        <pc:docMk/>
      </pc:docMkLst>
      <pc:sldChg chg="modSp">
        <pc:chgData name="Agnew, Ken" userId="de790dd6-c11c-49a3-b22e-4d8e1f59f907" providerId="ADAL" clId="{5FCE664C-CFC5-4127-934D-BE70C5BEDC2C}" dt="2020-04-29T19:16:25.987" v="72" actId="20577"/>
        <pc:sldMkLst>
          <pc:docMk/>
          <pc:sldMk cId="2504859981" sldId="344"/>
        </pc:sldMkLst>
        <pc:spChg chg="mod">
          <ac:chgData name="Agnew, Ken" userId="de790dd6-c11c-49a3-b22e-4d8e1f59f907" providerId="ADAL" clId="{5FCE664C-CFC5-4127-934D-BE70C5BEDC2C}" dt="2020-04-29T19:16:25.987" v="72" actId="20577"/>
          <ac:spMkLst>
            <pc:docMk/>
            <pc:sldMk cId="2504859981" sldId="34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E9B8-080F-445D-BFA4-701F67546B2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95F2-27C6-42AC-801B-909F4FDDB4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5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0379D-4DA7-445F-B890-6ACB4E40EEAF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68005-BECA-4655-B903-BCE454215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3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2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5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7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3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pulled from eco+ public</a:t>
            </a:r>
            <a:r>
              <a:rPr lang="en-US" baseline="0" dirty="0"/>
              <a:t> report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8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5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0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2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7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12192000" cy="83819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72594" y="6156212"/>
            <a:ext cx="1846812" cy="5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</a:rPr>
              <a:t>NMR Group,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51309"/>
            <a:ext cx="1630664" cy="524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0198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363200" y="304800"/>
            <a:ext cx="1630664" cy="533400"/>
          </a:xfrm>
          <a:ln w="31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507F-97EE-473D-A8C0-0BA17513AD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A4E1F-35A6-4C83-B9AD-8C2049DB2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32CA-818F-4204-8EC9-4F5743CDF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/>
        </p:blipFill>
        <p:spPr>
          <a:xfrm>
            <a:off x="-25404" y="0"/>
            <a:ext cx="122174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98403" y="5405735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600" dirty="0">
                <a:solidFill>
                  <a:prstClr val="white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316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80" y="1143000"/>
            <a:ext cx="1630664" cy="52437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10439400" y="152400"/>
            <a:ext cx="1597025" cy="8382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64708"/>
            <a:ext cx="6803136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2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14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309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88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2236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56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0" y="6428843"/>
            <a:ext cx="914479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4B605-2B3B-40F4-99DE-B1757FE0A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7" y="6356246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5F3D-8D8F-4782-9901-501C021B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" y="6356246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4702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270A1-EFF4-4E0F-AB43-79563F134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64235-AFB3-48BB-BD45-3ADAA3641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114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A57E6-3F80-487A-80FF-F9834EF09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120562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325274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00"/>
            <a:ext cx="1147079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24"/>
            <a:ext cx="1147079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6" y="304824"/>
            <a:ext cx="1147076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435-BF53-4F77-A367-B2BCCC3F1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6" y="6360845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26" y="6400800"/>
            <a:ext cx="914479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930B-EEAD-4AC4-A77D-8BA82C808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3" y="6360844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3" y="6405489"/>
            <a:ext cx="910211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9775-1C29-4239-AD9B-8A021EF34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8" y="636455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98" r:id="rId4"/>
    <p:sldLayoutId id="2147483699" r:id="rId5"/>
    <p:sldLayoutId id="2147483700" r:id="rId6"/>
    <p:sldLayoutId id="2147483695" r:id="rId7"/>
    <p:sldLayoutId id="2147483697" r:id="rId8"/>
    <p:sldLayoutId id="2147483696" r:id="rId9"/>
    <p:sldLayoutId id="2147483689" r:id="rId10"/>
    <p:sldLayoutId id="2147483683" r:id="rId11"/>
    <p:sldLayoutId id="2147483690" r:id="rId12"/>
    <p:sldLayoutId id="2147483685" r:id="rId13"/>
    <p:sldLayoutId id="214748368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76" r:id="rId20"/>
    <p:sldLayoutId id="2147483691" r:id="rId21"/>
    <p:sldLayoutId id="2147483677" r:id="rId22"/>
    <p:sldLayoutId id="2147483692" r:id="rId23"/>
    <p:sldLayoutId id="2147483675" r:id="rId24"/>
    <p:sldLayoutId id="2147483693" r:id="rId25"/>
    <p:sldLayoutId id="2147483687" r:id="rId26"/>
    <p:sldLayoutId id="2147483673" r:id="rId27"/>
    <p:sldLayoutId id="2147483694" r:id="rId28"/>
    <p:sldLayoutId id="2147483688" r:id="rId29"/>
    <p:sldLayoutId id="2147483674" r:id="rId30"/>
    <p:sldLayoutId id="2147483672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800600" y="1510771"/>
            <a:ext cx="6934200" cy="102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800600" y="551330"/>
            <a:ext cx="7162800" cy="447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</a:rPr>
              <a:t>Connecticut X1932 </a:t>
            </a:r>
          </a:p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</a:rPr>
              <a:t>Demand Response EM&amp;V Support</a:t>
            </a:r>
          </a:p>
          <a:p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5"/>
                </a:solidFill>
                <a:latin typeface="Arial"/>
                <a:cs typeface="Arial"/>
              </a:rPr>
              <a:t>Project Kickoff</a:t>
            </a:r>
          </a:p>
          <a:p>
            <a:endParaRPr lang="en-US" sz="20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</a:rPr>
              <a:t>Yogi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</a:rPr>
              <a:t>Patil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</a:rPr>
              <a:t>, Nicole Rosenberg - NMR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</a:rPr>
              <a:t>Jesse Smith, Adriana Ciccone - Demand Side Analytics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</a:rPr>
              <a:t>Tom Ledyard, Ken Agnew - DNV-GL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606060"/>
                </a:solidFill>
                <a:latin typeface="Arial"/>
                <a:ea typeface="+mn-ea"/>
                <a:cs typeface="+mn-cs"/>
              </a:rPr>
              <a:t>May, 2020</a:t>
            </a:r>
          </a:p>
          <a:p>
            <a:endParaRPr lang="en-US" sz="18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76800" y="2590800"/>
            <a:ext cx="6248736" cy="155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03839" y="4141318"/>
            <a:ext cx="6263726" cy="78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A849-BA42-4DAD-87DE-C3E3FEF8D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22214-BD06-4E68-B0D4-5D1B5EEE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572396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3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4624918" cy="4782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Program Details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66 participants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Dispatched in winter and summer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18562" y="2788679"/>
            <a:ext cx="545322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Pump Water Heater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621517" y="856129"/>
            <a:ext cx="4986283" cy="5197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chemeClr val="accent5"/>
                </a:solidFill>
              </a:rPr>
              <a:t>Evaluation Strategy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Post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Leverage runtime data for evaluation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 reference load data collected in other territories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 groups provide additional precision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Ante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Predict under dispatch conditions</a:t>
            </a:r>
          </a:p>
        </p:txBody>
      </p:sp>
    </p:spTree>
    <p:extLst>
      <p:ext uri="{BB962C8B-B14F-4D97-AF65-F5344CB8AC3E}">
        <p14:creationId xmlns:p14="http://schemas.microsoft.com/office/powerpoint/2010/main" val="29007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3684242" cy="4782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Program Details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3 customers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Dispatched in winter (up to 6 events) and summer (up to 12 events)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18563" y="2788681"/>
            <a:ext cx="545322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C&amp;I Demand Response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758190-766D-4F79-BFE3-F1BDD2CC180F}"/>
              </a:ext>
            </a:extLst>
          </p:cNvPr>
          <p:cNvSpPr txBox="1">
            <a:spLocks/>
          </p:cNvSpPr>
          <p:nvPr/>
        </p:nvSpPr>
        <p:spPr>
          <a:xfrm>
            <a:off x="6621517" y="856129"/>
            <a:ext cx="4986283" cy="5197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chemeClr val="accent5"/>
                </a:solidFill>
              </a:rPr>
              <a:t>Evaluation Strategy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Post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Adjusted and unadjusted 10 of 10 baselines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Within-subjects regression approach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Ante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Predict under dispatch conditions</a:t>
            </a:r>
          </a:p>
        </p:txBody>
      </p:sp>
    </p:spTree>
    <p:extLst>
      <p:ext uri="{BB962C8B-B14F-4D97-AF65-F5344CB8AC3E}">
        <p14:creationId xmlns:p14="http://schemas.microsoft.com/office/powerpoint/2010/main" val="384773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3684242" cy="545322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Determine settlement Baseline specifics, compare to alternatives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Adjustment period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Symmetric adjustment?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Assess implications of solar generation in net metered </a:t>
            </a:r>
            <a:r>
              <a:rPr lang="en-US" sz="3300">
                <a:solidFill>
                  <a:schemeClr val="accent5"/>
                </a:solidFill>
              </a:rPr>
              <a:t>AMI data</a:t>
            </a:r>
            <a:endParaRPr lang="en-US" sz="3300" dirty="0">
              <a:solidFill>
                <a:schemeClr val="accent5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Assess suitability of regression-based estimates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Adjustment shutdown behavior Symmetric adjustment?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non-weather related variability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18563" y="2788681"/>
            <a:ext cx="545322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C&amp;I Demand Response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3A19960-C81C-456F-88EC-79D7C46F25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07007"/>
            <a:ext cx="5486400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85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9456" y="714239"/>
            <a:ext cx="4719249" cy="576536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</a:rPr>
              <a:t>The role of DR is still developing in Connecticut. Key issues elsewhere:</a:t>
            </a:r>
            <a:endParaRPr lang="en-CA" sz="6000" dirty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Shift in the focus of planning and operations.</a:t>
            </a:r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 From gross to net loads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5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Increased need for fast response resources.</a:t>
            </a:r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 Follow net loads and counterbalance variability in renewable resources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5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Changes in the timing.</a:t>
            </a:r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 For when system net loads peak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5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Increased need for resources to sustain variations in net loads. </a:t>
            </a:r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For longer and larger sustained upward and downward ramps in net loads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5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Over-generation.</a:t>
            </a:r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 During the middle of the day, particularly on weekends in spring and fall months</a:t>
            </a:r>
            <a:endParaRPr lang="en-CA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212621" y="2494622"/>
            <a:ext cx="60413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Support Tasks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741459" y="714240"/>
            <a:ext cx="4643717" cy="49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accent5"/>
                </a:solidFill>
              </a:rPr>
              <a:t>How can UI capture value from DR resources?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Valuation of generation capacity for a distribution company when generation supply is competitive.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What value can DR provide UI in the short and long term?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ISO-NE vs NYISO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How can dispatch strategy be designed for different grid applications?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How can UI get credit for providing DR resources?</a:t>
            </a:r>
            <a:endParaRPr lang="en-C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8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2212621" y="2494622"/>
            <a:ext cx="60413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Budget &amp;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E85A6-3D93-4CC0-B3DE-66F22777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18" y="1643407"/>
            <a:ext cx="8654320" cy="30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7128" y="2675965"/>
            <a:ext cx="9601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5"/>
                </a:solidFill>
              </a:rPr>
              <a:t>Questions?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011784" y="2560650"/>
            <a:ext cx="3657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313084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9856442" cy="4782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</a:rPr>
              <a:t>What kW reductions are realized by DR programs?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  <a:cs typeface="Arial"/>
              </a:rPr>
              <a:t>How do DR </a:t>
            </a:r>
            <a:r>
              <a:rPr lang="en-US" sz="3000" dirty="0">
                <a:solidFill>
                  <a:schemeClr val="accent5"/>
                </a:solidFill>
              </a:rPr>
              <a:t>programs</a:t>
            </a:r>
            <a:r>
              <a:rPr lang="en-US" sz="3000" dirty="0">
                <a:solidFill>
                  <a:schemeClr val="accent5"/>
                </a:solidFill>
                <a:cs typeface="Arial"/>
              </a:rPr>
              <a:t> fit in to existing EE efforts?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  <a:cs typeface="Arial"/>
              </a:rPr>
              <a:t>Are any changes to research questions or methods recommended for the studies?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  <a:cs typeface="Arial"/>
              </a:rPr>
              <a:t>How can the DR </a:t>
            </a:r>
            <a:r>
              <a:rPr lang="en-US" sz="3000" dirty="0">
                <a:solidFill>
                  <a:schemeClr val="accent5"/>
                </a:solidFill>
              </a:rPr>
              <a:t>programs</a:t>
            </a:r>
            <a:r>
              <a:rPr lang="en-US" sz="3000" dirty="0">
                <a:solidFill>
                  <a:schemeClr val="accent5"/>
                </a:solidFill>
                <a:cs typeface="Arial"/>
              </a:rPr>
              <a:t> be expanded to a broader group based on pilot evaluation results?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287449" y="2157568"/>
            <a:ext cx="419100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30140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450522"/>
            <a:ext cx="9906000" cy="59569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Kickoff and Evaluation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Data Request &amp;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Program Monitoring &amp;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Analysis and Reporting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5"/>
                </a:solidFill>
              </a:rPr>
              <a:t>Residential Connected Thermostat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5"/>
                </a:solidFill>
              </a:rPr>
              <a:t>Residential Heat Pump Water Heater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5"/>
                </a:solidFill>
              </a:rPr>
              <a:t>Large Commercial Geo-Targeted DR</a:t>
            </a:r>
          </a:p>
          <a:p>
            <a:pPr marL="0" indent="0">
              <a:buNone/>
            </a:pP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287449" y="2531516"/>
            <a:ext cx="419100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10420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094351" y="2558861"/>
            <a:ext cx="580480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Summary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914019"/>
              </p:ext>
            </p:extLst>
          </p:nvPr>
        </p:nvGraphicFramePr>
        <p:xfrm>
          <a:off x="1973942" y="450522"/>
          <a:ext cx="9608458" cy="580480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498919">
                  <a:extLst>
                    <a:ext uri="{9D8B030D-6E8A-4147-A177-3AD203B41FA5}">
                      <a16:colId xmlns:a16="http://schemas.microsoft.com/office/drawing/2014/main" val="3350678214"/>
                    </a:ext>
                  </a:extLst>
                </a:gridCol>
                <a:gridCol w="960846">
                  <a:extLst>
                    <a:ext uri="{9D8B030D-6E8A-4147-A177-3AD203B41FA5}">
                      <a16:colId xmlns:a16="http://schemas.microsoft.com/office/drawing/2014/main" val="2087855524"/>
                    </a:ext>
                  </a:extLst>
                </a:gridCol>
                <a:gridCol w="1022340">
                  <a:extLst>
                    <a:ext uri="{9D8B030D-6E8A-4147-A177-3AD203B41FA5}">
                      <a16:colId xmlns:a16="http://schemas.microsoft.com/office/drawing/2014/main" val="1536162715"/>
                    </a:ext>
                  </a:extLst>
                </a:gridCol>
                <a:gridCol w="876291">
                  <a:extLst>
                    <a:ext uri="{9D8B030D-6E8A-4147-A177-3AD203B41FA5}">
                      <a16:colId xmlns:a16="http://schemas.microsoft.com/office/drawing/2014/main" val="3890177314"/>
                    </a:ext>
                  </a:extLst>
                </a:gridCol>
                <a:gridCol w="918569">
                  <a:extLst>
                    <a:ext uri="{9D8B030D-6E8A-4147-A177-3AD203B41FA5}">
                      <a16:colId xmlns:a16="http://schemas.microsoft.com/office/drawing/2014/main" val="2614088513"/>
                    </a:ext>
                  </a:extLst>
                </a:gridCol>
                <a:gridCol w="1089599">
                  <a:extLst>
                    <a:ext uri="{9D8B030D-6E8A-4147-A177-3AD203B41FA5}">
                      <a16:colId xmlns:a16="http://schemas.microsoft.com/office/drawing/2014/main" val="1824614686"/>
                    </a:ext>
                  </a:extLst>
                </a:gridCol>
                <a:gridCol w="1502763">
                  <a:extLst>
                    <a:ext uri="{9D8B030D-6E8A-4147-A177-3AD203B41FA5}">
                      <a16:colId xmlns:a16="http://schemas.microsoft.com/office/drawing/2014/main" val="3476511616"/>
                    </a:ext>
                  </a:extLst>
                </a:gridCol>
                <a:gridCol w="1739131">
                  <a:extLst>
                    <a:ext uri="{9D8B030D-6E8A-4147-A177-3AD203B41FA5}">
                      <a16:colId xmlns:a16="http://schemas.microsoft.com/office/drawing/2014/main" val="1498939202"/>
                    </a:ext>
                  </a:extLst>
                </a:gridCol>
              </a:tblGrid>
              <a:tr h="862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Program Name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Implementer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# Event Days in 2019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2020 Budget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Participants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Enrolled Capacity (MW)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Baseline Used to Estimate Impacts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Plans for Expansion or Other Status Information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7719222"/>
                  </a:ext>
                </a:extLst>
              </a:tr>
              <a:tr h="862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Peak Time Rebates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Bidgely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 Events 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10,000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N/A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ISO-NE MTOT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This pilot has expired</a:t>
                      </a:r>
                      <a:endParaRPr lang="en-CA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607391"/>
                  </a:ext>
                </a:extLst>
              </a:tr>
              <a:tr h="1042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Connected Thermostat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Energy Hub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 Events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$1.37M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2,700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2.1 MW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ISO-NE MTOT Weather Adjusted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Will be a full program in 2020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034230"/>
                  </a:ext>
                </a:extLst>
              </a:tr>
              <a:tr h="862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Heat Pump Water Heater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Energy Hub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 Events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Included in the above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66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0.005 MW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ISO-NE MTOT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Will remain a pilot 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672665"/>
                  </a:ext>
                </a:extLst>
              </a:tr>
              <a:tr h="1312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C&amp;I Geo Targeted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Honeywell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 Events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$283k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 customer sites (pilot)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2.6 MW </a:t>
                      </a:r>
                      <a:endParaRPr lang="en-CA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ISO-NE MTOT Weather Adjusted for weather sensitive measures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Will be a full program in 2020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351804"/>
                  </a:ext>
                </a:extLst>
              </a:tr>
              <a:tr h="862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Residential Room AC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Think Eco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 Events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This pilot has expired in 2018</a:t>
                      </a:r>
                      <a:endParaRPr lang="en-CA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23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6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9856442" cy="579691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800" dirty="0">
                <a:solidFill>
                  <a:schemeClr val="accent5"/>
                </a:solidFill>
              </a:rPr>
              <a:t>The ability to accurately measure demand reductions depends upon</a:t>
            </a:r>
            <a:endParaRPr lang="en-CA" sz="4800" dirty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The effect or signal size.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It is easier to detect large changes than it is to detect small ones. DR impacts on event days are generally large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3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Inherent data volatility.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 It is hard to detect small changes within volatile loads.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3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The ability to filter out noise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. All statistical models – no matter how simple or complex – are tools to filter out noise and allow the effect to be more easily detected.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3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Population size.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It is easier to precisely estimate average impacts for a large population than a small one.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3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Available data.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Whole-house interval data provides a different set of data than thermostat runtime data, which requires a connected load assumption. Demand response cannot be accurately measured with monthly billing data. </a:t>
            </a:r>
            <a:endParaRPr lang="en-CA" sz="3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18563" y="3162629"/>
            <a:ext cx="545322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Analysis</a:t>
            </a:r>
          </a:p>
        </p:txBody>
      </p:sp>
    </p:spTree>
    <p:extLst>
      <p:ext uri="{BB962C8B-B14F-4D97-AF65-F5344CB8AC3E}">
        <p14:creationId xmlns:p14="http://schemas.microsoft.com/office/powerpoint/2010/main" val="287493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9972" y="563672"/>
            <a:ext cx="4196573" cy="60263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i="1" dirty="0">
                <a:solidFill>
                  <a:schemeClr val="accent5"/>
                </a:solidFill>
              </a:rPr>
              <a:t>Ex post estimates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5"/>
                </a:solidFill>
              </a:rPr>
              <a:t>Involves understanding what programs provided during summer 2020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5"/>
                </a:solidFill>
              </a:rPr>
              <a:t>Involves estimating a counterfactual – what participants would have done had an event not been called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Baseline approach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Within subjects regression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Matched control group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Experimental/randomized control group</a:t>
            </a:r>
            <a:endParaRPr lang="en-US" sz="3000" dirty="0">
              <a:solidFill>
                <a:schemeClr val="accent5"/>
              </a:solidFill>
            </a:endParaRP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1918563" y="3162629"/>
            <a:ext cx="545322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Analysis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45" y="563672"/>
            <a:ext cx="5942965" cy="265620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127530" y="3296202"/>
            <a:ext cx="5761980" cy="3013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600" i="1" dirty="0">
                <a:solidFill>
                  <a:schemeClr val="accent5"/>
                </a:solidFill>
              </a:rPr>
              <a:t>Ex ante estimates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5"/>
                </a:solidFill>
              </a:rPr>
              <a:t>Provide an estimate of program capability under planning conditions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Weather normalized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Match dispatch conditions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Time-temperature matrix</a:t>
            </a:r>
          </a:p>
        </p:txBody>
      </p:sp>
    </p:spTree>
    <p:extLst>
      <p:ext uri="{BB962C8B-B14F-4D97-AF65-F5344CB8AC3E}">
        <p14:creationId xmlns:p14="http://schemas.microsoft.com/office/powerpoint/2010/main" val="213646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37829" y="856129"/>
            <a:ext cx="4555233" cy="54532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  <a:cs typeface="Arial"/>
              </a:rPr>
              <a:t>Evaluation methods can vary depending on available data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AMI penetration for residential customers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Ability to extract all participant data? Ability to extract non-participant data?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accent5"/>
                </a:solidFill>
                <a:cs typeface="Arial"/>
              </a:rPr>
              <a:t>For devices with built-in end use runtime metering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Runtime data is available for thermostats. Aggregated or device-level? What about water heaters?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18563" y="2788681"/>
            <a:ext cx="545322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Available Data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717800" y="856129"/>
            <a:ext cx="3766456" cy="4717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5"/>
                </a:solidFill>
                <a:cs typeface="Arial"/>
              </a:rPr>
              <a:t>X-of-Y Baselines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>
              <a:solidFill>
                <a:schemeClr val="accent5"/>
              </a:solidFill>
              <a:cs typeface="Aria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5"/>
                </a:solidFill>
                <a:cs typeface="Arial"/>
              </a:rPr>
              <a:t>Within-Subjects Regression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>
              <a:solidFill>
                <a:schemeClr val="accent5"/>
              </a:solidFill>
              <a:cs typeface="Aria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5"/>
                </a:solidFill>
                <a:cs typeface="Arial"/>
              </a:rPr>
              <a:t>Matched Control Group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>
              <a:solidFill>
                <a:schemeClr val="accent5"/>
              </a:solidFill>
              <a:cs typeface="Aria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5"/>
                </a:solidFill>
                <a:cs typeface="Arial"/>
              </a:rPr>
              <a:t>Randomized Control Group (Alternating Treatment Design)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731786" y="304800"/>
            <a:ext cx="1480457" cy="63572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Increasing Complexity, /Validity, Data Needs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6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958" y="856130"/>
            <a:ext cx="4624918" cy="545322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300" dirty="0">
                <a:solidFill>
                  <a:schemeClr val="accent5"/>
                </a:solidFill>
              </a:rPr>
              <a:t>Program Details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2,700 participants.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Multiple thermostat manufacturers aggregated by EnergyHub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Consistent dispatch strategy with 2 hour event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Pre-cooling prior to event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4-degree setback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Assumed 3.5 kW connected load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Baseline is 10-of-10 MTOT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159251" y="2921940"/>
            <a:ext cx="59346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Connected T-stat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015655" y="856129"/>
            <a:ext cx="4592145" cy="5453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chemeClr val="accent5"/>
                </a:solidFill>
              </a:rPr>
              <a:t>Evaluation Strategy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Post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 depend on available data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Ideally collect both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tstat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runtime &amp; AMI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 groups provide additional precision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 Ante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Time-temperature matrix based on dispatch conditions</a:t>
            </a:r>
          </a:p>
        </p:txBody>
      </p:sp>
    </p:spTree>
    <p:extLst>
      <p:ext uri="{BB962C8B-B14F-4D97-AF65-F5344CB8AC3E}">
        <p14:creationId xmlns:p14="http://schemas.microsoft.com/office/powerpoint/2010/main" val="165217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8917" y="556847"/>
            <a:ext cx="4505698" cy="5752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5"/>
                </a:solidFill>
              </a:rPr>
              <a:t>EnergyHub and UI currently assume 3.5 kW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convert AC runtime to demand. Is that appropriate for UI service territory?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With runtime and AMI data we can validate. Estimate impacts with both data sets and solve for the connected load assumptions that provides the same impacts (figure to the right)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Leverage baseline studies to estimate (tables below)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159251" y="2921940"/>
            <a:ext cx="59346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Connected Load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83" y="787882"/>
            <a:ext cx="5616029" cy="3284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507" y="4287597"/>
            <a:ext cx="9700113" cy="22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6426"/>
      </p:ext>
    </p:extLst>
  </p:cSld>
  <p:clrMapOvr>
    <a:masterClrMapping/>
  </p:clrMapOvr>
</p:sld>
</file>

<file path=ppt/theme/theme1.xml><?xml version="1.0" encoding="utf-8"?>
<a:theme xmlns:a="http://schemas.openxmlformats.org/drawingml/2006/main" name="NMR PowerPoint Template Oct 2010 (2)">
  <a:themeElements>
    <a:clrScheme name="NMR">
      <a:dk1>
        <a:sysClr val="windowText" lastClr="000000"/>
      </a:dk1>
      <a:lt1>
        <a:sysClr val="window" lastClr="FFFFFF"/>
      </a:lt1>
      <a:dk2>
        <a:srgbClr val="093D22"/>
      </a:dk2>
      <a:lt2>
        <a:srgbClr val="FFFFCC"/>
      </a:lt2>
      <a:accent1>
        <a:srgbClr val="808080"/>
      </a:accent1>
      <a:accent2>
        <a:srgbClr val="046A38"/>
      </a:accent2>
      <a:accent3>
        <a:srgbClr val="08A4BD"/>
      </a:accent3>
      <a:accent4>
        <a:srgbClr val="C0E007"/>
      </a:accent4>
      <a:accent5>
        <a:srgbClr val="3571A3"/>
      </a:accent5>
      <a:accent6>
        <a:srgbClr val="76A240"/>
      </a:accent6>
      <a:hlink>
        <a:srgbClr val="212721"/>
      </a:hlink>
      <a:folHlink>
        <a:srgbClr val="CCCCC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MR Presentation Template V2" id="{37B643F4-38F5-42B2-9710-7FB97210AE2E}" vid="{B8DAC7D3-F6EE-4835-9D69-B06C6BF4D0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2881A55426A4880989777A5A5DDE1" ma:contentTypeVersion="12" ma:contentTypeDescription="Create a new document." ma:contentTypeScope="" ma:versionID="61693aca70d499a04bd3a3aa00e501ea">
  <xsd:schema xmlns:xsd="http://www.w3.org/2001/XMLSchema" xmlns:xs="http://www.w3.org/2001/XMLSchema" xmlns:p="http://schemas.microsoft.com/office/2006/metadata/properties" xmlns:ns2="1b051ef0-edd4-46a5-9f74-d6eaace64f71" xmlns:ns3="dbce6ddb-b097-4947-bf92-e189f4da634a" targetNamespace="http://schemas.microsoft.com/office/2006/metadata/properties" ma:root="true" ma:fieldsID="a677d006ee72c061e831a3b4820a51fa" ns2:_="" ns3:_="">
    <xsd:import namespace="1b051ef0-edd4-46a5-9f74-d6eaace64f71"/>
    <xsd:import namespace="dbce6ddb-b097-4947-bf92-e189f4da63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1ef0-edd4-46a5-9f74-d6eaace64f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e6ddb-b097-4947-bf92-e189f4da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051ef0-edd4-46a5-9f74-d6eaace64f71">J72333MUYW4V-1945816395-7133</_dlc_DocId>
    <_dlc_DocIdUrl xmlns="1b051ef0-edd4-46a5-9f74-d6eaace64f71">
      <Url>https://nmrgroupinc.sharepoint.com/CTResidential/_layouts/15/DocIdRedir.aspx?ID=J72333MUYW4V-1945816395-7133</Url>
      <Description>J72333MUYW4V-1945816395-7133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2B6EC9E-1724-4DD2-86F2-E3CF8D6BCF80}"/>
</file>

<file path=customXml/itemProps2.xml><?xml version="1.0" encoding="utf-8"?>
<ds:datastoreItem xmlns:ds="http://schemas.openxmlformats.org/officeDocument/2006/customXml" ds:itemID="{1AEEF7CD-C45F-4709-922E-EEFD3780A0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e5e598-5f05-4eae-afbe-7d2bcf88bc0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D11EA9-4B0B-4B34-9748-0FF7EE32BA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4E53BD-6147-48DD-AA34-5D046EE328AF}"/>
</file>

<file path=docProps/app.xml><?xml version="1.0" encoding="utf-8"?>
<Properties xmlns="http://schemas.openxmlformats.org/officeDocument/2006/extended-properties" xmlns:vt="http://schemas.openxmlformats.org/officeDocument/2006/docPropsVTypes">
  <Template>NMR Presentation Template V2</Template>
  <TotalTime>591</TotalTime>
  <Words>1002</Words>
  <Application>Microsoft Office PowerPoint</Application>
  <PresentationFormat>Widescreen</PresentationFormat>
  <Paragraphs>211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NMR PowerPoint Template Oct 2010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Harris</dc:creator>
  <cp:lastModifiedBy>Yogi Patil</cp:lastModifiedBy>
  <cp:revision>42</cp:revision>
  <dcterms:created xsi:type="dcterms:W3CDTF">2017-07-31T15:07:15Z</dcterms:created>
  <dcterms:modified xsi:type="dcterms:W3CDTF">2020-05-01T18:43:26Z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0x010100A782881A55426A4880989777A5A5DDE1</vt:lpwstr>
  </property>
  <property fmtid="{D5CDD505-2E9C-101B-9397-08002B2CF9AE}" pid="3" name="_dlc_DocIdItemGuid">
    <vt:lpwstr>5bf59605-1436-46d7-aed1-2c9d14bd2684</vt:lpwstr>
  </property>
</Properties>
</file>