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334" r:id="rId3"/>
    <p:sldId id="547" r:id="rId4"/>
    <p:sldId id="563" r:id="rId5"/>
    <p:sldId id="562" r:id="rId6"/>
    <p:sldId id="546" r:id="rId7"/>
    <p:sldId id="357" r:id="rId8"/>
    <p:sldId id="548" r:id="rId9"/>
    <p:sldId id="560" r:id="rId10"/>
    <p:sldId id="561" r:id="rId11"/>
    <p:sldId id="332" r:id="rId12"/>
    <p:sldId id="549" r:id="rId13"/>
    <p:sldId id="320" r:id="rId14"/>
    <p:sldId id="264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ri-Ann Richard" initials="KR [2]" lastIdx="3" clrIdx="6">
    <p:extLst>
      <p:ext uri="{19B8F6BF-5375-455C-9EA6-DF929625EA0E}">
        <p15:presenceInfo xmlns:p15="http://schemas.microsoft.com/office/powerpoint/2012/main" userId="S::krichard@ers-inc.com::cd661ac0-f5bd-4dc6-b69a-7424bb2df63a" providerId="AD"/>
      </p:ext>
    </p:extLst>
  </p:cmAuthor>
  <p:cmAuthor id="1" name="Lucy Neiman" initials="LN" lastIdx="21" clrIdx="0">
    <p:extLst>
      <p:ext uri="{19B8F6BF-5375-455C-9EA6-DF929625EA0E}">
        <p15:presenceInfo xmlns:p15="http://schemas.microsoft.com/office/powerpoint/2012/main" userId="S-1-5-21-484763869-1177238915-725345543-3962" providerId="AD"/>
      </p:ext>
    </p:extLst>
  </p:cmAuthor>
  <p:cmAuthor id="8" name="Jon Maxwell" initials="jbm" lastIdx="20" clrIdx="7">
    <p:extLst>
      <p:ext uri="{19B8F6BF-5375-455C-9EA6-DF929625EA0E}">
        <p15:presenceInfo xmlns:p15="http://schemas.microsoft.com/office/powerpoint/2012/main" userId="Jon Maxwell" providerId="None"/>
      </p:ext>
    </p:extLst>
  </p:cmAuthor>
  <p:cmAuthor id="2" name="Murray, Carley (NYSERDA)" initials="MC(" lastIdx="20" clrIdx="1">
    <p:extLst>
      <p:ext uri="{19B8F6BF-5375-455C-9EA6-DF929625EA0E}">
        <p15:presenceInfo xmlns:p15="http://schemas.microsoft.com/office/powerpoint/2012/main" userId="S::Carley.Murray@nyserda.ny.gov::9e7b5eeb-d895-440a-aafd-8fc6d45947f2" providerId="AD"/>
      </p:ext>
    </p:extLst>
  </p:cmAuthor>
  <p:cmAuthor id="9" name="Kevin Boyd" initials="KB" lastIdx="8" clrIdx="8">
    <p:extLst>
      <p:ext uri="{19B8F6BF-5375-455C-9EA6-DF929625EA0E}">
        <p15:presenceInfo xmlns:p15="http://schemas.microsoft.com/office/powerpoint/2012/main" userId="S::kboyd@ers-inc.com::eb4bf578-4115-4764-a0aa-b6d76597c0e4" providerId="AD"/>
      </p:ext>
    </p:extLst>
  </p:cmAuthor>
  <p:cmAuthor id="3" name="Chris Zimbelman" initials="CZ" lastIdx="18" clrIdx="2">
    <p:extLst>
      <p:ext uri="{19B8F6BF-5375-455C-9EA6-DF929625EA0E}">
        <p15:presenceInfo xmlns:p15="http://schemas.microsoft.com/office/powerpoint/2012/main" userId="S-1-5-21-484763869-1177238915-725345543-2448" providerId="AD"/>
      </p:ext>
    </p:extLst>
  </p:cmAuthor>
  <p:cmAuthor id="4" name="Kerri-Ann Richard" initials="KR" lastIdx="19" clrIdx="3">
    <p:extLst>
      <p:ext uri="{19B8F6BF-5375-455C-9EA6-DF929625EA0E}">
        <p15:presenceInfo xmlns:p15="http://schemas.microsoft.com/office/powerpoint/2012/main" userId="S-1-5-21-484763869-1177238915-725345543-6355" providerId="AD"/>
      </p:ext>
    </p:extLst>
  </p:cmAuthor>
  <p:cmAuthor id="5" name="Patrick Hewlett" initials="PH" lastIdx="42" clrIdx="4">
    <p:extLst>
      <p:ext uri="{19B8F6BF-5375-455C-9EA6-DF929625EA0E}">
        <p15:presenceInfo xmlns:p15="http://schemas.microsoft.com/office/powerpoint/2012/main" userId="S::phewlett@ers-inc.com::b6138fed-daca-4d78-abab-fbff844b185b" providerId="AD"/>
      </p:ext>
    </p:extLst>
  </p:cmAuthor>
  <p:cmAuthor id="6" name="Katie Robinson" initials="KR" lastIdx="1" clrIdx="5">
    <p:extLst>
      <p:ext uri="{19B8F6BF-5375-455C-9EA6-DF929625EA0E}">
        <p15:presenceInfo xmlns:p15="http://schemas.microsoft.com/office/powerpoint/2012/main" userId="S::krobinson@ers-inc.com::b97d4341-aeb3-420f-99fe-77ee8e5aa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3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energyrs\Shared\_ERS\Projects\CT%20EEB\X1931%20PSD\Tracking%20Data\Tracking%20Data%20Summary%20QC_0713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C&amp;I</a:t>
            </a:r>
            <a:r>
              <a:rPr lang="en-US" baseline="0"/>
              <a:t> Tracking Savings, 2019, Gas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Sheet1!$G$18</c:f>
              <c:strCache>
                <c:ptCount val="1"/>
                <c:pt idx="0">
                  <c:v>CCF savings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2-4595-8E0E-5DCACE156B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B2-4595-8E0E-5DCACE156B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B2-4595-8E0E-5DCACE156B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B2-4595-8E0E-5DCACE156B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B2-4595-8E0E-5DCACE156B25}"/>
              </c:ext>
            </c:extLst>
          </c:dPt>
          <c:dLbls>
            <c:dLbl>
              <c:idx val="0"/>
              <c:layout>
                <c:manualLayout>
                  <c:x val="4.6692257217847769E-2"/>
                  <c:y val="-2.91455234762321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2-4595-8E0E-5DCACE156B25}"/>
                </c:ext>
              </c:extLst>
            </c:dLbl>
            <c:dLbl>
              <c:idx val="3"/>
              <c:layout>
                <c:manualLayout>
                  <c:x val="-4.7748140857392825E-2"/>
                  <c:y val="-5.987168270632837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B2-4595-8E0E-5DCACE156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Sheet1!$F$19:$F$23</c:f>
              <c:strCache>
                <c:ptCount val="5"/>
                <c:pt idx="0">
                  <c:v>Natural Gas Fired Boilers and Furnaces  C&amp;I Lost Opportunity</c:v>
                </c:pt>
                <c:pt idx="1">
                  <c:v>Natural Gas-Fired Domestic Hot Water Heaters  C&amp;I Lost Opportunity</c:v>
                </c:pt>
                <c:pt idx="2">
                  <c:v>Other</c:v>
                </c:pt>
                <c:pt idx="3">
                  <c:v>Process, C&amp;I</c:v>
                </c:pt>
                <c:pt idx="4">
                  <c:v>Unitary A/C and Heat Pumps  C&amp;I Lost Opportunity</c:v>
                </c:pt>
              </c:strCache>
            </c:strRef>
          </c:cat>
          <c:val>
            <c:numRef>
              <c:f>Sheet1!$G$19:$G$23</c:f>
              <c:numCache>
                <c:formatCode>_(* #,##0_);_(* \(#,##0\);_(* "-"??_);_(@_)</c:formatCode>
                <c:ptCount val="5"/>
                <c:pt idx="0">
                  <c:v>990042.679</c:v>
                </c:pt>
                <c:pt idx="1">
                  <c:v>28481</c:v>
                </c:pt>
                <c:pt idx="2">
                  <c:v>304530</c:v>
                </c:pt>
                <c:pt idx="3">
                  <c:v>686545.23</c:v>
                </c:pt>
                <c:pt idx="4">
                  <c:v>51709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B2-4595-8E0E-5DCACE15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Efficiency</a:t>
            </a:r>
            <a:r>
              <a:rPr lang="en-US" baseline="0" dirty="0"/>
              <a:t> Comparison: Furnace</a:t>
            </a:r>
            <a:endParaRPr lang="en-US" dirty="0"/>
          </a:p>
        </c:rich>
      </c:tx>
      <c:layout>
        <c:manualLayout>
          <c:xMode val="edge"/>
          <c:yMode val="edge"/>
          <c:x val="0.1742975893599335"/>
          <c:y val="2.3148148148148147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Sheet1!$C$4:$C$5</c:f>
              <c:strCache>
                <c:ptCount val="2"/>
                <c:pt idx="0">
                  <c:v>CT</c:v>
                </c:pt>
                <c:pt idx="1">
                  <c:v>MA</c:v>
                </c:pt>
              </c:strCache>
            </c:strRef>
          </c:cat>
          <c:val>
            <c:numRef>
              <c:f>Sheet1!$D$4:$D$5</c:f>
              <c:numCache>
                <c:formatCode>0%</c:formatCode>
                <c:ptCount val="2"/>
                <c:pt idx="0">
                  <c:v>0.8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1-45B0-AEF6-E494A66FB34E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Efficient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Sheet1!$C$4:$C$5</c:f>
              <c:strCache>
                <c:ptCount val="2"/>
                <c:pt idx="0">
                  <c:v>CT</c:v>
                </c:pt>
                <c:pt idx="1">
                  <c:v>MA</c:v>
                </c:pt>
              </c:strCache>
            </c:strRef>
          </c:cat>
          <c:val>
            <c:numRef>
              <c:f>Sheet1!$E$4:$E$5</c:f>
              <c:numCache>
                <c:formatCode>0%</c:formatCode>
                <c:ptCount val="2"/>
                <c:pt idx="0">
                  <c:v>0.92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61-45B0-AEF6-E494A66FB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141520"/>
        <c:axId val="96559552"/>
      </c:barChart>
      <c:catAx>
        <c:axId val="2221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9552"/>
        <c:crosses val="autoZero"/>
        <c:auto val="1"/>
        <c:lblAlgn val="ctr"/>
        <c:lblOffset val="100"/>
        <c:noMultiLvlLbl val="0"/>
      </c:catAx>
      <c:valAx>
        <c:axId val="9655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4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Efficiency Comparison: 500 </a:t>
            </a:r>
            <a:r>
              <a:rPr lang="en-US" dirty="0" err="1"/>
              <a:t>kBtu</a:t>
            </a:r>
            <a:r>
              <a:rPr lang="en-US" dirty="0"/>
              <a:t>/hr</a:t>
            </a:r>
            <a:r>
              <a:rPr lang="en-US" baseline="0" dirty="0"/>
              <a:t> HW Boiler</a:t>
            </a:r>
            <a:endParaRPr lang="en-US" dirty="0"/>
          </a:p>
        </c:rich>
      </c:tx>
      <c:layout>
        <c:manualLayout>
          <c:xMode val="edge"/>
          <c:yMode val="edge"/>
          <c:x val="0.18461834966038915"/>
          <c:y val="3.084842895671585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Sheet1!$C$4:$C$5</c:f>
              <c:strCache>
                <c:ptCount val="2"/>
                <c:pt idx="0">
                  <c:v>CT</c:v>
                </c:pt>
                <c:pt idx="1">
                  <c:v>MA</c:v>
                </c:pt>
              </c:strCache>
            </c:strRef>
          </c:cat>
          <c:val>
            <c:numRef>
              <c:f>Sheet1!$D$8:$D$9</c:f>
              <c:numCache>
                <c:formatCode>0%</c:formatCode>
                <c:ptCount val="2"/>
                <c:pt idx="0">
                  <c:v>0.8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A-4CDF-8937-BC75C517FBF8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Efficient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Sheet1!$C$4:$C$5</c:f>
              <c:strCache>
                <c:ptCount val="2"/>
                <c:pt idx="0">
                  <c:v>CT</c:v>
                </c:pt>
                <c:pt idx="1">
                  <c:v>MA</c:v>
                </c:pt>
              </c:strCache>
            </c:strRef>
          </c:cat>
          <c:val>
            <c:numRef>
              <c:f>Sheet1!$E$8:$E$9</c:f>
              <c:numCache>
                <c:formatCode>0%</c:formatCode>
                <c:ptCount val="2"/>
                <c:pt idx="0">
                  <c:v>0.82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A-4CDF-8937-BC75C517F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141520"/>
        <c:axId val="96559552"/>
      </c:barChart>
      <c:catAx>
        <c:axId val="2221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9552"/>
        <c:crosses val="autoZero"/>
        <c:auto val="1"/>
        <c:lblAlgn val="ctr"/>
        <c:lblOffset val="100"/>
        <c:noMultiLvlLbl val="0"/>
      </c:catAx>
      <c:valAx>
        <c:axId val="96559552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4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0.25208</cdr:x>
      <cdr:y>0.25</cdr:y>
    </cdr:from>
    <cdr:to>
      <cdr:x>0.25427</cdr:x>
      <cdr:y>0.54514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5F8404E-7160-43DF-AFBC-B4346C104CFA}"/>
            </a:ext>
          </a:extLst>
        </cdr:cNvPr>
        <cdr:cNvCxnSpPr/>
      </cdr:nvCxnSpPr>
      <cdr:spPr>
        <a:xfrm xmlns:a="http://schemas.openxmlformats.org/drawingml/2006/main" flipH="1">
          <a:off x="1152527" y="685800"/>
          <a:ext cx="9993" cy="809625"/>
        </a:xfrm>
        <a:prstGeom xmlns:a="http://schemas.openxmlformats.org/drawingml/2006/main" prst="straightConnector1">
          <a:avLst/>
        </a:prstGeom>
        <a:ln xmlns:a="http://schemas.openxmlformats.org/drawingml/2006/main" cap="sq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0.6872</cdr:x>
      <cdr:y>0.17361</cdr:y>
    </cdr:from>
    <cdr:to>
      <cdr:x>0.6872</cdr:x>
      <cdr:y>0.42411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0CFAADC-717A-4055-A57D-8E7557E1D6A5}"/>
            </a:ext>
          </a:extLst>
        </cdr:cNvPr>
        <cdr:cNvCxnSpPr/>
      </cdr:nvCxnSpPr>
      <cdr:spPr>
        <a:xfrm xmlns:a="http://schemas.openxmlformats.org/drawingml/2006/main">
          <a:off x="3141889" y="476250"/>
          <a:ext cx="0" cy="6871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0.19673</cdr:x>
      <cdr:y>0.2495</cdr:y>
    </cdr:from>
    <cdr:to>
      <cdr:x>0.33006</cdr:x>
      <cdr:y>0.2495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AAD6D298-A448-46E0-A7D1-5D45ECA8BE22}"/>
            </a:ext>
          </a:extLst>
        </cdr:cNvPr>
        <cdr:cNvCxnSpPr/>
      </cdr:nvCxnSpPr>
      <cdr:spPr>
        <a:xfrm xmlns:a="http://schemas.openxmlformats.org/drawingml/2006/main" flipH="1">
          <a:off x="899432" y="684439"/>
          <a:ext cx="609601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0.62688</cdr:x>
      <cdr:y>0.17477</cdr:y>
    </cdr:from>
    <cdr:to>
      <cdr:x>0.76022</cdr:x>
      <cdr:y>0.17477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27ABD139-7D32-4C34-B1E6-6598F9432D2F}"/>
            </a:ext>
          </a:extLst>
        </cdr:cNvPr>
        <cdr:cNvCxnSpPr/>
      </cdr:nvCxnSpPr>
      <cdr:spPr>
        <a:xfrm xmlns:a="http://schemas.openxmlformats.org/drawingml/2006/main" flipH="1">
          <a:off x="2866117" y="479424"/>
          <a:ext cx="609601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0.25208</cdr:x>
      <cdr:y>0.5</cdr:y>
    </cdr:from>
    <cdr:to>
      <cdr:x>0.25208</cdr:x>
      <cdr:y>0.54514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5F8404E-7160-43DF-AFBC-B4346C104CFA}"/>
            </a:ext>
          </a:extLst>
        </cdr:cNvPr>
        <cdr:cNvCxnSpPr/>
      </cdr:nvCxnSpPr>
      <cdr:spPr>
        <a:xfrm xmlns:a="http://schemas.openxmlformats.org/drawingml/2006/main">
          <a:off x="1152510" y="1371600"/>
          <a:ext cx="0" cy="123828"/>
        </a:xfrm>
        <a:prstGeom xmlns:a="http://schemas.openxmlformats.org/drawingml/2006/main" prst="straightConnector1">
          <a:avLst/>
        </a:prstGeom>
        <a:ln xmlns:a="http://schemas.openxmlformats.org/drawingml/2006/main" cap="sq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0.68839</cdr:x>
      <cdr:y>0.30159</cdr:y>
    </cdr:from>
    <cdr:to>
      <cdr:x>0.68839</cdr:x>
      <cdr:y>0.42064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0CFAADC-717A-4055-A57D-8E7557E1D6A5}"/>
            </a:ext>
          </a:extLst>
        </cdr:cNvPr>
        <cdr:cNvCxnSpPr/>
      </cdr:nvCxnSpPr>
      <cdr:spPr>
        <a:xfrm xmlns:a="http://schemas.openxmlformats.org/drawingml/2006/main">
          <a:off x="3147320" y="827314"/>
          <a:ext cx="0" cy="3265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0.18959</cdr:x>
      <cdr:y>0.48958</cdr:y>
    </cdr:from>
    <cdr:to>
      <cdr:x>0.32292</cdr:x>
      <cdr:y>0.48958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AAD6D298-A448-46E0-A7D1-5D45ECA8BE22}"/>
            </a:ext>
          </a:extLst>
        </cdr:cNvPr>
        <cdr:cNvCxnSpPr/>
      </cdr:nvCxnSpPr>
      <cdr:spPr>
        <a:xfrm xmlns:a="http://schemas.openxmlformats.org/drawingml/2006/main" flipH="1">
          <a:off x="866793" y="1343014"/>
          <a:ext cx="609584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0.63283</cdr:x>
      <cdr:y>0.29382</cdr:y>
    </cdr:from>
    <cdr:to>
      <cdr:x>0.76617</cdr:x>
      <cdr:y>0.29382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27ABD139-7D32-4C34-B1E6-6598F9432D2F}"/>
            </a:ext>
          </a:extLst>
        </cdr:cNvPr>
        <cdr:cNvCxnSpPr/>
      </cdr:nvCxnSpPr>
      <cdr:spPr>
        <a:xfrm xmlns:a="http://schemas.openxmlformats.org/drawingml/2006/main" flipH="1">
          <a:off x="2893310" y="806002"/>
          <a:ext cx="609631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0C9A17DC-1CB0-654A-A156-0125BAB46981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0F590A6A-DE3D-0E48-BCB3-F9C901A41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8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8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10CFR431.77	https://ecfr.federalregister.gov/current/title-10/chapter-II/subchapter-D/part-431/subpart-D/subject-group-ECFR345cedf2e148a66/section-431.77</a:t>
            </a:r>
          </a:p>
          <a:p>
            <a:r>
              <a:rPr lang="en-US" dirty="0"/>
              <a:t>MA baseline		https://etrm.anbetrack.com/#/workarea/trm/MADPU/COM-HVAC-F/2019-2021%20Plan%20TRM/version/1?measureName=HVAC%20-%20Furnace,%20Gas</a:t>
            </a:r>
          </a:p>
          <a:p>
            <a:r>
              <a:rPr lang="en-US" dirty="0"/>
              <a:t>CT </a:t>
            </a:r>
            <a:r>
              <a:rPr lang="en-US" dirty="0" err="1"/>
              <a:t>resi</a:t>
            </a:r>
            <a:r>
              <a:rPr lang="en-US" dirty="0"/>
              <a:t> baseline	PSD p. 188, refers to 2018 CT process &amp; impact evaluation report, which was </a:t>
            </a:r>
            <a:r>
              <a:rPr lang="en-US" dirty="0">
                <a:highlight>
                  <a:srgbClr val="FFFF00"/>
                </a:highlight>
              </a:rPr>
              <a:t>based on a survey of contractors &amp; distributors</a:t>
            </a:r>
          </a:p>
          <a:p>
            <a:r>
              <a:rPr lang="en-US" dirty="0"/>
              <a:t>CT comm baseline	PSD p. 46 refers to IECC2015, https://up.codes/viewer/colorado/iecc-2015/chapter/CE_4/ce-commercial-energy-efficiency#CE_4</a:t>
            </a:r>
          </a:p>
          <a:p>
            <a:r>
              <a:rPr lang="en-US" dirty="0"/>
              <a:t>CT program minimum</a:t>
            </a:r>
          </a:p>
          <a:p>
            <a:r>
              <a:rPr lang="en-US" dirty="0"/>
              <a:t>Fed “max-tech”	https://www.federalregister.gov/documents/2020/05/12/2020-09414/energy-conservation-program-energy-conservation-standards-for-air-cooled-commercial-package-air</a:t>
            </a:r>
          </a:p>
          <a:p>
            <a:r>
              <a:rPr lang="en-US" dirty="0"/>
              <a:t>MA minimum		https://www.masssave.com/-/media/Files/PDFs/Business/Commercial_Industrial_Gas_Equipment.pdf?la=en&amp;hash=2CEB51B9F354015CFCE019FDC1DC9DBCCD03A149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Lost opportunity measure only.</a:t>
            </a:r>
          </a:p>
          <a:p>
            <a:r>
              <a:rPr lang="en-US" dirty="0"/>
              <a:t>Note: On MA ISP research wish list, but low priority. Recent study found HW boilers &lt;2500 MBH ISP above code (TRM not updated, yet?). Concern about others.</a:t>
            </a:r>
          </a:p>
          <a:p>
            <a:r>
              <a:rPr lang="en-US" dirty="0"/>
              <a:t>MA 2014 study</a:t>
            </a:r>
          </a:p>
          <a:p>
            <a:r>
              <a:rPr lang="en-US" dirty="0"/>
              <a:t>Emphasis on condensing versus non, but also explore gradations within noncondensing</a:t>
            </a:r>
          </a:p>
          <a:p>
            <a:endParaRPr lang="en-US" dirty="0"/>
          </a:p>
          <a:p>
            <a:r>
              <a:rPr lang="en-US" dirty="0"/>
              <a:t>Federal 10CFR431.77	https://ecfr.federalregister.gov/current/title-10/chapter-II/subchapter-D/part-431/subpart-D/subject-group-ECFR345cedf2e148a66/section-431.77</a:t>
            </a:r>
          </a:p>
          <a:p>
            <a:r>
              <a:rPr lang="en-US" dirty="0"/>
              <a:t>MA baseline		https://etrm.anbetrack.com/#/workarea/trm/MADPU/COM-HVAC-F/2019-2021%20Plan%20TRM/version/1?measureName=HVAC%20-%20Furnace,%20Gas</a:t>
            </a:r>
          </a:p>
          <a:p>
            <a:r>
              <a:rPr lang="en-US" dirty="0"/>
              <a:t>CT </a:t>
            </a:r>
            <a:r>
              <a:rPr lang="en-US" dirty="0" err="1"/>
              <a:t>resi</a:t>
            </a:r>
            <a:r>
              <a:rPr lang="en-US" dirty="0"/>
              <a:t> baseline	PSD p. 188, refers to 2018 CT process &amp; impact evaluation report, which was </a:t>
            </a:r>
            <a:r>
              <a:rPr lang="en-US" dirty="0">
                <a:highlight>
                  <a:srgbClr val="FFFF00"/>
                </a:highlight>
              </a:rPr>
              <a:t>based on a survey of contractors &amp; distributors</a:t>
            </a:r>
          </a:p>
          <a:p>
            <a:r>
              <a:rPr lang="en-US" dirty="0"/>
              <a:t>CT comm baseline	PSD p. 46 refers to IECC2015, https://up.codes/viewer/colorado/iecc-2015/chapter/CE_4/ce-commercial-energy-efficiency#CE_4</a:t>
            </a:r>
          </a:p>
          <a:p>
            <a:r>
              <a:rPr lang="en-US" dirty="0"/>
              <a:t>CT program minimum</a:t>
            </a:r>
          </a:p>
          <a:p>
            <a:r>
              <a:rPr lang="en-US" dirty="0"/>
              <a:t>Fed “max-tech”	https://www.federalregister.gov/documents/2020/05/12/2020-09414/energy-conservation-program-energy-conservation-standards-for-air-cooled-commercial-package-air</a:t>
            </a:r>
          </a:p>
          <a:p>
            <a:r>
              <a:rPr lang="en-US" dirty="0"/>
              <a:t>MA minimum		https://www.masssave.com/-/media/Files/PDFs/Business/Commercial_Industrial_Gas_Equipment.pdf?la=en&amp;hash=2CEB51B9F354015CFCE019FDC1DC9DBCCD03A149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302B0-46A5-FD44-8750-581CB0B99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23"/>
            <a:ext cx="12192000" cy="6850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274"/>
            <a:ext cx="9144000" cy="1709155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2429"/>
            <a:ext cx="9144000" cy="154094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Name/Your Name &amp; Title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85379CF-798E-D943-BF53-FA807882E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7A4D8-11F7-164F-8DBE-DF836659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E36D-7640-D443-BEF6-E90EF3F6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92CE-EE4E-EC4B-AB91-1690BC4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175" y="6264697"/>
            <a:ext cx="1643146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39F1-1F89-854E-9646-EA82EE5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9321" y="6264697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071A-6A18-F94F-B098-67061799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/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BFCF7-E94A-D642-97D8-2DC9DE788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299" y="276225"/>
            <a:ext cx="11697659" cy="4647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6194-632D-5E40-BB54-751A9790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11" y="3798278"/>
            <a:ext cx="6022568" cy="265527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34766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6F058-5DB5-0843-AECA-4AF3023FEA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45FAC-4809-524E-87FF-6D6423B7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440" y="6329878"/>
            <a:ext cx="165883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AD047-6EC9-2042-8317-1C7CA410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2279" y="6329878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F0B2-C9CB-984D-913C-AC60009D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97D0-F3C3-BA41-8C81-C0F0142E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35" y="1515649"/>
            <a:ext cx="11066973" cy="45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C17F-FFE8-7C4B-A2D9-55FB9DAF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435" y="6339713"/>
            <a:ext cx="1680724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6086-D616-E940-AA6C-15A18741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159" y="633971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206D-70B6-5A47-B740-80FD82B8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E23F54-C214-3144-9784-2E6805EAE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1550503"/>
            <a:ext cx="11066463" cy="4597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0B81-066B-804F-8884-53A6EC0931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3314" y="615596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A60C6-9F30-5C49-B331-FC253DD5E7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81408" y="615196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E2DC-8D27-DC47-8EB7-EA1306F990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1197" y="5902372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BDE2C-BC40-6849-8488-9AD438E3755A}"/>
              </a:ext>
            </a:extLst>
          </p:cNvPr>
          <p:cNvSpPr/>
          <p:nvPr userDrawn="1"/>
        </p:nvSpPr>
        <p:spPr>
          <a:xfrm>
            <a:off x="198783" y="235226"/>
            <a:ext cx="11794434" cy="6387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B03E6-2F40-574F-9A1B-9734EC32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A1A4-3D67-C64A-97A6-CB235BD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9DD0-7EB0-AA43-B8AF-3BD6D26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2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C5BB95-CBEE-F645-B938-A76BF230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108" y="298938"/>
            <a:ext cx="11553092" cy="6260124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5AABE-C8E6-D74F-AF76-34E1CDB19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3246" y="1951891"/>
            <a:ext cx="7719646" cy="2936631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 and Change the Font Color to Stand Out from the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A1497-C74F-EC4B-AEAF-52B51F452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106" y="621859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6DD2B-293E-544B-8150-9470D1EA6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81200" y="621459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1650-4BB5-5C44-93E6-0C2F13538B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3117" y="5879458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F10-0C99-D148-9BCD-457EE7788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37" y="477576"/>
            <a:ext cx="11535509" cy="745700"/>
          </a:xfrm>
        </p:spPr>
        <p:txBody>
          <a:bodyPr anchor="b">
            <a:no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8CC428-04B0-6244-A5FF-76F2AAFEB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638" y="1371600"/>
            <a:ext cx="11685316" cy="2715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AE81D2-7D4A-8A45-8D10-24725FE40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8496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7E5DD258-7D32-A84A-A494-562EFEE63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2354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55404D-4720-3740-AB47-776B62575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637" y="4308229"/>
            <a:ext cx="3657600" cy="2177781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A466-5E52-1D42-859F-F7FD7CB1F3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0811" y="6424342"/>
            <a:ext cx="16180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62375-7BF8-C940-86B8-E692879043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905" y="642033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89711-915D-CD46-AEBC-A5EBFE85F0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5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DD82A2-9CC1-FC4A-962A-859016EA6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00F983A-71DF-0943-81C7-37741CB397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7340" y="218460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EE0BEC5-0810-F340-949D-E28B892231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17340" y="3098248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email address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13EC123-910E-C947-9786-7DD7D9F18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17340" y="401189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direct phone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A78530-6786-2F47-9E29-BE29CA338468}"/>
              </a:ext>
            </a:extLst>
          </p:cNvPr>
          <p:cNvCxnSpPr>
            <a:cxnSpLocks/>
          </p:cNvCxnSpPr>
          <p:nvPr userDrawn="1"/>
        </p:nvCxnSpPr>
        <p:spPr>
          <a:xfrm>
            <a:off x="5054594" y="1493234"/>
            <a:ext cx="4152036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184BC-BC41-E54A-B5D0-2292EEB20B2B}"/>
              </a:ext>
            </a:extLst>
          </p:cNvPr>
          <p:cNvGrpSpPr/>
          <p:nvPr userDrawn="1"/>
        </p:nvGrpSpPr>
        <p:grpSpPr>
          <a:xfrm>
            <a:off x="5056811" y="2150786"/>
            <a:ext cx="624571" cy="624571"/>
            <a:chOff x="561435" y="2135197"/>
            <a:chExt cx="624571" cy="6245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E4500C-9682-1745-AE96-70DBEFCE08F3}"/>
                </a:ext>
              </a:extLst>
            </p:cNvPr>
            <p:cNvSpPr/>
            <p:nvPr userDrawn="1"/>
          </p:nvSpPr>
          <p:spPr>
            <a:xfrm>
              <a:off x="561435" y="2135197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C4C67A49-D911-2E4B-91E8-ECDAAB42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399" y="2173162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2A3F2F-4B54-574E-B2CE-AC06416A883D}"/>
              </a:ext>
            </a:extLst>
          </p:cNvPr>
          <p:cNvSpPr txBox="1"/>
          <p:nvPr userDrawn="1"/>
        </p:nvSpPr>
        <p:spPr>
          <a:xfrm>
            <a:off x="4876800" y="528137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baseline="0" dirty="0">
                <a:latin typeface="+mj-lt"/>
              </a:rPr>
              <a:t>Contact Us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6BCF16-0E30-3549-A867-96B1CDAC7D53}"/>
              </a:ext>
            </a:extLst>
          </p:cNvPr>
          <p:cNvGrpSpPr/>
          <p:nvPr userDrawn="1"/>
        </p:nvGrpSpPr>
        <p:grpSpPr>
          <a:xfrm>
            <a:off x="5056811" y="3064430"/>
            <a:ext cx="624571" cy="624571"/>
            <a:chOff x="5059028" y="3064430"/>
            <a:chExt cx="624571" cy="6245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9FE23F-65D4-9C4C-AE42-EFA42EA56EF5}"/>
                </a:ext>
              </a:extLst>
            </p:cNvPr>
            <p:cNvSpPr/>
            <p:nvPr userDrawn="1"/>
          </p:nvSpPr>
          <p:spPr>
            <a:xfrm>
              <a:off x="5059028" y="3064430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Envelope">
              <a:extLst>
                <a:ext uri="{FF2B5EF4-FFF2-40B4-BE49-F238E27FC236}">
                  <a16:creationId xmlns:a16="http://schemas.microsoft.com/office/drawing/2014/main" id="{9C26114D-5A0A-6B4E-A38C-CE527F6FA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15419" y="3152264"/>
              <a:ext cx="502920" cy="50292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96CCD6-2616-1740-9ADD-2DF02DB33085}"/>
              </a:ext>
            </a:extLst>
          </p:cNvPr>
          <p:cNvGrpSpPr/>
          <p:nvPr userDrawn="1"/>
        </p:nvGrpSpPr>
        <p:grpSpPr>
          <a:xfrm>
            <a:off x="5056811" y="4891721"/>
            <a:ext cx="624571" cy="624571"/>
            <a:chOff x="5054594" y="4891721"/>
            <a:chExt cx="624571" cy="6245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C1C320-8456-0145-83F1-B48EB3F358CC}"/>
                </a:ext>
              </a:extLst>
            </p:cNvPr>
            <p:cNvSpPr/>
            <p:nvPr userDrawn="1"/>
          </p:nvSpPr>
          <p:spPr>
            <a:xfrm>
              <a:off x="5054594" y="4891721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World">
              <a:extLst>
                <a:ext uri="{FF2B5EF4-FFF2-40B4-BE49-F238E27FC236}">
                  <a16:creationId xmlns:a16="http://schemas.microsoft.com/office/drawing/2014/main" id="{7BD655FA-18F9-0447-AE29-CB65BB80F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9698" y="4933835"/>
              <a:ext cx="548640" cy="54864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A53CDE-AF40-C849-B43D-A093BE59DC38}"/>
              </a:ext>
            </a:extLst>
          </p:cNvPr>
          <p:cNvSpPr txBox="1"/>
          <p:nvPr userDrawn="1"/>
        </p:nvSpPr>
        <p:spPr>
          <a:xfrm>
            <a:off x="6017340" y="4933835"/>
            <a:ext cx="445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www.ers-inc.com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5827D-1082-9B40-9A39-9B28E17D8CAE}"/>
              </a:ext>
            </a:extLst>
          </p:cNvPr>
          <p:cNvGrpSpPr/>
          <p:nvPr userDrawn="1"/>
        </p:nvGrpSpPr>
        <p:grpSpPr>
          <a:xfrm>
            <a:off x="5056811" y="3978075"/>
            <a:ext cx="624571" cy="624571"/>
            <a:chOff x="5054594" y="3978075"/>
            <a:chExt cx="624571" cy="6245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15E29B-5FB7-894D-8D1C-4B0CEC88F435}"/>
                </a:ext>
              </a:extLst>
            </p:cNvPr>
            <p:cNvSpPr/>
            <p:nvPr userDrawn="1"/>
          </p:nvSpPr>
          <p:spPr>
            <a:xfrm>
              <a:off x="5054594" y="3978075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 descr="Receiver">
              <a:extLst>
                <a:ext uri="{FF2B5EF4-FFF2-40B4-BE49-F238E27FC236}">
                  <a16:creationId xmlns:a16="http://schemas.microsoft.com/office/drawing/2014/main" id="{71663CBC-E316-1B4F-A8FA-C24245E16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2713" y="4061384"/>
              <a:ext cx="457200" cy="45720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FCB897-4E32-6143-848A-F007A629A7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C5C8C4-6426-5D48-A201-A607A8E2DA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5" y="244475"/>
            <a:ext cx="4383088" cy="63690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167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8977-C474-5849-AE01-002880C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615"/>
            <a:ext cx="10515600" cy="125107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73AB-AB43-FC4E-B060-E12F4B3A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A6E8-FAAC-FA48-AA87-8235FE44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EB4E-2DD5-5049-97B6-AB573390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C9BDF-9F79-D947-801E-D569D0CA7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4F7B7-B4CA-BF44-AA74-42649A34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F807-32F3-4C49-8607-978A4F7A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A8624-9994-E844-A912-29BA98F9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1172055"/>
            <a:ext cx="9144000" cy="2208317"/>
          </a:xfrm>
        </p:spPr>
        <p:txBody>
          <a:bodyPr anchor="b"/>
          <a:lstStyle>
            <a:lvl1pPr marL="17145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645" y="5434640"/>
            <a:ext cx="9057735" cy="448575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5FDE7-F55E-0149-8136-4C18E0148BA8}"/>
              </a:ext>
            </a:extLst>
          </p:cNvPr>
          <p:cNvSpPr/>
          <p:nvPr userDrawn="1"/>
        </p:nvSpPr>
        <p:spPr>
          <a:xfrm>
            <a:off x="583427" y="1734452"/>
            <a:ext cx="18288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673DA-7B59-2342-8628-2C697462B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645" y="6022016"/>
            <a:ext cx="9057915" cy="4476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Name &amp;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7EB08-D188-6C44-856D-D69021294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26" y="573817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8000">
              <a:schemeClr val="accent6">
                <a:lumMod val="67000"/>
              </a:schemeClr>
            </a:gs>
            <a:gs pos="46000">
              <a:schemeClr val="accent6">
                <a:lumMod val="97000"/>
                <a:lumOff val="3000"/>
              </a:schemeClr>
            </a:gs>
            <a:gs pos="78000">
              <a:schemeClr val="accent6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BC88-5F33-FB44-92AC-C4A8854A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A6D9-F3DB-1B48-86DD-5770F9C7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B29F8-FF18-6640-A938-32028105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C490-ED0F-CE4C-956E-2BE6ADC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6A1D-8D64-874E-A1A1-9A3E687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0840-390D-BF4E-A56D-0794FBD0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BBB95-BAF9-FB40-A029-19EEF251C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527537"/>
            <a:ext cx="2628900" cy="5468815"/>
          </a:xfrm>
        </p:spPr>
        <p:txBody>
          <a:bodyPr vert="eaVert"/>
          <a:lstStyle/>
          <a:p>
            <a:r>
              <a:rPr lang="en-US" dirty="0"/>
              <a:t>You will likely only need this slide if you are in Asia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F83CB-8001-B444-8386-C45D6E8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27537"/>
            <a:ext cx="7734300" cy="5468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9EB1-95A3-0543-8822-A3B8F2A7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C42F-6800-E24D-A1CD-7A27970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381E-DB70-0940-A2CC-9E51F07F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AB9CDE-BB24-0F48-93B7-6E31B7B65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49" y="308113"/>
            <a:ext cx="4785691" cy="626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BD581-40BA-8B40-B44D-712C92708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606" y="695739"/>
            <a:ext cx="4602593" cy="113306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71698F2-4633-634A-9D5F-9BDF0FAF54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752" y="2164870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F97D32-AFD8-364F-B7D8-D57979566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40752" y="2920244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96323EC-4AAF-1142-A280-5E051C74E0C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40752" y="3675618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2A8CD15-C361-D24F-9E04-DA610DB18E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40752" y="4430992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14132E4-D291-DD48-A7C9-B868F0F9EF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40752" y="5186366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5DA9DE-F68E-244B-8C48-929400E2EC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8008" y="216487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8C9F91DB-F772-1F4E-BB8D-81648479C8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8008" y="2919968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D6A0B62-8E82-9443-9101-C80388BD1F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008" y="367548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100AE224-EB0D-2742-BF74-DF99C2BB0A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8008" y="4430992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C977194-CC0F-C14F-B122-452825445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2953" y="5186366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DA372D-63F7-114D-9D16-329E45BC0E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 w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A44A0E8-7022-624D-925B-6598CAF4E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04800"/>
            <a:ext cx="11468100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0AB78-2057-E740-9E99-1935FACC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57" y="3236064"/>
            <a:ext cx="5001165" cy="237807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23971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1106616-CB83-4148-AB93-F8BDB05C3D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5979" y="3885712"/>
            <a:ext cx="5735021" cy="2711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06FF0-7483-854C-9A35-9959EFFFBB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900" y="6515622"/>
            <a:ext cx="1668945" cy="2182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217C-761E-A14F-99C1-64F09F8FF1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11845" y="6515622"/>
            <a:ext cx="3510287" cy="2182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98B5-C859-BE4F-9EF4-13EF92B99D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w/Tex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27B2-AB05-F94C-99A9-7B4F2CD6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6884"/>
            <a:ext cx="5810249" cy="2809395"/>
          </a:xfrm>
        </p:spPr>
        <p:txBody>
          <a:bodyPr>
            <a:normAutofit/>
          </a:bodyPr>
          <a:lstStyle>
            <a:lvl1pPr marL="239713" indent="0" algn="r">
              <a:tabLst/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E2A1715-BAC5-2F48-ABCD-4CE72634B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449440"/>
            <a:ext cx="11468100" cy="2809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38A6E8-5127-1849-A4D5-1C4B5043E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297" y="416884"/>
            <a:ext cx="4830863" cy="4805747"/>
          </a:xfrm>
          <a:solidFill>
            <a:schemeClr val="accent1"/>
          </a:solidFill>
        </p:spPr>
        <p:txBody>
          <a:bodyPr anchor="ctr"/>
          <a:lstStyle>
            <a:lvl1pPr marL="188913" indent="0">
              <a:buClr>
                <a:srgbClr val="FFFFFF"/>
              </a:buClr>
              <a:buNone/>
              <a:tabLst/>
              <a:defRPr cap="none" baseline="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subtitle and/or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70468-1D6C-6041-ABE1-BF44173786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899" y="6441116"/>
            <a:ext cx="1661265" cy="26249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8195-08F9-C34D-BA86-84770D5D1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04164" y="6443854"/>
            <a:ext cx="3939436" cy="262493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E933-96B3-5546-A351-F226796BE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325626"/>
            <a:ext cx="6475935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Single Column Text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EE7A817-3295-454D-BB83-395BFA248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7831" y="247650"/>
            <a:ext cx="4785691" cy="636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FA9BA02-2FBE-5E45-A696-86F5909431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7150" y="1371600"/>
            <a:ext cx="6475935" cy="426656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EBFA32-CF9F-B344-934E-D74CECE13E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7742" y="2066925"/>
            <a:ext cx="6475413" cy="42461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in paragraph format. This slide is good for client meetings, but not intended for conferences or events. You can also insert SmartArt here.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C2A8-A5B6-EB4F-BCD2-FA063635B6E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7150" y="6432166"/>
            <a:ext cx="1672066" cy="3256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610DA-EF37-D04A-8CDA-08162E776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29216" y="6432166"/>
            <a:ext cx="4114800" cy="3256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6D81-7192-5846-9ECF-D77B423946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633AE1-A518-0144-A327-82C49FA24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0998200" cy="793956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0440"/>
            <a:ext cx="10998200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2" name="Table Placeholder 17">
            <a:extLst>
              <a:ext uri="{FF2B5EF4-FFF2-40B4-BE49-F238E27FC236}">
                <a16:creationId xmlns:a16="http://schemas.microsoft.com/office/drawing/2014/main" id="{C9E757E7-4904-9F4C-A30A-57A445965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788" y="2106613"/>
            <a:ext cx="10983912" cy="406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29F9-9808-F943-B1D1-F5789B1C50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85788" y="6341222"/>
            <a:ext cx="1681423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631B-33AD-304F-816E-EACAAF269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7211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F7FD-898E-A743-A173-A265EB6CD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3F8FCD-A032-FE4D-A691-6EE493C1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477662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Infographics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49" y="1300440"/>
            <a:ext cx="11477663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93E3737-DA68-F644-90F1-829F5BBEE7FA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2001838"/>
            <a:ext cx="11477625" cy="4211072"/>
          </a:xfrm>
        </p:spPr>
        <p:txBody>
          <a:bodyPr/>
          <a:lstStyle/>
          <a:p>
            <a:r>
              <a:rPr lang="en-US" dirty="0"/>
              <a:t>Insert SmartArt or 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AFFD-4D4D-6745-A620-A274B029231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7149" y="6341222"/>
            <a:ext cx="162513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A590-6807-684C-AFBA-16CDA29E8E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82279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3747-17A8-D048-B27A-F9E07B78E1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358600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Bottom Teal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8775"/>
            <a:ext cx="11358600" cy="496887"/>
          </a:xfrm>
        </p:spPr>
        <p:txBody>
          <a:bodyPr anchor="t">
            <a:normAutofit/>
          </a:bodyPr>
          <a:lstStyle>
            <a:lvl1pPr marL="68263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to introduce items in boxes.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B433E-D814-AC40-B7FA-58C9A792C353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4F5D9A-B14A-4B56-979D-2D2C16870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3CE04-DCDD-4130-8A6C-228D7460C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B2528-4234-4B18-A45D-CF9FFC84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8CDD-86F9-DD47-8042-D06FFA9B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29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FB38-3410-6D42-9204-60A86248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106" y="1540701"/>
            <a:ext cx="11448795" cy="462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F209-1741-744E-9200-48D105525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106" y="6293754"/>
            <a:ext cx="1618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9E6B-A538-2C4B-BE9E-CD90E159A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897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DB50-4AED-2448-A2C5-704A7762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107" y="5879458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2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666" r:id="rId7"/>
    <p:sldLayoutId id="2147483669" r:id="rId8"/>
    <p:sldLayoutId id="2147483667" r:id="rId9"/>
    <p:sldLayoutId id="2147483650" r:id="rId10"/>
    <p:sldLayoutId id="2147483651" r:id="rId11"/>
    <p:sldLayoutId id="2147483654" r:id="rId12"/>
    <p:sldLayoutId id="2147483670" r:id="rId13"/>
    <p:sldLayoutId id="2147483668" r:id="rId14"/>
    <p:sldLayoutId id="2147483655" r:id="rId15"/>
    <p:sldLayoutId id="2147483657" r:id="rId16"/>
    <p:sldLayoutId id="2147483656" r:id="rId17"/>
    <p:sldLayoutId id="2147483658" r:id="rId18"/>
    <p:sldLayoutId id="2147483653" r:id="rId19"/>
    <p:sldLayoutId id="2147483652" r:id="rId20"/>
    <p:sldLayoutId id="2147483659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4D197-6ADB-4796-9896-7F429142BA6A}"/>
              </a:ext>
            </a:extLst>
          </p:cNvPr>
          <p:cNvSpPr/>
          <p:nvPr/>
        </p:nvSpPr>
        <p:spPr>
          <a:xfrm>
            <a:off x="1037007" y="2062479"/>
            <a:ext cx="10117986" cy="36637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E0D8C9-5C63-874F-9608-33CDEBA1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327562"/>
            <a:ext cx="9753600" cy="339868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400" dirty="0">
                <a:solidFill>
                  <a:schemeClr val="tx1"/>
                </a:solidFill>
              </a:rPr>
              <a:t>CT EEB X1931-1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Commercial Furnace ISP Study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Commercial Boiler ISP Study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Kevin Boyd, ERS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December 16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, 2020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39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9B49-316C-40CA-87A6-579C5585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Tasks and Methodology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521-4C0D-447F-BDD5-370495C20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3: Data Synthesis</a:t>
            </a:r>
          </a:p>
          <a:p>
            <a:pPr lvl="1"/>
            <a:r>
              <a:rPr lang="en-US" dirty="0"/>
              <a:t>Quantification: convert qualitative interview responses into quantitative data points where possible</a:t>
            </a:r>
          </a:p>
          <a:p>
            <a:pPr lvl="1"/>
            <a:r>
              <a:rPr lang="en-US" dirty="0"/>
              <a:t>Triangulation: use results of secondary research, PA and expert interviews to determine baselines for different characteristics of interest (e.g. size, type, application)</a:t>
            </a:r>
          </a:p>
          <a:p>
            <a:pPr lvl="1"/>
            <a:r>
              <a:rPr lang="en-US" dirty="0"/>
              <a:t>Assess any impact of changed ISP on assumed FR</a:t>
            </a:r>
          </a:p>
          <a:p>
            <a:r>
              <a:rPr lang="en-US" dirty="0"/>
              <a:t>Task 4: Presentation of Final Results</a:t>
            </a:r>
          </a:p>
          <a:p>
            <a:pPr lvl="1"/>
            <a:r>
              <a:rPr lang="en-US" dirty="0"/>
              <a:t>PA Interview Guide and Expert Interview Guide</a:t>
            </a:r>
          </a:p>
          <a:p>
            <a:pPr lvl="1"/>
            <a:r>
              <a:rPr lang="en-US" dirty="0"/>
              <a:t>ISP results report summarizing findings and making ISP and baseline recommendations</a:t>
            </a:r>
          </a:p>
          <a:p>
            <a:pPr lvl="1"/>
            <a:r>
              <a:rPr lang="en-US" dirty="0"/>
              <a:t>Ancillary findings will also be reported (e.g. recommendations for future evaluation study)</a:t>
            </a:r>
          </a:p>
          <a:p>
            <a:pPr lvl="1"/>
            <a:r>
              <a:rPr lang="en-US" dirty="0"/>
              <a:t>Draft and final reports</a:t>
            </a:r>
          </a:p>
          <a:p>
            <a:pPr lvl="1"/>
            <a:r>
              <a:rPr lang="en-US" sz="2000" dirty="0">
                <a:ea typeface="SimSun" panose="02010600030101010101" pitchFamily="2" charset="-122"/>
                <a:cs typeface="Arial" panose="020B0604020202020204" pitchFamily="34" charset="0"/>
              </a:rPr>
              <a:t>Final </a:t>
            </a:r>
            <a:r>
              <a:rPr lang="en-US" sz="2000" dirty="0" err="1">
                <a:ea typeface="SimSun" panose="02010600030101010101" pitchFamily="2" charset="-122"/>
                <a:cs typeface="Arial" panose="020B0604020202020204" pitchFamily="34" charset="0"/>
              </a:rPr>
              <a:t>powerpoint</a:t>
            </a:r>
            <a:r>
              <a:rPr lang="en-US" sz="2000" dirty="0">
                <a:ea typeface="SimSun" panose="02010600030101010101" pitchFamily="2" charset="-122"/>
                <a:cs typeface="Arial" panose="020B0604020202020204" pitchFamily="34" charset="0"/>
              </a:rPr>
              <a:t> presentation of results and recommendations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8468-0D65-435F-85E1-3BA74512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10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2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C5333D0-04B4-4A8C-84BA-72913C39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0" y="305772"/>
            <a:ext cx="10998200" cy="559000"/>
          </a:xfrm>
        </p:spPr>
        <p:txBody>
          <a:bodyPr>
            <a:noAutofit/>
          </a:bodyPr>
          <a:lstStyle/>
          <a:p>
            <a:r>
              <a:rPr lang="en-US" sz="3200" dirty="0"/>
              <a:t>Study Objectives and Outcomes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FB107D4-C374-4640-9D28-4E9C745844B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990384931"/>
              </p:ext>
            </p:extLst>
          </p:nvPr>
        </p:nvGraphicFramePr>
        <p:xfrm>
          <a:off x="1148651" y="1300596"/>
          <a:ext cx="9894698" cy="3253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062">
                  <a:extLst>
                    <a:ext uri="{9D8B030D-6E8A-4147-A177-3AD203B41FA5}">
                      <a16:colId xmlns:a16="http://schemas.microsoft.com/office/drawing/2014/main" val="3981525435"/>
                    </a:ext>
                  </a:extLst>
                </a:gridCol>
                <a:gridCol w="3022318">
                  <a:extLst>
                    <a:ext uri="{9D8B030D-6E8A-4147-A177-3AD203B41FA5}">
                      <a16:colId xmlns:a16="http://schemas.microsoft.com/office/drawing/2014/main" val="3948175323"/>
                    </a:ext>
                  </a:extLst>
                </a:gridCol>
                <a:gridCol w="3022318">
                  <a:extLst>
                    <a:ext uri="{9D8B030D-6E8A-4147-A177-3AD203B41FA5}">
                      <a16:colId xmlns:a16="http://schemas.microsoft.com/office/drawing/2014/main" val="1094495324"/>
                    </a:ext>
                  </a:extLst>
                </a:gridCol>
              </a:tblGrid>
              <a:tr h="37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40178"/>
                  </a:ext>
                </a:extLst>
              </a:tr>
              <a:tr h="105848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Advance the use of ISP baselines in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Conduct high-rigor ISP study of commercial boilers and furnaces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Pilot a CT-specific protocol for conducting ISP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70567"/>
                  </a:ext>
                </a:extLst>
              </a:tr>
              <a:tr h="126361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Clarify ISP baseline efficiencies and operational characteristics of commercial boilers and furnaces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Conduct secondary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Interview PA representatives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Conduct industry expert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Build ISP baseline recommendations for commercial furnaces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Build ISP baseline recommendations for commercial boilers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6219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31E9B-86B2-43DA-80CA-F2FDE53378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3490" y="-12982"/>
            <a:ext cx="422031" cy="592853"/>
          </a:xfrm>
        </p:spPr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11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8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6CEA-EFFB-4548-8E55-65590372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472EB-4959-4143-AEBB-EA362790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E98ADB-BF77-475D-8BD4-EB658F7F9EE1}"/>
              </a:ext>
            </a:extLst>
          </p:cNvPr>
          <p:cNvSpPr txBox="1">
            <a:spLocks/>
          </p:cNvSpPr>
          <p:nvPr/>
        </p:nvSpPr>
        <p:spPr>
          <a:xfrm>
            <a:off x="371475" y="1170662"/>
            <a:ext cx="11449050" cy="13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December 2020: Study kickoff</a:t>
            </a:r>
          </a:p>
          <a:p>
            <a:r>
              <a:rPr lang="en-US" sz="1400" dirty="0"/>
              <a:t>January – March 2021: Data collection and analysis</a:t>
            </a:r>
          </a:p>
          <a:p>
            <a:r>
              <a:rPr lang="en-US" sz="1400" dirty="0"/>
              <a:t>May 2021 – Final report and presentation</a:t>
            </a:r>
          </a:p>
          <a:p>
            <a:r>
              <a:rPr lang="en-US" sz="1400" dirty="0"/>
              <a:t>Reports finalized for June PSD update</a:t>
            </a:r>
          </a:p>
          <a:p>
            <a:r>
              <a:rPr lang="en-US" sz="1400" dirty="0"/>
              <a:t>Estimated Budget – $59.9k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4ADFB-A4FE-4C5D-A67F-DDAE99D9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02" y="3512899"/>
            <a:ext cx="8996650" cy="17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06023-52F8-4551-B9D1-CE0308DDF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679255-6308-4EF7-AF7D-AAF741B38F5B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13</a:t>
            </a:fld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2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3E207-2186-6648-A058-3158380A2C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Kevin Boyd, Project Engineer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3B86-BBF1-FE4B-99B3-D20D7E8AE2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kboyd@ers-inc.com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A7DA-38E8-F843-B29B-7DC2EFE10AD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412.626.3208</a:t>
            </a:r>
          </a:p>
        </p:txBody>
      </p:sp>
      <p:pic>
        <p:nvPicPr>
          <p:cNvPr id="8" name="Picture Placeholder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F0384FB4-C449-403E-BB64-D3CF7FC8EA8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8456" r="28456"/>
          <a:stretch>
            <a:fillRect/>
          </a:stretch>
        </p:blipFill>
        <p:spPr>
          <a:xfrm>
            <a:off x="263525" y="244475"/>
            <a:ext cx="4383088" cy="57229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0721B-34FD-DF48-B715-BFE4228ED55F}"/>
              </a:ext>
            </a:extLst>
          </p:cNvPr>
          <p:cNvSpPr txBox="1"/>
          <p:nvPr/>
        </p:nvSpPr>
        <p:spPr>
          <a:xfrm>
            <a:off x="263525" y="6173662"/>
            <a:ext cx="103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ERS is an energy and engineering consulting firm providing services in energy efficiency customer engagement, implementation, evaluation, both pre- and post-installation M&amp;V, custom feasibility studies, and distributed and renewable generation assessment.</a:t>
            </a:r>
          </a:p>
        </p:txBody>
      </p:sp>
    </p:spTree>
    <p:extLst>
      <p:ext uri="{BB962C8B-B14F-4D97-AF65-F5344CB8AC3E}">
        <p14:creationId xmlns:p14="http://schemas.microsoft.com/office/powerpoint/2010/main" val="679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C0B8635-1EA1-4045-881C-35192A5FC23D}"/>
              </a:ext>
            </a:extLst>
          </p:cNvPr>
          <p:cNvSpPr/>
          <p:nvPr/>
        </p:nvSpPr>
        <p:spPr>
          <a:xfrm rot="10800000">
            <a:off x="3836135" y="1446045"/>
            <a:ext cx="196000" cy="2165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5C5E1-F533-441C-B9C8-75EC056771C6}"/>
              </a:ext>
            </a:extLst>
          </p:cNvPr>
          <p:cNvSpPr/>
          <p:nvPr/>
        </p:nvSpPr>
        <p:spPr>
          <a:xfrm>
            <a:off x="4027374" y="-39076"/>
            <a:ext cx="81567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0222EBD-5794-0A4C-8EED-FBBED28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35" y="312984"/>
            <a:ext cx="4602593" cy="11330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C680D6-F0C2-C846-AFAF-65A6AF4173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7301" y="1742258"/>
            <a:ext cx="7584191" cy="436065"/>
          </a:xfrm>
        </p:spPr>
        <p:txBody>
          <a:bodyPr>
            <a:normAutofit/>
          </a:bodyPr>
          <a:lstStyle/>
          <a:p>
            <a:r>
              <a:rPr lang="en-US" dirty="0"/>
              <a:t>Background and Objectives				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714EBB6-C266-4A07-9645-3E9FB0A4CCE3}"/>
              </a:ext>
            </a:extLst>
          </p:cNvPr>
          <p:cNvSpPr txBox="1">
            <a:spLocks/>
          </p:cNvSpPr>
          <p:nvPr/>
        </p:nvSpPr>
        <p:spPr>
          <a:xfrm>
            <a:off x="4502607" y="3186132"/>
            <a:ext cx="7719263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Detailed 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AC5F6-7D0A-4011-BD66-9283CB260C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84328" y="2454110"/>
            <a:ext cx="5901091" cy="556936"/>
          </a:xfrm>
        </p:spPr>
        <p:txBody>
          <a:bodyPr>
            <a:noAutofit/>
          </a:bodyPr>
          <a:lstStyle/>
          <a:p>
            <a:r>
              <a:rPr lang="en-US" dirty="0"/>
              <a:t>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B3D91-AE17-49DA-8D69-FC40B36B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1" y="3379952"/>
            <a:ext cx="2271150" cy="127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8CEC8-80EA-41B0-9011-88B0B8F2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7" y="4513706"/>
            <a:ext cx="2711475" cy="11948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F108304-2361-4005-A5E1-78666E31BE15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 sz="1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C40AE-6A3A-40CA-B7A9-58A692F92B5E}"/>
              </a:ext>
            </a:extLst>
          </p:cNvPr>
          <p:cNvSpPr/>
          <p:nvPr/>
        </p:nvSpPr>
        <p:spPr>
          <a:xfrm>
            <a:off x="4178676" y="1846390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880D25-AC7F-4DD7-955B-E3698183C42B}"/>
              </a:ext>
            </a:extLst>
          </p:cNvPr>
          <p:cNvSpPr/>
          <p:nvPr/>
        </p:nvSpPr>
        <p:spPr>
          <a:xfrm>
            <a:off x="4178676" y="2607412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57B93C-2F9C-4CFB-8803-DDA789DFB07F}"/>
              </a:ext>
            </a:extLst>
          </p:cNvPr>
          <p:cNvSpPr/>
          <p:nvPr/>
        </p:nvSpPr>
        <p:spPr>
          <a:xfrm>
            <a:off x="4178676" y="3389924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3C20D-EE02-47ED-B4FF-C780DEBD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2" y="2314148"/>
            <a:ext cx="2769344" cy="1112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B47C0-44E1-4725-B937-BA36D148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31" y="5804332"/>
            <a:ext cx="2004887" cy="810454"/>
          </a:xfrm>
          <a:prstGeom prst="rect">
            <a:avLst/>
          </a:prstGeom>
        </p:spPr>
      </p:pic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75730E12-BA6B-4EAE-88AD-AAEC54F9D3CE}"/>
              </a:ext>
            </a:extLst>
          </p:cNvPr>
          <p:cNvSpPr txBox="1">
            <a:spLocks/>
          </p:cNvSpPr>
          <p:nvPr/>
        </p:nvSpPr>
        <p:spPr>
          <a:xfrm>
            <a:off x="4484328" y="4121079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4AD33-B9D7-4FFC-A593-13B9A1E58D6B}"/>
              </a:ext>
            </a:extLst>
          </p:cNvPr>
          <p:cNvSpPr/>
          <p:nvPr/>
        </p:nvSpPr>
        <p:spPr>
          <a:xfrm>
            <a:off x="4178676" y="4164906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6322D7D2-1573-44AB-AA65-22B94A11F2E2}"/>
              </a:ext>
            </a:extLst>
          </p:cNvPr>
          <p:cNvSpPr txBox="1">
            <a:spLocks/>
          </p:cNvSpPr>
          <p:nvPr/>
        </p:nvSpPr>
        <p:spPr>
          <a:xfrm>
            <a:off x="4475566" y="3991173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Schedule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A150B6-EB9A-4FCB-BE13-DEC9399F74A9}"/>
              </a:ext>
            </a:extLst>
          </p:cNvPr>
          <p:cNvSpPr/>
          <p:nvPr/>
        </p:nvSpPr>
        <p:spPr>
          <a:xfrm>
            <a:off x="4187438" y="4901062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E610D9FB-8E2D-4215-A4A8-92BE8EF64216}"/>
              </a:ext>
            </a:extLst>
          </p:cNvPr>
          <p:cNvSpPr txBox="1">
            <a:spLocks/>
          </p:cNvSpPr>
          <p:nvPr/>
        </p:nvSpPr>
        <p:spPr>
          <a:xfrm>
            <a:off x="4484328" y="4727329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Budget	</a:t>
            </a:r>
          </a:p>
        </p:txBody>
      </p:sp>
    </p:spTree>
    <p:extLst>
      <p:ext uri="{BB962C8B-B14F-4D97-AF65-F5344CB8AC3E}">
        <p14:creationId xmlns:p14="http://schemas.microsoft.com/office/powerpoint/2010/main" val="19898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00C8-5A8B-4F43-8461-6C71FD65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6850493" cy="929545"/>
          </a:xfrm>
        </p:spPr>
        <p:txBody>
          <a:bodyPr/>
          <a:lstStyle/>
          <a:p>
            <a:r>
              <a:rPr lang="en-US" dirty="0"/>
              <a:t>ISP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E74A-DAE5-4858-BB27-6C8B5038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00" y="1333329"/>
            <a:ext cx="6089018" cy="5038775"/>
          </a:xfrm>
        </p:spPr>
        <p:txBody>
          <a:bodyPr>
            <a:normAutofit/>
          </a:bodyPr>
          <a:lstStyle/>
          <a:p>
            <a:r>
              <a:rPr lang="en-US" dirty="0"/>
              <a:t>Industry Standard Practice (ISP) is a method for identifying appropriate baselines for measures that have no applicable code, or for measures for which there is evidence of practices above or below code</a:t>
            </a:r>
          </a:p>
          <a:p>
            <a:r>
              <a:rPr lang="en-US" dirty="0"/>
              <a:t>In leading states including MA, ISP is used for baselines even when code applies</a:t>
            </a:r>
          </a:p>
          <a:p>
            <a:r>
              <a:rPr lang="en-US" dirty="0"/>
              <a:t>ERS developed Generalized ISP Protocols for MA in 2017 and is currently engaged in the second cycle of ISP studies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E049F-7663-4673-8BBC-714E5DB0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 descr="A picture containing water, green, white, table&#10;&#10;Description automatically generated">
            <a:extLst>
              <a:ext uri="{FF2B5EF4-FFF2-40B4-BE49-F238E27FC236}">
                <a16:creationId xmlns:a16="http://schemas.microsoft.com/office/drawing/2014/main" id="{D04FFD3F-BE8A-4F62-A21B-A4E7424C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0" y="0"/>
            <a:ext cx="497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B023-BB7F-4486-BC15-CF99937F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Background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4590-E9DF-493A-9856-55A5E87F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Why should we do an ISP study instead of letting free ridership analysis handle it?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Free ridership is hard to measure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Baseline and program efficiency differences are narrowing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IOU performance incentives based on evaluated gross not net savings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Big differences between code and ISP may exist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It is more “truth”—baseline should reflect the market absent the program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Industry-leading jurisdictions (CA, MA, WA, RI) are using non-code ISP more often, even when code applies.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CT has started!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Residential natural gas furnaces &amp; boilers uses 2018 evaluation findings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Residential GSHP uses ENERGY STAR Tier 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220F-F42B-49DB-B019-007943E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3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0CAF-B8B0-4585-9285-ED460596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ECA7-CB67-488B-8A67-9A2A13EC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06" y="1540701"/>
            <a:ext cx="6876795" cy="4621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Interest in advancing ISP for baselines in CT</a:t>
            </a:r>
          </a:p>
          <a:p>
            <a:pPr lvl="1"/>
            <a:r>
              <a:rPr lang="en-US" dirty="0"/>
              <a:t>Already in place for residential furnaces, boilers and GSHPs</a:t>
            </a:r>
          </a:p>
          <a:p>
            <a:pPr lvl="1"/>
            <a:r>
              <a:rPr lang="en-US" dirty="0"/>
              <a:t>For measures with impactful share of savings and evidence of off-code practices</a:t>
            </a:r>
          </a:p>
          <a:p>
            <a:r>
              <a:rPr lang="en-US" dirty="0"/>
              <a:t>Combined study and report for furnaces &amp; boilers</a:t>
            </a:r>
          </a:p>
          <a:p>
            <a:pPr lvl="1"/>
            <a:r>
              <a:rPr lang="en-US" dirty="0"/>
              <a:t>Together, nearly half of C&amp;I gas savings</a:t>
            </a:r>
          </a:p>
          <a:p>
            <a:pPr lvl="1"/>
            <a:r>
              <a:rPr lang="en-US" dirty="0"/>
              <a:t>Similar parameters and market actors</a:t>
            </a:r>
          </a:p>
          <a:p>
            <a:pPr lvl="1"/>
            <a:r>
              <a:rPr lang="en-US" dirty="0"/>
              <a:t>Combined for economies of study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End result: ISP baseline recommendations for Lost Opportunity commercial boilers and furnaces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56DF-5322-48F9-BC90-AA065CF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AB81F1-BF88-4C33-8061-7A3695B0E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140880"/>
              </p:ext>
            </p:extLst>
          </p:nvPr>
        </p:nvGraphicFramePr>
        <p:xfrm>
          <a:off x="7239901" y="959643"/>
          <a:ext cx="457200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41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757277"/>
          </a:xfrm>
        </p:spPr>
        <p:txBody>
          <a:bodyPr>
            <a:normAutofit/>
          </a:bodyPr>
          <a:lstStyle/>
          <a:p>
            <a:r>
              <a:rPr lang="en-US" sz="3600" dirty="0"/>
              <a:t>Background: Commercial Furnace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FA562-A772-4C76-9326-4C39542979AE}"/>
              </a:ext>
            </a:extLst>
          </p:cNvPr>
          <p:cNvSpPr txBox="1">
            <a:spLocks/>
          </p:cNvSpPr>
          <p:nvPr/>
        </p:nvSpPr>
        <p:spPr>
          <a:xfrm>
            <a:off x="785137" y="1510770"/>
            <a:ext cx="5841693" cy="486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Project Outcome</a:t>
            </a:r>
            <a:r>
              <a:rPr lang="en-US" sz="2000" dirty="0"/>
              <a:t>: Determine commercial natural gas furnace baseline efficiency for use in PSD</a:t>
            </a:r>
          </a:p>
          <a:p>
            <a:r>
              <a:rPr lang="en-US" sz="2000" b="1" dirty="0"/>
              <a:t>Needs to be addressed</a:t>
            </a:r>
            <a:r>
              <a:rPr lang="en-US" sz="2000" dirty="0"/>
              <a:t>: PSD uses current federal minimum standard efficiencies. MA baseline repository review and other initial research suggests that baseline practices may be higher efficiency.</a:t>
            </a:r>
          </a:p>
          <a:p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AFUE = Annual Fuel</a:t>
            </a:r>
          </a:p>
          <a:p>
            <a:pPr marL="0" indent="0">
              <a:buNone/>
            </a:pPr>
            <a:r>
              <a:rPr lang="en-US" sz="1400" dirty="0"/>
              <a:t>            Usage Economy</a:t>
            </a:r>
          </a:p>
          <a:p>
            <a:pPr marL="0" indent="0">
              <a:buNone/>
            </a:pPr>
            <a:r>
              <a:rPr lang="en-US" sz="1400" dirty="0" err="1"/>
              <a:t>Ec</a:t>
            </a:r>
            <a:r>
              <a:rPr lang="en-US" sz="1400" dirty="0"/>
              <a:t> = combustion efficiency</a:t>
            </a:r>
          </a:p>
          <a:p>
            <a:pPr marL="0" indent="0">
              <a:buNone/>
            </a:pPr>
            <a:r>
              <a:rPr lang="en-US" sz="1400" dirty="0"/>
              <a:t>Et = thermal efficiency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BE4AD-A5CD-4933-853F-CE350806CB76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4:$D$20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985" y="1726558"/>
            <a:ext cx="38195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3209EC-C63F-4C33-921B-AF848D1D31CA}"/>
              </a:ext>
            </a:extLst>
          </p:cNvPr>
          <p:cNvGrpSpPr/>
          <p:nvPr/>
        </p:nvGrpSpPr>
        <p:grpSpPr>
          <a:xfrm>
            <a:off x="3037497" y="3983525"/>
            <a:ext cx="3819525" cy="2656176"/>
            <a:chOff x="0" y="0"/>
            <a:chExt cx="4572000" cy="274320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B3FEAAA-E9E2-480F-8D84-877CCEAAB7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8911776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3FFD9517-8D32-4377-831C-3FD9FFD8F99E}"/>
                </a:ext>
              </a:extLst>
            </p:cNvPr>
            <p:cNvSpPr txBox="1"/>
            <p:nvPr/>
          </p:nvSpPr>
          <p:spPr>
            <a:xfrm>
              <a:off x="865415" y="443593"/>
              <a:ext cx="813958" cy="2542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7% delta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5A8B9778-6393-4EFD-8103-6C1501B6C7A9}"/>
                </a:ext>
              </a:extLst>
            </p:cNvPr>
            <p:cNvSpPr txBox="1"/>
            <p:nvPr/>
          </p:nvSpPr>
          <p:spPr>
            <a:xfrm>
              <a:off x="2743200" y="257176"/>
              <a:ext cx="813958" cy="2542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5% delta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9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818922"/>
          </a:xfrm>
        </p:spPr>
        <p:txBody>
          <a:bodyPr>
            <a:normAutofit/>
          </a:bodyPr>
          <a:lstStyle/>
          <a:p>
            <a:r>
              <a:rPr lang="en-US" sz="2800" dirty="0"/>
              <a:t>Background: Commercial Boilers</a:t>
            </a:r>
            <a:endParaRPr lang="en-US" sz="2800" i="1" cap="none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FA562-A772-4C76-9326-4C39542979AE}"/>
              </a:ext>
            </a:extLst>
          </p:cNvPr>
          <p:cNvSpPr txBox="1">
            <a:spLocks/>
          </p:cNvSpPr>
          <p:nvPr/>
        </p:nvSpPr>
        <p:spPr>
          <a:xfrm>
            <a:off x="226190" y="893012"/>
            <a:ext cx="5869809" cy="472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Project Outcome:</a:t>
            </a:r>
            <a:r>
              <a:rPr lang="en-US" sz="2000" dirty="0"/>
              <a:t> Determine commercial natural gas steam and hot water boiler baseline efficiency for use in PSD</a:t>
            </a:r>
          </a:p>
          <a:p>
            <a:r>
              <a:rPr lang="en-US" sz="2000" b="1" dirty="0"/>
              <a:t>Needs to be addressed</a:t>
            </a:r>
            <a:r>
              <a:rPr lang="en-US" sz="2000" dirty="0"/>
              <a:t>: PSD uses current federal minimum standard efficiencies. MA market study (P48 Gas Boiler Market Characterization Study) and other initial research suggests that baseline practices may be higher efficiency. </a:t>
            </a:r>
            <a:r>
              <a:rPr lang="en-US" sz="2000" b="1" dirty="0"/>
              <a:t>Additionally</a:t>
            </a:r>
            <a:r>
              <a:rPr lang="en-US" sz="2000" dirty="0"/>
              <a:t>, potential for differentiation in new construction vs. replace on failure applications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/>
              <a:t>CFR specifies all units &lt;300 </a:t>
            </a:r>
            <a:r>
              <a:rPr lang="en-US" sz="1400" dirty="0" err="1"/>
              <a:t>kBtu</a:t>
            </a:r>
            <a:r>
              <a:rPr lang="en-US" sz="1400" dirty="0"/>
              <a:t>/hr as </a:t>
            </a:r>
            <a:br>
              <a:rPr lang="en-US" sz="1400" dirty="0"/>
            </a:br>
            <a:r>
              <a:rPr lang="en-US" sz="1400" dirty="0"/>
              <a:t>“consumer”</a:t>
            </a:r>
          </a:p>
          <a:p>
            <a:pPr marL="0" indent="0">
              <a:buNone/>
            </a:pPr>
            <a:r>
              <a:rPr lang="en-US" sz="1400" dirty="0"/>
              <a:t>AFUE = Annual Fuel Usage Economy</a:t>
            </a:r>
          </a:p>
          <a:p>
            <a:pPr marL="0" indent="0">
              <a:buNone/>
            </a:pPr>
            <a:r>
              <a:rPr lang="en-US" sz="1400" dirty="0"/>
              <a:t>	C = combustion efficiency</a:t>
            </a:r>
          </a:p>
          <a:p>
            <a:pPr marL="0" indent="0">
              <a:buNone/>
            </a:pPr>
            <a:r>
              <a:rPr lang="en-US" sz="1400" dirty="0"/>
              <a:t>	T = thermal efficiency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706D6-7C31-4A9A-906E-87DCBBE3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41" y="1002587"/>
            <a:ext cx="4788977" cy="56038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7B2D893-C496-46C4-B275-7DA143901909}"/>
              </a:ext>
            </a:extLst>
          </p:cNvPr>
          <p:cNvGrpSpPr/>
          <p:nvPr/>
        </p:nvGrpSpPr>
        <p:grpSpPr>
          <a:xfrm>
            <a:off x="3693815" y="4197180"/>
            <a:ext cx="3466026" cy="2470142"/>
            <a:chOff x="0" y="0"/>
            <a:chExt cx="4572000" cy="274320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6B8A1929-749E-44AF-AFF6-21CA7F9572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8968188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AE41B4-0201-4540-9630-BDA301827ECA}"/>
                </a:ext>
              </a:extLst>
            </p:cNvPr>
            <p:cNvSpPr txBox="1"/>
            <p:nvPr/>
          </p:nvSpPr>
          <p:spPr>
            <a:xfrm>
              <a:off x="849087" y="1113065"/>
              <a:ext cx="680443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2% delta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08601D-0B4D-4BD1-B0C3-8DC24CCD42E8}"/>
                </a:ext>
              </a:extLst>
            </p:cNvPr>
            <p:cNvSpPr txBox="1"/>
            <p:nvPr/>
          </p:nvSpPr>
          <p:spPr>
            <a:xfrm>
              <a:off x="2879272" y="578304"/>
              <a:ext cx="680443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5% delta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21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2456-067F-45A9-A283-8D2F86ED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27B6-C3DD-4D5A-A550-3535A9A1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Three step approach</a:t>
            </a:r>
          </a:p>
          <a:p>
            <a:pPr marL="854075" lvl="1" indent="-457200">
              <a:buFont typeface="+mj-lt"/>
              <a:buAutoNum type="arabicPeriod"/>
            </a:pPr>
            <a:r>
              <a:rPr lang="en-US" sz="2800" b="1" dirty="0"/>
              <a:t>Secondary Research</a:t>
            </a:r>
            <a:r>
              <a:rPr lang="en-US" sz="2800" dirty="0"/>
              <a:t>: review existing studies and documents, including 2016 MA market characterization study and others</a:t>
            </a:r>
          </a:p>
          <a:p>
            <a:pPr marL="854075" lvl="1" indent="-457200">
              <a:buFont typeface="+mj-lt"/>
              <a:buAutoNum type="arabicPeriod"/>
            </a:pPr>
            <a:r>
              <a:rPr lang="en-US" sz="2800" b="1" dirty="0"/>
              <a:t>PA Interviews</a:t>
            </a:r>
            <a:r>
              <a:rPr lang="en-US" sz="2800" dirty="0"/>
              <a:t>: discuss with PA representatives that work closely with C&amp;I boiler and furnace programs</a:t>
            </a:r>
          </a:p>
          <a:p>
            <a:pPr marL="854075" lvl="1" indent="-457200">
              <a:buFont typeface="+mj-lt"/>
              <a:buAutoNum type="arabicPeriod"/>
            </a:pPr>
            <a:r>
              <a:rPr lang="en-US" sz="2800" b="1" dirty="0"/>
              <a:t>Primary Research</a:t>
            </a:r>
            <a:r>
              <a:rPr lang="en-US" sz="2800" dirty="0"/>
              <a:t>: based on PA interview findings and secondary research results, conduct surveys of equipment designers and installers, suppliers, national technology experts, and manufacturers to determine ISP baselines</a:t>
            </a:r>
          </a:p>
          <a:p>
            <a:pPr marL="854075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F634A-FF84-408C-82E2-031EF00A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4121-1058-4604-B43C-8EBC31EB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7"/>
            <a:ext cx="11448794" cy="592854"/>
          </a:xfrm>
        </p:spPr>
        <p:txBody>
          <a:bodyPr>
            <a:normAutofit/>
          </a:bodyPr>
          <a:lstStyle/>
          <a:p>
            <a:r>
              <a:rPr lang="en-US" sz="3600" dirty="0"/>
              <a:t>Tasks and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0A8E-4BD4-486A-A693-9EC351A9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06" y="1418897"/>
            <a:ext cx="11448795" cy="543910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Task 1: Kickoff and Data Request</a:t>
            </a:r>
          </a:p>
          <a:p>
            <a:pPr lvl="1"/>
            <a:r>
              <a:rPr lang="en-US" sz="2400" dirty="0"/>
              <a:t>Data request: recent program year savings for commercial furnaces and boilers, including both prescriptive and custom</a:t>
            </a:r>
          </a:p>
          <a:p>
            <a:r>
              <a:rPr lang="en-US" sz="2600" dirty="0"/>
              <a:t>Task 2: Conduct Research</a:t>
            </a:r>
          </a:p>
          <a:p>
            <a:pPr lvl="1"/>
            <a:r>
              <a:rPr lang="en-US" sz="2400" dirty="0"/>
              <a:t>2.1: Secondary research and PA interviews</a:t>
            </a:r>
          </a:p>
          <a:p>
            <a:pPr lvl="2"/>
            <a:r>
              <a:rPr lang="en-US" sz="2000" dirty="0"/>
              <a:t>Previous studies in CT and MA, including MA Market Characterization</a:t>
            </a:r>
          </a:p>
          <a:p>
            <a:pPr lvl="2"/>
            <a:r>
              <a:rPr lang="en-US" sz="2000" dirty="0"/>
              <a:t>Tracking data review</a:t>
            </a:r>
          </a:p>
          <a:p>
            <a:pPr lvl="2"/>
            <a:r>
              <a:rPr lang="en-US" sz="2000" dirty="0"/>
              <a:t>PA implementation staff interviews (4)</a:t>
            </a:r>
          </a:p>
          <a:p>
            <a:pPr lvl="1"/>
            <a:r>
              <a:rPr lang="en-US" sz="2400" dirty="0"/>
              <a:t>2.2: Interview guide design</a:t>
            </a:r>
          </a:p>
          <a:p>
            <a:pPr lvl="2"/>
            <a:r>
              <a:rPr lang="en-US" sz="2000" dirty="0"/>
              <a:t>Develop interview guide</a:t>
            </a:r>
          </a:p>
          <a:p>
            <a:pPr lvl="1"/>
            <a:r>
              <a:rPr lang="en-US" sz="2400" dirty="0"/>
              <a:t>2.3: Conduct primary research</a:t>
            </a:r>
          </a:p>
          <a:p>
            <a:pPr lvl="2"/>
            <a:r>
              <a:rPr lang="en-US" sz="2000" dirty="0"/>
              <a:t>In-depth interviews with designer/installers, manufacturers, suppliers, and trade associations (12)</a:t>
            </a:r>
          </a:p>
          <a:p>
            <a:pPr lvl="2"/>
            <a:r>
              <a:rPr lang="en-US" sz="2000" dirty="0"/>
              <a:t>AHRI, ASHRAE, and other professional organizations</a:t>
            </a:r>
          </a:p>
          <a:p>
            <a:pPr lvl="2"/>
            <a:r>
              <a:rPr lang="en-US" sz="2000" dirty="0"/>
              <a:t>Lochinvar, Weil-McLain, and other manufacturers</a:t>
            </a:r>
          </a:p>
          <a:p>
            <a:pPr lvl="2"/>
            <a:r>
              <a:rPr lang="en-US" sz="2000" dirty="0"/>
              <a:t>Distributors, designers, installers and other industry contacts sourced from the implementation staff and/or tracking data</a:t>
            </a:r>
          </a:p>
          <a:p>
            <a:pPr lvl="2"/>
            <a:r>
              <a:rPr lang="en-US" sz="2000" dirty="0"/>
              <a:t>“Chain recruiting” of further contacts during each interview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4A55-174E-4FEE-A97A-829022CE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1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 Palette">
      <a:dk1>
        <a:srgbClr val="404041"/>
      </a:dk1>
      <a:lt1>
        <a:srgbClr val="FFFFFF"/>
      </a:lt1>
      <a:dk2>
        <a:srgbClr val="1F487C"/>
      </a:dk2>
      <a:lt2>
        <a:srgbClr val="F1F1F2"/>
      </a:lt2>
      <a:accent1>
        <a:srgbClr val="00AA9D"/>
      </a:accent1>
      <a:accent2>
        <a:srgbClr val="005089"/>
      </a:accent2>
      <a:accent3>
        <a:srgbClr val="0071C5"/>
      </a:accent3>
      <a:accent4>
        <a:srgbClr val="448A91"/>
      </a:accent4>
      <a:accent5>
        <a:srgbClr val="674695"/>
      </a:accent5>
      <a:accent6>
        <a:srgbClr val="92C5C6"/>
      </a:accent6>
      <a:hlink>
        <a:srgbClr val="00AA9D"/>
      </a:hlink>
      <a:folHlink>
        <a:srgbClr val="0071C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EFP-NF EEPS Closeout Eval-Kickoff5-2-19.potx" id="{FDE8A6BF-9CB8-4A26-A3EF-1BB3F9A50B30}" vid="{056D123B-1749-4D7B-983F-4A4B45163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NYSERDA EFP-NF EEPS Closeout Eval-Kickoff5-2-19</Template>
  <TotalTime>31599</TotalTime>
  <Words>1425</Words>
  <Application>Microsoft Office PowerPoint</Application>
  <PresentationFormat>Widescreen</PresentationFormat>
  <Paragraphs>151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CT EEB X1931-1  Commercial Furnace ISP Study Commercial Boiler ISP Study  Kevin Boyd, ERS December 16th, 2020  </vt:lpstr>
      <vt:lpstr>Agenda</vt:lpstr>
      <vt:lpstr>ISP Background</vt:lpstr>
      <vt:lpstr>ISP Background (Continued)</vt:lpstr>
      <vt:lpstr>Study Objectives</vt:lpstr>
      <vt:lpstr>Background: Commercial Furnace</vt:lpstr>
      <vt:lpstr>Background: Commercial Boilers</vt:lpstr>
      <vt:lpstr>Approach</vt:lpstr>
      <vt:lpstr>Tasks and Methodology</vt:lpstr>
      <vt:lpstr>Tasks and Methodology (cont.)</vt:lpstr>
      <vt:lpstr>Study Objectives and Outcomes</vt:lpstr>
      <vt:lpstr>Schedule and Budget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 EEPS Closeout Evaluation NYSERDA Existing Facilities and NFGDC’s Non-Residential Rebate Programs May 2, 2019</dc:title>
  <dc:creator>Lucy Neiman</dc:creator>
  <cp:lastModifiedBy>Kerri-Ann Richard</cp:lastModifiedBy>
  <cp:revision>990</cp:revision>
  <cp:lastPrinted>2020-11-10T02:20:27Z</cp:lastPrinted>
  <dcterms:created xsi:type="dcterms:W3CDTF">2019-04-26T13:43:16Z</dcterms:created>
  <dcterms:modified xsi:type="dcterms:W3CDTF">2020-12-14T15:02:02Z</dcterms:modified>
</cp:coreProperties>
</file>