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334" r:id="rId3"/>
    <p:sldId id="550" r:id="rId4"/>
    <p:sldId id="554" r:id="rId5"/>
    <p:sldId id="553" r:id="rId6"/>
    <p:sldId id="332" r:id="rId7"/>
    <p:sldId id="547" r:id="rId8"/>
    <p:sldId id="320" r:id="rId9"/>
    <p:sldId id="264" r:id="rId10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Kerri-Ann Richard" initials="KR [2]" lastIdx="5" clrIdx="6">
    <p:extLst>
      <p:ext uri="{19B8F6BF-5375-455C-9EA6-DF929625EA0E}">
        <p15:presenceInfo xmlns:p15="http://schemas.microsoft.com/office/powerpoint/2012/main" userId="S::krichard@ers-inc.com::cd661ac0-f5bd-4dc6-b69a-7424bb2df63a" providerId="AD"/>
      </p:ext>
    </p:extLst>
  </p:cmAuthor>
  <p:cmAuthor id="1" name="Lucy Neiman" initials="LN" lastIdx="21" clrIdx="0">
    <p:extLst>
      <p:ext uri="{19B8F6BF-5375-455C-9EA6-DF929625EA0E}">
        <p15:presenceInfo xmlns:p15="http://schemas.microsoft.com/office/powerpoint/2012/main" userId="S-1-5-21-484763869-1177238915-725345543-3962" providerId="AD"/>
      </p:ext>
    </p:extLst>
  </p:cmAuthor>
  <p:cmAuthor id="8" name="Saroj Karki" initials="SK" lastIdx="8" clrIdx="7">
    <p:extLst>
      <p:ext uri="{19B8F6BF-5375-455C-9EA6-DF929625EA0E}">
        <p15:presenceInfo xmlns:p15="http://schemas.microsoft.com/office/powerpoint/2012/main" userId="S::skarki@ers-inc.com::2ebb7b6b-ba8f-4646-9b4b-665acaea1660" providerId="AD"/>
      </p:ext>
    </p:extLst>
  </p:cmAuthor>
  <p:cmAuthor id="2" name="Murray, Carley (NYSERDA)" initials="MC(" lastIdx="20" clrIdx="1">
    <p:extLst>
      <p:ext uri="{19B8F6BF-5375-455C-9EA6-DF929625EA0E}">
        <p15:presenceInfo xmlns:p15="http://schemas.microsoft.com/office/powerpoint/2012/main" userId="S::Carley.Murray@nyserda.ny.gov::9e7b5eeb-d895-440a-aafd-8fc6d45947f2" providerId="AD"/>
      </p:ext>
    </p:extLst>
  </p:cmAuthor>
  <p:cmAuthor id="3" name="Chris Zimbelman" initials="CZ" lastIdx="18" clrIdx="2">
    <p:extLst>
      <p:ext uri="{19B8F6BF-5375-455C-9EA6-DF929625EA0E}">
        <p15:presenceInfo xmlns:p15="http://schemas.microsoft.com/office/powerpoint/2012/main" userId="S-1-5-21-484763869-1177238915-725345543-2448" providerId="AD"/>
      </p:ext>
    </p:extLst>
  </p:cmAuthor>
  <p:cmAuthor id="4" name="Kerri-Ann Richard" initials="KR" lastIdx="19" clrIdx="3">
    <p:extLst>
      <p:ext uri="{19B8F6BF-5375-455C-9EA6-DF929625EA0E}">
        <p15:presenceInfo xmlns:p15="http://schemas.microsoft.com/office/powerpoint/2012/main" userId="S-1-5-21-484763869-1177238915-725345543-6355" providerId="AD"/>
      </p:ext>
    </p:extLst>
  </p:cmAuthor>
  <p:cmAuthor id="5" name="Patrick Hewlett" initials="PH" lastIdx="46" clrIdx="4">
    <p:extLst>
      <p:ext uri="{19B8F6BF-5375-455C-9EA6-DF929625EA0E}">
        <p15:presenceInfo xmlns:p15="http://schemas.microsoft.com/office/powerpoint/2012/main" userId="S::phewlett@ers-inc.com::b6138fed-daca-4d78-abab-fbff844b185b" providerId="AD"/>
      </p:ext>
    </p:extLst>
  </p:cmAuthor>
  <p:cmAuthor id="6" name="Katie Robinson" initials="KR" lastIdx="1" clrIdx="5">
    <p:extLst>
      <p:ext uri="{19B8F6BF-5375-455C-9EA6-DF929625EA0E}">
        <p15:presenceInfo xmlns:p15="http://schemas.microsoft.com/office/powerpoint/2012/main" userId="S::krobinson@ers-inc.com::b97d4341-aeb3-420f-99fe-77ee8e5aa87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58" autoAdjust="0"/>
    <p:restoredTop sz="95226" autoAdjust="0"/>
  </p:normalViewPr>
  <p:slideViewPr>
    <p:cSldViewPr snapToGrid="0" snapToObjects="1" showGuides="1">
      <p:cViewPr varScale="1">
        <p:scale>
          <a:sx n="108" d="100"/>
          <a:sy n="108" d="100"/>
        </p:scale>
        <p:origin x="116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2630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C9A17DC-1CB0-654A-A156-0125BAB46981}" type="datetimeFigureOut">
              <a:rPr lang="en-US" smtClean="0"/>
              <a:t>12/10/2020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9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0F590A6A-DE3D-0E48-BCB3-F9C901A41D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2783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188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558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437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542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851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590A6A-DE3D-0E48-BCB3-F9C901A41D4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686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-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13274"/>
            <a:ext cx="9144000" cy="1709155"/>
          </a:xfrm>
        </p:spPr>
        <p:txBody>
          <a:bodyPr anchor="t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822429"/>
            <a:ext cx="9144000" cy="1540945"/>
          </a:xfrm>
        </p:spPr>
        <p:txBody>
          <a:bodyPr/>
          <a:lstStyle>
            <a:lvl1pPr marL="0" indent="0" algn="ctr">
              <a:buNone/>
              <a:defRPr sz="2400" b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Name/Your Name &amp; Title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A sign on the side of a lush green field&#10;&#10;Description automatically generated">
            <a:extLst>
              <a:ext uri="{FF2B5EF4-FFF2-40B4-BE49-F238E27FC236}">
                <a16:creationId xmlns:a16="http://schemas.microsoft.com/office/drawing/2014/main" id="{30BAD8E6-7E46-4747-B40A-F32D803DDE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525" y="4762"/>
            <a:ext cx="12172950" cy="684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50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B85379CF-798E-D943-BF53-FA807882E7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C7A4D8-11F7-164F-8DBE-DF8366593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C1E36D-7640-D443-BEF6-E90EF3F6BD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B92CE-EE4E-EC4B-AB91-1690BC4A6F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6175" y="6264697"/>
            <a:ext cx="1643146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739F1-1F89-854E-9646-EA82EE594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79321" y="6264697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B8071A-6A18-F94F-B098-67061799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88856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/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8FBFCF7-E94A-D642-97D8-2DC9DE788A8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41299" y="276225"/>
            <a:ext cx="11697659" cy="464746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94B6194-632D-5E40-BB54-751A9790F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11" y="3798278"/>
            <a:ext cx="6022568" cy="2655278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34766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66F058-5DB5-0843-AECA-4AF3023FEAF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705065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DA45FAC-4809-524E-87FF-6D6423B76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440" y="6329878"/>
            <a:ext cx="1658839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5AD047-6EC9-2042-8317-1C7CA410B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2279" y="6329878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A2F0B2-C9CB-984D-913C-AC60009DEC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974999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497D0-F3C3-BA41-8C81-C0F0142E89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1435" y="1515649"/>
            <a:ext cx="11066973" cy="459705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7AC17F-FFE8-7C4B-A2D9-55FB9DAF38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1435" y="6339713"/>
            <a:ext cx="1680724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DC6086-D616-E940-AA6C-15A187416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42159" y="633971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E206D-70B6-5A47-B740-80FD82B8E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3826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ackground">
    <p:bg>
      <p:bg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9476-5F5E-7A42-BFDA-2B6B17F23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EE23F54-C214-3144-9784-2E6805EAEB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1975" y="1550503"/>
            <a:ext cx="11066463" cy="45974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A90B81-066B-804F-8884-53A6EC09311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63314" y="615596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4A60C6-9F30-5C49-B331-FC253DD5E7D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2081408" y="615196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78E2DC-8D27-DC47-8EB7-EA1306F990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321197" y="5902372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B8BDE2C-BC40-6849-8488-9AD438E3755A}"/>
              </a:ext>
            </a:extLst>
          </p:cNvPr>
          <p:cNvSpPr/>
          <p:nvPr userDrawn="1"/>
        </p:nvSpPr>
        <p:spPr>
          <a:xfrm>
            <a:off x="198783" y="235226"/>
            <a:ext cx="11794434" cy="6387548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052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CB03E6-2F40-574F-9A1B-9734EC327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4AA1A4-3D67-C64A-97A6-CB235BD80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99DD0-7EB0-AA43-B8AF-3BD6D26210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29920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0C5BB95-CBEE-F645-B938-A76BF230DBB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34108" y="298938"/>
            <a:ext cx="11553092" cy="6260124"/>
          </a:xfrm>
          <a:ln w="76200">
            <a:solidFill>
              <a:schemeClr val="accent1"/>
            </a:solidFill>
          </a:ln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15AABE-C8E6-D74F-AF76-34E1CDB19E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3246" y="1951891"/>
            <a:ext cx="7719646" cy="2936631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dirty="0"/>
              <a:t>Click to Edit Master Title Style and Change the Font Color to Stand Out from the Image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2A1497-C74F-EC4B-AEAF-52B51F452A7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363106" y="6218598"/>
            <a:ext cx="161809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C6DD2B-293E-544B-8150-9470D1EA606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981200" y="6214593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6C1650-4BB5-5C44-93E6-0C2F13538B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43117" y="5879458"/>
            <a:ext cx="422031" cy="592853"/>
          </a:xfrm>
        </p:spPr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42383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76F10-0C99-D148-9BCD-457EE77882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4637" y="477576"/>
            <a:ext cx="11535509" cy="745700"/>
          </a:xfrm>
        </p:spPr>
        <p:txBody>
          <a:bodyPr anchor="b">
            <a:noAutofit/>
          </a:bodyPr>
          <a:lstStyle>
            <a:lvl1pPr>
              <a:defRPr sz="4400">
                <a:latin typeface="+mj-lt"/>
              </a:defRPr>
            </a:lvl1pPr>
          </a:lstStyle>
          <a:p>
            <a:r>
              <a:rPr lang="en-US" dirty="0"/>
              <a:t>Insert Title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E8CC428-04B0-6244-A5FF-76F2AAFEBAF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54638" y="1371600"/>
            <a:ext cx="11685316" cy="271557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to insert image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4AE81D2-7D4A-8A45-8D10-24725FE400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68496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7E5DD258-7D32-A84A-A494-562EFEE633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82354" y="4308229"/>
            <a:ext cx="3657600" cy="2177782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7C55404D-4720-3740-AB47-776B6257538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4637" y="4308229"/>
            <a:ext cx="3657600" cy="2177781"/>
          </a:xfrm>
          <a:ln w="76200"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12A466-5E52-1D42-859F-F7FD7CB1F3F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260811" y="6424342"/>
            <a:ext cx="161809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B62375-7BF8-C940-86B8-E6928790432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878905" y="6420337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89711-915D-CD46-AEBC-A5EBFE85F0B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72531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3EDD82A2-9CC1-FC4A-962A-859016EA62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100F983A-71DF-0943-81C7-37741CB397E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017340" y="218460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Your Name</a:t>
            </a:r>
          </a:p>
        </p:txBody>
      </p:sp>
      <p:sp>
        <p:nvSpPr>
          <p:cNvPr id="5" name="Content Placeholder 8">
            <a:extLst>
              <a:ext uri="{FF2B5EF4-FFF2-40B4-BE49-F238E27FC236}">
                <a16:creationId xmlns:a16="http://schemas.microsoft.com/office/drawing/2014/main" id="{BEE0BEC5-0810-F340-949D-E28B8922312E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017340" y="3098248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email address</a:t>
            </a:r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C13EC123-910E-C947-9786-7DD7D9F1830F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17340" y="4011893"/>
            <a:ext cx="5266730" cy="556936"/>
          </a:xfrm>
        </p:spPr>
        <p:txBody>
          <a:bodyPr anchor="ctr">
            <a:normAutofit/>
          </a:bodyPr>
          <a:lstStyle>
            <a:lvl1pPr marL="0" indent="0">
              <a:buNone/>
              <a:defRPr sz="2800"/>
            </a:lvl1pPr>
          </a:lstStyle>
          <a:p>
            <a:pPr lvl="0"/>
            <a:r>
              <a:rPr lang="en-US" dirty="0"/>
              <a:t>Enter your direct phone number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7A78530-6786-2F47-9E29-BE29CA338468}"/>
              </a:ext>
            </a:extLst>
          </p:cNvPr>
          <p:cNvCxnSpPr>
            <a:cxnSpLocks/>
          </p:cNvCxnSpPr>
          <p:nvPr userDrawn="1"/>
        </p:nvCxnSpPr>
        <p:spPr>
          <a:xfrm>
            <a:off x="5054594" y="1493234"/>
            <a:ext cx="4152036" cy="0"/>
          </a:xfrm>
          <a:prstGeom prst="line">
            <a:avLst/>
          </a:prstGeom>
          <a:ln w="698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44184BC-BC41-E54A-B5D0-2292EEB20B2B}"/>
              </a:ext>
            </a:extLst>
          </p:cNvPr>
          <p:cNvGrpSpPr/>
          <p:nvPr userDrawn="1"/>
        </p:nvGrpSpPr>
        <p:grpSpPr>
          <a:xfrm>
            <a:off x="5056811" y="2150786"/>
            <a:ext cx="624571" cy="624571"/>
            <a:chOff x="561435" y="2135197"/>
            <a:chExt cx="624571" cy="6245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5E4500C-9682-1745-AE96-70DBEFCE08F3}"/>
                </a:ext>
              </a:extLst>
            </p:cNvPr>
            <p:cNvSpPr/>
            <p:nvPr userDrawn="1"/>
          </p:nvSpPr>
          <p:spPr>
            <a:xfrm>
              <a:off x="561435" y="2135197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5" name="Graphic 14" descr="User">
              <a:extLst>
                <a:ext uri="{FF2B5EF4-FFF2-40B4-BE49-F238E27FC236}">
                  <a16:creationId xmlns:a16="http://schemas.microsoft.com/office/drawing/2014/main" id="{C4C67A49-D911-2E4B-91E8-ECDAAB4284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99399" y="2173162"/>
              <a:ext cx="548640" cy="548640"/>
            </a:xfrm>
            <a:prstGeom prst="rect">
              <a:avLst/>
            </a:prstGeom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92A3F2F-4B54-574E-B2CE-AC06416A883D}"/>
              </a:ext>
            </a:extLst>
          </p:cNvPr>
          <p:cNvSpPr txBox="1"/>
          <p:nvPr userDrawn="1"/>
        </p:nvSpPr>
        <p:spPr>
          <a:xfrm>
            <a:off x="4876800" y="528137"/>
            <a:ext cx="66675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cap="small" baseline="0" dirty="0">
                <a:latin typeface="+mj-lt"/>
              </a:rPr>
              <a:t>Contact Us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76BCF16-0E30-3549-A867-96B1CDAC7D53}"/>
              </a:ext>
            </a:extLst>
          </p:cNvPr>
          <p:cNvGrpSpPr/>
          <p:nvPr userDrawn="1"/>
        </p:nvGrpSpPr>
        <p:grpSpPr>
          <a:xfrm>
            <a:off x="5056811" y="3064430"/>
            <a:ext cx="624571" cy="624571"/>
            <a:chOff x="5059028" y="3064430"/>
            <a:chExt cx="624571" cy="62457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E9FE23F-65D4-9C4C-AE42-EFA42EA56EF5}"/>
                </a:ext>
              </a:extLst>
            </p:cNvPr>
            <p:cNvSpPr/>
            <p:nvPr userDrawn="1"/>
          </p:nvSpPr>
          <p:spPr>
            <a:xfrm>
              <a:off x="5059028" y="3064430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6" name="Graphic 25" descr="Envelope">
              <a:extLst>
                <a:ext uri="{FF2B5EF4-FFF2-40B4-BE49-F238E27FC236}">
                  <a16:creationId xmlns:a16="http://schemas.microsoft.com/office/drawing/2014/main" id="{9C26114D-5A0A-6B4E-A38C-CE527F6FA4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5115419" y="3152264"/>
              <a:ext cx="502920" cy="502920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1D96CCD6-2616-1740-9ADD-2DF02DB33085}"/>
              </a:ext>
            </a:extLst>
          </p:cNvPr>
          <p:cNvGrpSpPr/>
          <p:nvPr userDrawn="1"/>
        </p:nvGrpSpPr>
        <p:grpSpPr>
          <a:xfrm>
            <a:off x="5056811" y="4891721"/>
            <a:ext cx="624571" cy="624571"/>
            <a:chOff x="5054594" y="4891721"/>
            <a:chExt cx="624571" cy="624571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CFC1C320-8456-0145-83F1-B48EB3F358CC}"/>
                </a:ext>
              </a:extLst>
            </p:cNvPr>
            <p:cNvSpPr/>
            <p:nvPr userDrawn="1"/>
          </p:nvSpPr>
          <p:spPr>
            <a:xfrm>
              <a:off x="5054594" y="4891721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8" name="Graphic 27" descr="World">
              <a:extLst>
                <a:ext uri="{FF2B5EF4-FFF2-40B4-BE49-F238E27FC236}">
                  <a16:creationId xmlns:a16="http://schemas.microsoft.com/office/drawing/2014/main" id="{7BD655FA-18F9-0447-AE29-CB65BB80FA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089698" y="4933835"/>
              <a:ext cx="548640" cy="54864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9A53CDE-AF40-C849-B43D-A093BE59DC38}"/>
              </a:ext>
            </a:extLst>
          </p:cNvPr>
          <p:cNvSpPr txBox="1"/>
          <p:nvPr userDrawn="1"/>
        </p:nvSpPr>
        <p:spPr>
          <a:xfrm>
            <a:off x="6017340" y="4933835"/>
            <a:ext cx="44575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www.ers-inc.com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565827D-1082-9B40-9A39-9B28E17D8CAE}"/>
              </a:ext>
            </a:extLst>
          </p:cNvPr>
          <p:cNvGrpSpPr/>
          <p:nvPr userDrawn="1"/>
        </p:nvGrpSpPr>
        <p:grpSpPr>
          <a:xfrm>
            <a:off x="5056811" y="3978075"/>
            <a:ext cx="624571" cy="624571"/>
            <a:chOff x="5054594" y="3978075"/>
            <a:chExt cx="624571" cy="62457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415E29B-5FB7-894D-8D1C-4B0CEC88F435}"/>
                </a:ext>
              </a:extLst>
            </p:cNvPr>
            <p:cNvSpPr/>
            <p:nvPr userDrawn="1"/>
          </p:nvSpPr>
          <p:spPr>
            <a:xfrm>
              <a:off x="5054594" y="3978075"/>
              <a:ext cx="624571" cy="62457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1" name="Graphic 30" descr="Receiver">
              <a:extLst>
                <a:ext uri="{FF2B5EF4-FFF2-40B4-BE49-F238E27FC236}">
                  <a16:creationId xmlns:a16="http://schemas.microsoft.com/office/drawing/2014/main" id="{71663CBC-E316-1B4F-A8FA-C24245E168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5142713" y="4061384"/>
              <a:ext cx="457200" cy="457200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8FCB897-4E32-6143-848A-F007A629A7F9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2C5C8C4-6426-5D48-A201-A607A8E2DA7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63525" y="244475"/>
            <a:ext cx="4383088" cy="636905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16704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D8977-C474-5849-AE01-002880C543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39615"/>
            <a:ext cx="10515600" cy="1251073"/>
          </a:xfrm>
        </p:spPr>
        <p:txBody>
          <a:bodyPr>
            <a:no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A573AB-AB43-FC4E-B060-E12F4B3A0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87A6E8-FAAC-FA48-AA87-8235FE44B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F1EB4E-2DD5-5049-97B6-AB57339001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C9BDF-9F79-D947-801E-D569D0CA77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54F7B7-B4CA-BF44-AA74-42649A343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16F807-32F3-4C49-8607-978A4F7A9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8FA8624-9994-E844-A912-29BA98F94C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5874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7CAC9-288F-7047-B709-4B0340F8C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5645" y="1172055"/>
            <a:ext cx="9144000" cy="2208317"/>
          </a:xfrm>
        </p:spPr>
        <p:txBody>
          <a:bodyPr anchor="b"/>
          <a:lstStyle>
            <a:lvl1pPr marL="171450" indent="0" algn="l">
              <a:tabLst/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8205EA-14A1-C844-B394-E959F2778A4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85645" y="5434640"/>
            <a:ext cx="9057735" cy="448575"/>
          </a:xfrm>
        </p:spPr>
        <p:txBody>
          <a:bodyPr anchor="t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Subtitle/Client/Conference Name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25FDE7-F55E-0149-8136-4C18E0148BA8}"/>
              </a:ext>
            </a:extLst>
          </p:cNvPr>
          <p:cNvSpPr/>
          <p:nvPr userDrawn="1"/>
        </p:nvSpPr>
        <p:spPr>
          <a:xfrm>
            <a:off x="583427" y="1734452"/>
            <a:ext cx="182880" cy="1645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1673DA-7B59-2342-8628-2C697462B4C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85645" y="6022016"/>
            <a:ext cx="9057915" cy="447675"/>
          </a:xfrm>
        </p:spPr>
        <p:txBody>
          <a:bodyPr/>
          <a:lstStyle>
            <a:lvl1pPr marL="0" indent="0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Your Name &amp;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FF7EB08-D188-6C44-856D-D690212943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59726" y="5738171"/>
            <a:ext cx="731520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915431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gradFill flip="none" rotWithShape="1">
          <a:gsLst>
            <a:gs pos="8000">
              <a:schemeClr val="accent6">
                <a:lumMod val="67000"/>
              </a:schemeClr>
            </a:gs>
            <a:gs pos="46000">
              <a:schemeClr val="accent6">
                <a:lumMod val="97000"/>
                <a:lumOff val="3000"/>
              </a:schemeClr>
            </a:gs>
            <a:gs pos="78000">
              <a:schemeClr val="accent6">
                <a:lumMod val="60000"/>
                <a:lumOff val="4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6BC88-5F33-FB44-92AC-C4A8854A7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85896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CA6D9-F3DB-1B48-86DD-5770F9C70A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2B29F8-FF18-6640-A938-32028105C9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44C490-ED0F-CE4C-956E-2BE6ADC1C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E6A1D-8D64-874E-A1A1-9A3E687B0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10840-390D-BF4E-A56D-0794FBD02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5540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8BBB95-BAF9-FB40-A029-19EEF251CCD7}"/>
              </a:ext>
            </a:extLst>
          </p:cNvPr>
          <p:cNvSpPr>
            <a:spLocks noGrp="1"/>
          </p:cNvSpPr>
          <p:nvPr>
            <p:ph type="title" orient="vert" hasCustomPrompt="1"/>
          </p:nvPr>
        </p:nvSpPr>
        <p:spPr>
          <a:xfrm>
            <a:off x="8724900" y="527537"/>
            <a:ext cx="2628900" cy="5468815"/>
          </a:xfrm>
        </p:spPr>
        <p:txBody>
          <a:bodyPr vert="eaVert"/>
          <a:lstStyle/>
          <a:p>
            <a:r>
              <a:rPr lang="en-US" dirty="0"/>
              <a:t>You will likely only need this slide if you are in Asia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90F83CB-8001-B444-8386-C45D6E878E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27537"/>
            <a:ext cx="7734300" cy="546881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039EB1-95A3-0543-8822-A3B8F2A73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5FC42F-6800-E24D-A1CD-7A27970F7E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1381E-DB70-0940-A2CC-9E51F07F6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06897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BEAB9CDE-BB24-0F48-93B7-6E31B7B650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9649" y="308113"/>
            <a:ext cx="4785691" cy="626805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69BD581-40BA-8B40-B44D-712C927083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6606" y="695739"/>
            <a:ext cx="4602593" cy="1133061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E71698F2-4633-634A-9D5F-9BDF0FAF54A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752" y="2164870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1" name="Content Placeholder 8">
            <a:extLst>
              <a:ext uri="{FF2B5EF4-FFF2-40B4-BE49-F238E27FC236}">
                <a16:creationId xmlns:a16="http://schemas.microsoft.com/office/drawing/2014/main" id="{28F97D32-AFD8-364F-B7D8-D57979566F4B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40752" y="2920244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2" name="Content Placeholder 8">
            <a:extLst>
              <a:ext uri="{FF2B5EF4-FFF2-40B4-BE49-F238E27FC236}">
                <a16:creationId xmlns:a16="http://schemas.microsoft.com/office/drawing/2014/main" id="{D96323EC-4AAF-1142-A280-5E051C74E0C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440752" y="3675618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3" name="Content Placeholder 8">
            <a:extLst>
              <a:ext uri="{FF2B5EF4-FFF2-40B4-BE49-F238E27FC236}">
                <a16:creationId xmlns:a16="http://schemas.microsoft.com/office/drawing/2014/main" id="{B2A8CD15-C361-D24F-9E04-DA610DB18E4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440752" y="4430992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4" name="Content Placeholder 8">
            <a:extLst>
              <a:ext uri="{FF2B5EF4-FFF2-40B4-BE49-F238E27FC236}">
                <a16:creationId xmlns:a16="http://schemas.microsoft.com/office/drawing/2014/main" id="{614132E4-D291-DD48-A7C9-B868F0F9EF95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440752" y="5186366"/>
            <a:ext cx="5266730" cy="556936"/>
          </a:xfrm>
        </p:spPr>
        <p:txBody>
          <a:bodyPr anchor="ctr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F5DA9DE-F68E-244B-8C48-929400E2EC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78008" y="216487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5" name="Text Placeholder 19">
            <a:extLst>
              <a:ext uri="{FF2B5EF4-FFF2-40B4-BE49-F238E27FC236}">
                <a16:creationId xmlns:a16="http://schemas.microsoft.com/office/drawing/2014/main" id="{8C9F91DB-F772-1F4E-BB8D-81648479C87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78008" y="2919968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6" name="Text Placeholder 19">
            <a:extLst>
              <a:ext uri="{FF2B5EF4-FFF2-40B4-BE49-F238E27FC236}">
                <a16:creationId xmlns:a16="http://schemas.microsoft.com/office/drawing/2014/main" id="{7D6A0B62-8E82-9443-9101-C80388BD1FE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78008" y="3675480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100AE224-EB0D-2742-BF74-DF99C2BB0A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478008" y="4430992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CC977194-CC0F-C14F-B122-45282544535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02953" y="5186366"/>
            <a:ext cx="600075" cy="557212"/>
          </a:xfrm>
          <a:solidFill>
            <a:schemeClr val="accent1"/>
          </a:solidFill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#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4DA372D-63F7-114D-9D16-329E45BC0E0C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5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Picture w/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FA44A0E8-7022-624D-925B-6598CAF4E32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04800"/>
            <a:ext cx="11468100" cy="33528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70AB78-2057-E740-9E99-1935FACCB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857" y="3236064"/>
            <a:ext cx="5001165" cy="237807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marL="239713" indent="0">
              <a:tabLst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A1106616-CB83-4148-AB93-F8BDB05C3D25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75979" y="3885712"/>
            <a:ext cx="5735021" cy="271145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06FF0-7483-854C-9A35-9959EFFFBBF9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900" y="6515622"/>
            <a:ext cx="1668945" cy="2182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52217C-761E-A14F-99C1-64F09F8FF10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11845" y="6515622"/>
            <a:ext cx="3510287" cy="2182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8D98B5-C859-BE4F-9EF4-13EF92B99D1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2282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Picture w/Text Point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527B2-AB05-F94C-99A9-7B4F2CD66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0" y="416884"/>
            <a:ext cx="5810249" cy="2809395"/>
          </a:xfrm>
        </p:spPr>
        <p:txBody>
          <a:bodyPr>
            <a:normAutofit/>
          </a:bodyPr>
          <a:lstStyle>
            <a:lvl1pPr marL="239713" indent="0" algn="r">
              <a:tabLst/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E2A1715-BAC5-2F48-ABCD-4CE72634B62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2900" y="3449440"/>
            <a:ext cx="11468100" cy="280939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10">
            <a:extLst>
              <a:ext uri="{FF2B5EF4-FFF2-40B4-BE49-F238E27FC236}">
                <a16:creationId xmlns:a16="http://schemas.microsoft.com/office/drawing/2014/main" id="{B938A6E8-5127-1849-A4D5-1C4B5043EF2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40297" y="416884"/>
            <a:ext cx="4830863" cy="4805747"/>
          </a:xfrm>
          <a:solidFill>
            <a:schemeClr val="accent1"/>
          </a:solidFill>
        </p:spPr>
        <p:txBody>
          <a:bodyPr anchor="ctr"/>
          <a:lstStyle>
            <a:lvl1pPr marL="188913" indent="0">
              <a:buClr>
                <a:srgbClr val="FFFFFF"/>
              </a:buClr>
              <a:buNone/>
              <a:tabLst/>
              <a:defRPr cap="none" baseline="0">
                <a:solidFill>
                  <a:schemeClr val="bg1"/>
                </a:solidFill>
              </a:defRPr>
            </a:lvl1pPr>
            <a:lvl2pPr>
              <a:buClr>
                <a:srgbClr val="FFFFF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FFFFF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FFFFF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FFFFF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Insert subtitle and/or content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670468-1D6C-6041-ABE1-BF441737863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42899" y="6441116"/>
            <a:ext cx="1661265" cy="262493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7C8195-08F9-C34D-BA86-84770D5D1FF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004164" y="6443854"/>
            <a:ext cx="3939436" cy="262493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27E933-96B3-5546-A351-F226796BEA8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5715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Column Text Paragraph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325626"/>
            <a:ext cx="6475935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Single Column Text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4EE7A817-3295-454D-BB83-395BFA24822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157831" y="247650"/>
            <a:ext cx="4785691" cy="63627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12">
            <a:extLst>
              <a:ext uri="{FF2B5EF4-FFF2-40B4-BE49-F238E27FC236}">
                <a16:creationId xmlns:a16="http://schemas.microsoft.com/office/drawing/2014/main" id="{2FA9BA02-2FBE-5E45-A696-86F59094313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57150" y="1371600"/>
            <a:ext cx="6475935" cy="426656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42EBFA32-CF9F-B344-934E-D74CECE13EA0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357742" y="2066925"/>
            <a:ext cx="6475413" cy="424619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Insert text in paragraph format. This slide is good for client meetings, but not intended for conferences or events. You can also insert SmartArt here.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9DC2A8-A5B6-EB4F-BCD2-FA063635B6E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57150" y="6432166"/>
            <a:ext cx="1672066" cy="325626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610DA-EF37-D04A-8CDA-08162E776C5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2029216" y="6432166"/>
            <a:ext cx="4114800" cy="325626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F76D81-7192-5846-9ECF-D77B423946AF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4523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E633AE1-A518-0144-A327-82C49FA242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0998200" cy="793956"/>
          </a:xfrm>
          <a:solidFill>
            <a:schemeClr val="bg1"/>
          </a:solidFill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dirty="0"/>
              <a:t>Table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0440"/>
            <a:ext cx="10998200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12" name="Table Placeholder 17">
            <a:extLst>
              <a:ext uri="{FF2B5EF4-FFF2-40B4-BE49-F238E27FC236}">
                <a16:creationId xmlns:a16="http://schemas.microsoft.com/office/drawing/2014/main" id="{C9E757E7-4904-9F4C-A30A-57A4459653FD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585788" y="2106613"/>
            <a:ext cx="10983912" cy="40689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F629F9-9808-F943-B1D1-F5789B1C5031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85788" y="6341222"/>
            <a:ext cx="1681423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F7631B-33AD-304F-816E-EACAAF26958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2267211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0DF7FD-898E-A743-A173-A265EB6CD16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465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63F8FCD-A032-FE4D-A691-6EE493C142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477662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Infographics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49" y="1300440"/>
            <a:ext cx="11477663" cy="496887"/>
          </a:xfrm>
        </p:spPr>
        <p:txBody>
          <a:bodyPr anchor="t">
            <a:normAutofit/>
          </a:bodyPr>
          <a:lstStyle>
            <a:lvl1pPr marL="12700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for table</a:t>
            </a:r>
          </a:p>
        </p:txBody>
      </p:sp>
      <p:sp>
        <p:nvSpPr>
          <p:cNvPr id="4" name="SmartArt Placeholder 3">
            <a:extLst>
              <a:ext uri="{FF2B5EF4-FFF2-40B4-BE49-F238E27FC236}">
                <a16:creationId xmlns:a16="http://schemas.microsoft.com/office/drawing/2014/main" id="{A93E3737-DA68-F644-90F1-829F5BBEE7FA}"/>
              </a:ext>
            </a:extLst>
          </p:cNvPr>
          <p:cNvSpPr>
            <a:spLocks noGrp="1"/>
          </p:cNvSpPr>
          <p:nvPr>
            <p:ph type="dgm" sz="quarter" idx="14" hasCustomPrompt="1"/>
          </p:nvPr>
        </p:nvSpPr>
        <p:spPr>
          <a:xfrm>
            <a:off x="357188" y="2001838"/>
            <a:ext cx="11477625" cy="4211072"/>
          </a:xfrm>
        </p:spPr>
        <p:txBody>
          <a:bodyPr/>
          <a:lstStyle/>
          <a:p>
            <a:r>
              <a:rPr lang="en-US" dirty="0"/>
              <a:t>Insert SmartArt or Graphics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679AFFD-4D4D-6745-A620-A274B029231C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57149" y="6341222"/>
            <a:ext cx="1625130" cy="36512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0A590-6807-684C-AFBA-16CDA29E8E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1982279" y="6341222"/>
            <a:ext cx="4114800" cy="365125"/>
          </a:xfrm>
        </p:spPr>
        <p:txBody>
          <a:bodyPr/>
          <a:lstStyle>
            <a:lvl1pPr algn="l"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B03747-17A8-D048-B27A-F9E07B78E1F0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/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0524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ttom Te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B0477-5E9A-2B47-8F16-105385668D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7150" y="259366"/>
            <a:ext cx="11358600" cy="793956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Bottom Teal</a:t>
            </a: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AAEA1450-B4A1-2B4D-A4A0-4A6BC98CB46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57150" y="1308775"/>
            <a:ext cx="11358600" cy="496887"/>
          </a:xfrm>
        </p:spPr>
        <p:txBody>
          <a:bodyPr anchor="t">
            <a:normAutofit/>
          </a:bodyPr>
          <a:lstStyle>
            <a:lvl1pPr marL="68263" indent="0">
              <a:buNone/>
              <a:tabLst/>
              <a:defRPr sz="2400"/>
            </a:lvl1pPr>
          </a:lstStyle>
          <a:p>
            <a:pPr lvl="0"/>
            <a:r>
              <a:rPr lang="en-US" dirty="0"/>
              <a:t>Subtitle to introduce items in boxes.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7B433E-D814-AC40-B7FA-58C9A792C353}"/>
              </a:ext>
            </a:extLst>
          </p:cNvPr>
          <p:cNvSpPr/>
          <p:nvPr userDrawn="1"/>
        </p:nvSpPr>
        <p:spPr>
          <a:xfrm>
            <a:off x="0" y="4157932"/>
            <a:ext cx="12192000" cy="27000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B4F5D9A-B14A-4B56-979D-2D2C168700A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643CE04-DCDD-4130-8A6C-228D7460CE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C6B2528-4234-4B18-A45D-CF9FFC8445C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2461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588CDD-86F9-DD47-8042-D06FFA9B8B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295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19FB38-3410-6D42-9204-60A86248B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3106" y="1540701"/>
            <a:ext cx="11448795" cy="4621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EEF209-1741-744E-9200-48D105525E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106" y="6293754"/>
            <a:ext cx="16180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CC9E6B-A538-2C4B-BE9E-CD90E159A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981200" y="62897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2DB50-4AED-2448-A2C5-704A7762C0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63107" y="5879458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‹#›</a:t>
            </a:fld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61215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2" r:id="rId3"/>
    <p:sldLayoutId id="2147483664" r:id="rId4"/>
    <p:sldLayoutId id="2147483665" r:id="rId5"/>
    <p:sldLayoutId id="2147483663" r:id="rId6"/>
    <p:sldLayoutId id="2147483666" r:id="rId7"/>
    <p:sldLayoutId id="2147483669" r:id="rId8"/>
    <p:sldLayoutId id="2147483667" r:id="rId9"/>
    <p:sldLayoutId id="2147483650" r:id="rId10"/>
    <p:sldLayoutId id="2147483651" r:id="rId11"/>
    <p:sldLayoutId id="2147483654" r:id="rId12"/>
    <p:sldLayoutId id="2147483670" r:id="rId13"/>
    <p:sldLayoutId id="2147483668" r:id="rId14"/>
    <p:sldLayoutId id="2147483655" r:id="rId15"/>
    <p:sldLayoutId id="2147483657" r:id="rId16"/>
    <p:sldLayoutId id="2147483656" r:id="rId17"/>
    <p:sldLayoutId id="2147483658" r:id="rId18"/>
    <p:sldLayoutId id="2147483653" r:id="rId19"/>
    <p:sldLayoutId id="2147483652" r:id="rId20"/>
    <p:sldLayoutId id="2147483659" r:id="rId21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 cap="sm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5000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47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66875" indent="-238125" algn="l" defTabSz="914400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Font typeface="Wingdings" pitchFamily="2" charset="2"/>
        <a:buChar char="§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5" Type="http://schemas.openxmlformats.org/officeDocument/2006/relationships/image" Target="../media/image17.jpg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3F4D197-6ADB-4796-9896-7F429142BA6A}"/>
              </a:ext>
            </a:extLst>
          </p:cNvPr>
          <p:cNvSpPr/>
          <p:nvPr/>
        </p:nvSpPr>
        <p:spPr>
          <a:xfrm>
            <a:off x="1037007" y="2062479"/>
            <a:ext cx="10117986" cy="2770777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DE0D8C9-5C63-874F-9608-33CDEBA195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9200" y="2327561"/>
            <a:ext cx="9753600" cy="2967249"/>
          </a:xfrm>
        </p:spPr>
        <p:txBody>
          <a:bodyPr>
            <a:normAutofit fontScale="90000"/>
          </a:bodyPr>
          <a:lstStyle/>
          <a:p>
            <a:pPr>
              <a:spcBef>
                <a:spcPts val="600"/>
              </a:spcBef>
            </a:pPr>
            <a:r>
              <a:rPr lang="en-US" sz="3400" dirty="0">
                <a:solidFill>
                  <a:schemeClr val="tx1"/>
                </a:solidFill>
              </a:rPr>
              <a:t>CT EEB x1931-7</a:t>
            </a: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HDD/CDD Update Study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Saroj Karki, ERS</a:t>
            </a:r>
            <a:br>
              <a:rPr lang="en-US" sz="3100" dirty="0">
                <a:solidFill>
                  <a:schemeClr val="tx1"/>
                </a:solidFill>
              </a:rPr>
            </a:br>
            <a:r>
              <a:rPr lang="en-US" sz="3100" dirty="0">
                <a:solidFill>
                  <a:schemeClr val="tx1"/>
                </a:solidFill>
              </a:rPr>
              <a:t>December 16</a:t>
            </a:r>
            <a:r>
              <a:rPr lang="en-US" sz="3100" baseline="30000" dirty="0">
                <a:solidFill>
                  <a:schemeClr val="tx1"/>
                </a:solidFill>
              </a:rPr>
              <a:t>th</a:t>
            </a:r>
            <a:r>
              <a:rPr lang="en-US" sz="3100" dirty="0">
                <a:solidFill>
                  <a:schemeClr val="tx1"/>
                </a:solidFill>
              </a:rPr>
              <a:t>, 2020</a:t>
            </a: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4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endParaRPr lang="en-US" sz="2800" b="1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36395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sosceles Triangle 4">
            <a:extLst>
              <a:ext uri="{FF2B5EF4-FFF2-40B4-BE49-F238E27FC236}">
                <a16:creationId xmlns:a16="http://schemas.microsoft.com/office/drawing/2014/main" id="{7C0B8635-1EA1-4045-881C-35192A5FC23D}"/>
              </a:ext>
            </a:extLst>
          </p:cNvPr>
          <p:cNvSpPr/>
          <p:nvPr/>
        </p:nvSpPr>
        <p:spPr>
          <a:xfrm rot="10800000">
            <a:off x="3836135" y="1446045"/>
            <a:ext cx="196000" cy="216500"/>
          </a:xfrm>
          <a:prstGeom prst="triangle">
            <a:avLst>
              <a:gd name="adj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C5C5E1-F533-441C-B9C8-75EC056771C6}"/>
              </a:ext>
            </a:extLst>
          </p:cNvPr>
          <p:cNvSpPr/>
          <p:nvPr/>
        </p:nvSpPr>
        <p:spPr>
          <a:xfrm>
            <a:off x="4035287" y="0"/>
            <a:ext cx="8156713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0222EBD-5794-0A4C-8EED-FBBED289B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6135" y="312984"/>
            <a:ext cx="4602593" cy="1133061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E7C680D6-F0C2-C846-AFAF-65A6AF4173F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497365" y="1997428"/>
            <a:ext cx="7584191" cy="436065"/>
          </a:xfrm>
        </p:spPr>
        <p:txBody>
          <a:bodyPr>
            <a:normAutofit/>
          </a:bodyPr>
          <a:lstStyle/>
          <a:p>
            <a:r>
              <a:rPr lang="en-US" dirty="0"/>
              <a:t>Study Background				</a:t>
            </a:r>
          </a:p>
        </p:txBody>
      </p:sp>
      <p:sp>
        <p:nvSpPr>
          <p:cNvPr id="14" name="Content Placeholder 21">
            <a:extLst>
              <a:ext uri="{FF2B5EF4-FFF2-40B4-BE49-F238E27FC236}">
                <a16:creationId xmlns:a16="http://schemas.microsoft.com/office/drawing/2014/main" id="{2714EBB6-C266-4A07-9645-3E9FB0A4CCE3}"/>
              </a:ext>
            </a:extLst>
          </p:cNvPr>
          <p:cNvSpPr txBox="1">
            <a:spLocks/>
          </p:cNvSpPr>
          <p:nvPr/>
        </p:nvSpPr>
        <p:spPr>
          <a:xfrm>
            <a:off x="4497365" y="3437794"/>
            <a:ext cx="7719263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Detailed Tasks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AC5F6-7D0A-4011-BD66-9283CB260C2D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481808" y="2680861"/>
            <a:ext cx="5901091" cy="556936"/>
          </a:xfrm>
        </p:spPr>
        <p:txBody>
          <a:bodyPr>
            <a:noAutofit/>
          </a:bodyPr>
          <a:lstStyle/>
          <a:p>
            <a:r>
              <a:rPr lang="en-US" dirty="0"/>
              <a:t>Study Objectives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54B3D91-AE17-49DA-8D69-FC40B36B29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121" y="3379952"/>
            <a:ext cx="2271150" cy="1276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E8CEC8-80EA-41B0-9011-88B0B8F2B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197" y="4513706"/>
            <a:ext cx="2711475" cy="1194800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CF108304-2361-4005-A5E1-78666E31BE15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2</a:t>
            </a:fld>
            <a:r>
              <a:rPr lang="en-US" sz="1200" dirty="0"/>
              <a:t>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5CC40AE-6A3A-40CA-B7A9-58A692F92B5E}"/>
              </a:ext>
            </a:extLst>
          </p:cNvPr>
          <p:cNvSpPr/>
          <p:nvPr/>
        </p:nvSpPr>
        <p:spPr>
          <a:xfrm>
            <a:off x="4191713" y="2051651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9880D25-AC7F-4DD7-955B-E3698183C42B}"/>
              </a:ext>
            </a:extLst>
          </p:cNvPr>
          <p:cNvSpPr/>
          <p:nvPr/>
        </p:nvSpPr>
        <p:spPr>
          <a:xfrm>
            <a:off x="4191713" y="2834163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57B93C-2F9C-4CFB-8803-DDA789DFB07F}"/>
              </a:ext>
            </a:extLst>
          </p:cNvPr>
          <p:cNvSpPr/>
          <p:nvPr/>
        </p:nvSpPr>
        <p:spPr>
          <a:xfrm>
            <a:off x="4191713" y="3616675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63C20D-EE02-47ED-B4FF-C780DEBD47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82" y="2314148"/>
            <a:ext cx="2769344" cy="111235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AC2B47C0-44E1-4725-B937-BA36D1485B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0131" y="5536408"/>
            <a:ext cx="2004887" cy="810454"/>
          </a:xfrm>
          <a:prstGeom prst="rect">
            <a:avLst/>
          </a:prstGeom>
        </p:spPr>
      </p:pic>
      <p:sp>
        <p:nvSpPr>
          <p:cNvPr id="20" name="Content Placeholder 21">
            <a:extLst>
              <a:ext uri="{FF2B5EF4-FFF2-40B4-BE49-F238E27FC236}">
                <a16:creationId xmlns:a16="http://schemas.microsoft.com/office/drawing/2014/main" id="{75730E12-BA6B-4EAE-88AD-AAEC54F9D3CE}"/>
              </a:ext>
            </a:extLst>
          </p:cNvPr>
          <p:cNvSpPr txBox="1">
            <a:spLocks/>
          </p:cNvSpPr>
          <p:nvPr/>
        </p:nvSpPr>
        <p:spPr>
          <a:xfrm>
            <a:off x="4484328" y="4121079"/>
            <a:ext cx="751385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	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D64AD33-B9D7-4FFC-A593-13B9A1E58D6B}"/>
              </a:ext>
            </a:extLst>
          </p:cNvPr>
          <p:cNvSpPr/>
          <p:nvPr/>
        </p:nvSpPr>
        <p:spPr>
          <a:xfrm>
            <a:off x="4191713" y="4391657"/>
            <a:ext cx="195209" cy="19520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Content Placeholder 21">
            <a:extLst>
              <a:ext uri="{FF2B5EF4-FFF2-40B4-BE49-F238E27FC236}">
                <a16:creationId xmlns:a16="http://schemas.microsoft.com/office/drawing/2014/main" id="{6322D7D2-1573-44AB-AA65-22B94A11F2E2}"/>
              </a:ext>
            </a:extLst>
          </p:cNvPr>
          <p:cNvSpPr txBox="1">
            <a:spLocks/>
          </p:cNvSpPr>
          <p:nvPr/>
        </p:nvSpPr>
        <p:spPr>
          <a:xfrm>
            <a:off x="4497365" y="4242098"/>
            <a:ext cx="7513852" cy="561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dirty="0"/>
              <a:t>Schedule and Budget	</a:t>
            </a:r>
          </a:p>
        </p:txBody>
      </p:sp>
    </p:spTree>
    <p:extLst>
      <p:ext uri="{BB962C8B-B14F-4D97-AF65-F5344CB8AC3E}">
        <p14:creationId xmlns:p14="http://schemas.microsoft.com/office/powerpoint/2010/main" val="1989804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E0886C6-E579-4198-A602-10E70B6FE7B5}"/>
              </a:ext>
            </a:extLst>
          </p:cNvPr>
          <p:cNvSpPr/>
          <p:nvPr/>
        </p:nvSpPr>
        <p:spPr>
          <a:xfrm>
            <a:off x="7315200" y="1010194"/>
            <a:ext cx="4496701" cy="11059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00" i="1" dirty="0">
                <a:solidFill>
                  <a:schemeClr val="tx1"/>
                </a:solidFill>
              </a:rPr>
              <a:t>HDD – Heating Degree Days</a:t>
            </a:r>
          </a:p>
          <a:p>
            <a:r>
              <a:rPr lang="en-US" sz="1300" i="1" dirty="0">
                <a:solidFill>
                  <a:schemeClr val="tx1"/>
                </a:solidFill>
              </a:rPr>
              <a:t>CDD – Cooling Degree Days</a:t>
            </a:r>
          </a:p>
          <a:p>
            <a:r>
              <a:rPr lang="en-US" sz="1300" i="1" dirty="0">
                <a:solidFill>
                  <a:schemeClr val="tx1"/>
                </a:solidFill>
              </a:rPr>
              <a:t>NOAA – National Oceanic and Atmospheric Administration</a:t>
            </a:r>
          </a:p>
          <a:p>
            <a:r>
              <a:rPr lang="en-US" sz="1300" i="1" dirty="0">
                <a:solidFill>
                  <a:schemeClr val="tx1"/>
                </a:solidFill>
              </a:rPr>
              <a:t>TRM – Technical Reference Manual</a:t>
            </a:r>
          </a:p>
          <a:p>
            <a:r>
              <a:rPr lang="en-US" sz="1300" i="1" dirty="0">
                <a:solidFill>
                  <a:schemeClr val="tx1"/>
                </a:solidFill>
              </a:rPr>
              <a:t>TMY – Typical Meteorological Year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86D7C3-58EB-4F1E-9F6C-AFB5033F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38698"/>
          </a:xfrm>
        </p:spPr>
        <p:txBody>
          <a:bodyPr>
            <a:noAutofit/>
          </a:bodyPr>
          <a:lstStyle/>
          <a:p>
            <a:r>
              <a:rPr lang="en-US" sz="3200" dirty="0"/>
              <a:t>Study Background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1689-A614-41BD-A8C1-922CB03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3</a:t>
            </a:fld>
            <a:r>
              <a:rPr lang="en-US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C127B0-E422-4EFC-BB15-885B4B26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122" y="1665647"/>
            <a:ext cx="11449050" cy="47380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200" dirty="0"/>
              <a:t> Coastal/inland differentiation for HDD/CDD</a:t>
            </a:r>
          </a:p>
          <a:p>
            <a:pPr lvl="1"/>
            <a:r>
              <a:rPr lang="en-US" sz="1800" dirty="0"/>
              <a:t>R91 study recommendation</a:t>
            </a:r>
          </a:p>
          <a:p>
            <a:pPr lvl="1"/>
            <a:r>
              <a:rPr lang="en-US" sz="1800" dirty="0"/>
              <a:t>Our analysis of TMY data shows that inland HDDs are 12% greater than coastal; inland CDDs are 9% greater than coastal</a:t>
            </a:r>
          </a:p>
          <a:p>
            <a:pPr lvl="2"/>
            <a:r>
              <a:rPr lang="en-US" dirty="0"/>
              <a:t>Estimate that approximately 20% of residential program participation is classified as coastal</a:t>
            </a:r>
            <a:endParaRPr lang="en-US" sz="1600" dirty="0"/>
          </a:p>
          <a:p>
            <a:pPr lvl="1"/>
            <a:r>
              <a:rPr lang="en-US" sz="1800" dirty="0"/>
              <a:t>Other TRMs offer varying DD values by geography: NY, Mid-Atlantic TRMs</a:t>
            </a:r>
          </a:p>
          <a:p>
            <a:pPr lvl="1"/>
            <a:r>
              <a:rPr lang="en-US" sz="1800" dirty="0"/>
              <a:t>Secondary observation: Current PSD values consider NOAA weather, 1979-2008. Other jurisdictions are updating typical weather to reflect recent climate changes.</a:t>
            </a:r>
          </a:p>
          <a:p>
            <a:pPr lvl="1"/>
            <a:r>
              <a:rPr lang="en-US" sz="1800" dirty="0"/>
              <a:t>Measures in the PSD that use HDD/CDD values:</a:t>
            </a:r>
          </a:p>
          <a:p>
            <a:pPr lvl="2"/>
            <a:r>
              <a:rPr lang="en-US" dirty="0"/>
              <a:t>Heat pump (to calculate equivalent full load hours) </a:t>
            </a:r>
          </a:p>
          <a:p>
            <a:pPr lvl="2"/>
            <a:r>
              <a:rPr lang="en-US" dirty="0"/>
              <a:t>Package terminal heat pump (to calculate equivalent full load hours)</a:t>
            </a:r>
          </a:p>
          <a:p>
            <a:pPr lvl="2"/>
            <a:r>
              <a:rPr lang="en-US" dirty="0"/>
              <a:t>Insulate attic openings </a:t>
            </a:r>
          </a:p>
          <a:p>
            <a:pPr lvl="2"/>
            <a:r>
              <a:rPr lang="en-US" dirty="0"/>
              <a:t>Wall insulation</a:t>
            </a:r>
          </a:p>
          <a:p>
            <a:pPr lvl="2"/>
            <a:r>
              <a:rPr lang="en-US" dirty="0"/>
              <a:t>Ceiling insulation</a:t>
            </a:r>
          </a:p>
          <a:p>
            <a:pPr lvl="2"/>
            <a:r>
              <a:rPr lang="en-US" dirty="0"/>
              <a:t>Floor insulation</a:t>
            </a:r>
            <a:endParaRPr lang="en-US" sz="2000" dirty="0"/>
          </a:p>
          <a:p>
            <a:pPr marL="3968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5369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D7C3-58EB-4F1E-9F6C-AFB5033F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938698"/>
          </a:xfrm>
        </p:spPr>
        <p:txBody>
          <a:bodyPr>
            <a:noAutofit/>
          </a:bodyPr>
          <a:lstStyle/>
          <a:p>
            <a:r>
              <a:rPr lang="en-US" sz="3200" dirty="0"/>
              <a:t>Study Objectives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1689-A614-41BD-A8C1-922CB03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4</a:t>
            </a:fld>
            <a:r>
              <a:rPr lang="en-US" dirty="0"/>
              <a:t>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EC127B0-E422-4EFC-BB15-885B4B26B3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9843" y="1437803"/>
            <a:ext cx="11449050" cy="4738081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200" dirty="0">
                <a:effectLst/>
                <a:ea typeface="Palatino Linotype" panose="02040502050505030304" pitchFamily="18" charset="0"/>
                <a:cs typeface="Times New Roman" panose="02020603050405020304" pitchFamily="18" charset="0"/>
              </a:rPr>
              <a:t>The objectives of this study </a:t>
            </a:r>
            <a:r>
              <a:rPr lang="en-US" sz="2200" dirty="0">
                <a:ea typeface="Palatino Linotype" panose="02040502050505030304" pitchFamily="18" charset="0"/>
                <a:cs typeface="Times New Roman" panose="02020603050405020304" pitchFamily="18" charset="0"/>
              </a:rPr>
              <a:t>are</a:t>
            </a:r>
            <a:r>
              <a:rPr lang="en-US" sz="2200" dirty="0">
                <a:effectLst/>
                <a:ea typeface="Palatino Linotype" panose="02040502050505030304" pitchFamily="18" charset="0"/>
                <a:cs typeface="Times New Roman" panose="02020603050405020304" pitchFamily="18" charset="0"/>
              </a:rPr>
              <a:t> to: </a:t>
            </a: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ffectLst/>
                <a:ea typeface="Palatino Linotype" panose="02040502050505030304" pitchFamily="18" charset="0"/>
                <a:cs typeface="Times New Roman" panose="02020603050405020304" pitchFamily="18" charset="0"/>
              </a:rPr>
              <a:t> Develop utility-specific HDD and CDD values based on the most recent climate data and recent program participation records. 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Note: we will give special consideration in the calculation of HDDs to the UI gas entities that are not coastal.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a typeface="Palatino Linotype" panose="02040502050505030304" pitchFamily="18" charset="0"/>
                <a:cs typeface="Times New Roman" panose="02020603050405020304" pitchFamily="18" charset="0"/>
              </a:rPr>
              <a:t> Alternative 1: Develop </a:t>
            </a:r>
            <a:r>
              <a:rPr lang="en-US" sz="2000" dirty="0">
                <a:effectLst/>
                <a:ea typeface="Palatino Linotype" panose="02040502050505030304" pitchFamily="18" charset="0"/>
                <a:cs typeface="Times New Roman" panose="02020603050405020304" pitchFamily="18" charset="0"/>
              </a:rPr>
              <a:t>a single statewide set of weighted HDD and CDD values.</a:t>
            </a:r>
            <a:endParaRPr lang="en-US" sz="900" dirty="0"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en-US" sz="800" dirty="0">
              <a:effectLst/>
              <a:ea typeface="Palatino Linotype" panose="02040502050505030304" pitchFamily="18" charset="0"/>
              <a:cs typeface="Times New Roman" panose="02020603050405020304" pitchFamily="18" charset="0"/>
            </a:endParaRPr>
          </a:p>
          <a:p>
            <a:pPr marR="0" lv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ea typeface="Palatino Linotype" panose="02040502050505030304" pitchFamily="18" charset="0"/>
                <a:cs typeface="Times New Roman" panose="02020603050405020304" pitchFamily="18" charset="0"/>
              </a:rPr>
              <a:t> Alternative 2: Develop separate HDD and CDD values for inland and coastal regions. </a:t>
            </a:r>
            <a:r>
              <a:rPr lang="en-US" sz="2000" dirty="0">
                <a:effectLst/>
                <a:ea typeface="Palatino Linotype" panose="0204050205050503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  <a:p>
            <a:pPr marL="3968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009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23141C-F16D-43DD-81FB-77FB2BFE79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744755"/>
          </a:xfrm>
        </p:spPr>
        <p:txBody>
          <a:bodyPr>
            <a:normAutofit/>
          </a:bodyPr>
          <a:lstStyle/>
          <a:p>
            <a:r>
              <a:rPr lang="en-US" sz="3200" dirty="0"/>
              <a:t>Detailed Tasks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AB434B-3653-4DA2-946E-279919777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5</a:t>
            </a:fld>
            <a:r>
              <a:rPr lang="en-US" dirty="0"/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847CE-3443-40AC-8757-58AA710B6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713" y="1230651"/>
            <a:ext cx="11449050" cy="49918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 Task 1: Weather Data Collection and Revision of HDD and CDD values</a:t>
            </a:r>
          </a:p>
          <a:p>
            <a:pPr lvl="1"/>
            <a:r>
              <a:rPr lang="en-US" sz="1800" dirty="0"/>
              <a:t>Gather 2005-present weather data for NOAA’s 10 weather stations in CT.</a:t>
            </a:r>
          </a:p>
          <a:p>
            <a:pPr lvl="1"/>
            <a:r>
              <a:rPr lang="en-US" sz="1800" dirty="0"/>
              <a:t>Gather recent participation data for weatherization measures offered under HES and HES-IE </a:t>
            </a:r>
          </a:p>
          <a:p>
            <a:pPr marL="396875" lvl="1" indent="0">
              <a:buNone/>
            </a:pPr>
            <a:r>
              <a:rPr lang="en-US" sz="1800" dirty="0"/>
              <a:t>    programs – Leverage existing data from x1939 data request.  </a:t>
            </a:r>
          </a:p>
          <a:p>
            <a:pPr lvl="1"/>
            <a:r>
              <a:rPr lang="en-US" sz="1800" dirty="0"/>
              <a:t>Allocate measure participation counts to each of the 10 weather stations by proximity. </a:t>
            </a:r>
          </a:p>
          <a:p>
            <a:pPr lvl="1"/>
            <a:r>
              <a:rPr lang="en-US" sz="1800" dirty="0"/>
              <a:t>By weighting the weather data by count by station for each utilities, develop utility-specific HDD and CDD values.</a:t>
            </a:r>
          </a:p>
          <a:p>
            <a:pPr lvl="2"/>
            <a:r>
              <a:rPr lang="en-US" dirty="0"/>
              <a:t>Develop alternative sets of HDD/CDD values: a single statewide set and separate inland and coastal values.</a:t>
            </a:r>
          </a:p>
          <a:p>
            <a:pPr marL="793750" lvl="2" indent="0">
              <a:buNone/>
            </a:pPr>
            <a:r>
              <a:rPr lang="en-US" sz="1600" dirty="0"/>
              <a:t> </a:t>
            </a:r>
            <a:endParaRPr lang="en-US" sz="18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1800" b="1" dirty="0"/>
              <a:t> Task 2: Final Report and Presentation</a:t>
            </a:r>
          </a:p>
          <a:p>
            <a:pPr lvl="1"/>
            <a:r>
              <a:rPr lang="en-US" sz="1800" dirty="0"/>
              <a:t>Deliver utility-specific HDD/CDD values                           </a:t>
            </a:r>
          </a:p>
          <a:p>
            <a:pPr lvl="2"/>
            <a:r>
              <a:rPr lang="en-US" dirty="0"/>
              <a:t>Alternative 1: Develop a single statewide set of weighted values.</a:t>
            </a:r>
          </a:p>
          <a:p>
            <a:pPr lvl="2"/>
            <a:r>
              <a:rPr lang="en-US" dirty="0"/>
              <a:t>Alternative 2: Develop separate inland and coastal values. </a:t>
            </a:r>
          </a:p>
          <a:p>
            <a:pPr lvl="1"/>
            <a:r>
              <a:rPr lang="en-US" sz="1800" dirty="0"/>
              <a:t>Develop a draft and final memo report summarizing study results and updated values.</a:t>
            </a:r>
          </a:p>
          <a:p>
            <a:pPr lvl="1"/>
            <a:r>
              <a:rPr lang="en-US" sz="1800" dirty="0"/>
              <a:t>Present study results and recommendations via a teleconference.</a:t>
            </a:r>
          </a:p>
          <a:p>
            <a:pPr marL="396875" lvl="1" indent="0">
              <a:buNone/>
            </a:pPr>
            <a:endParaRPr lang="en-US" sz="1800" dirty="0"/>
          </a:p>
          <a:p>
            <a:pPr lvl="1"/>
            <a:endParaRPr lang="en-US" sz="1800" dirty="0"/>
          </a:p>
          <a:p>
            <a:pPr marL="0" indent="-9525">
              <a:buNone/>
            </a:pPr>
            <a:endParaRPr lang="en-US" dirty="0"/>
          </a:p>
          <a:p>
            <a:pPr lvl="1"/>
            <a:endParaRPr lang="en-US" dirty="0"/>
          </a:p>
          <a:p>
            <a:pPr marL="396875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pPr marL="396875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439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2C5333D0-04B4-4A8C-84BA-72913C39D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150" y="305772"/>
            <a:ext cx="10998200" cy="559000"/>
          </a:xfrm>
        </p:spPr>
        <p:txBody>
          <a:bodyPr>
            <a:noAutofit/>
          </a:bodyPr>
          <a:lstStyle/>
          <a:p>
            <a:r>
              <a:rPr lang="en-US" sz="3200" dirty="0"/>
              <a:t>Study Objectives and Outcomes</a:t>
            </a:r>
          </a:p>
        </p:txBody>
      </p:sp>
      <p:graphicFrame>
        <p:nvGraphicFramePr>
          <p:cNvPr id="12" name="Table Placeholder 11">
            <a:extLst>
              <a:ext uri="{FF2B5EF4-FFF2-40B4-BE49-F238E27FC236}">
                <a16:creationId xmlns:a16="http://schemas.microsoft.com/office/drawing/2014/main" id="{5FB107D4-C374-4640-9D28-4E9C745844B0}"/>
              </a:ext>
            </a:extLst>
          </p:cNvPr>
          <p:cNvGraphicFramePr>
            <a:graphicFrameLocks noGrp="1"/>
          </p:cNvGraphicFramePr>
          <p:nvPr>
            <p:ph type="tbl" sz="quarter" idx="14"/>
            <p:extLst>
              <p:ext uri="{D42A27DB-BD31-4B8C-83A1-F6EECF244321}">
                <p14:modId xmlns:p14="http://schemas.microsoft.com/office/powerpoint/2010/main" val="3636410595"/>
              </p:ext>
            </p:extLst>
          </p:nvPr>
        </p:nvGraphicFramePr>
        <p:xfrm>
          <a:off x="382905" y="1025100"/>
          <a:ext cx="11426189" cy="44267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5546">
                  <a:extLst>
                    <a:ext uri="{9D8B030D-6E8A-4147-A177-3AD203B41FA5}">
                      <a16:colId xmlns:a16="http://schemas.microsoft.com/office/drawing/2014/main" val="3981525435"/>
                    </a:ext>
                  </a:extLst>
                </a:gridCol>
                <a:gridCol w="7636213">
                  <a:extLst>
                    <a:ext uri="{9D8B030D-6E8A-4147-A177-3AD203B41FA5}">
                      <a16:colId xmlns:a16="http://schemas.microsoft.com/office/drawing/2014/main" val="3948175323"/>
                    </a:ext>
                  </a:extLst>
                </a:gridCol>
                <a:gridCol w="1974430">
                  <a:extLst>
                    <a:ext uri="{9D8B030D-6E8A-4147-A177-3AD203B41FA5}">
                      <a16:colId xmlns:a16="http://schemas.microsoft.com/office/drawing/2014/main" val="1094495324"/>
                    </a:ext>
                  </a:extLst>
                </a:gridCol>
              </a:tblGrid>
              <a:tr h="3540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Objective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Outcomes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7240178"/>
                  </a:ext>
                </a:extLst>
              </a:tr>
              <a:tr h="1534362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effectLst/>
                          <a:ea typeface="Palatino Linotype" panose="02040502050505030304" pitchFamily="18" charset="0"/>
                          <a:cs typeface="Times New Roman" panose="02020603050405020304" pitchFamily="18" charset="0"/>
                        </a:rPr>
                        <a:t>Develop utility-specific HDD and CDD values. 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Gather historical hourly climate data (2005-present) for NOAA’s ten weather stations across Connecticut. 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For each program administrator (Eversource and UI), allocate participation counts of applicable measures to each of the 10 weather stations by proximity.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By weighting the CT weather data by count by station, calculate statewide HDD and CDD values for Eversource and UI.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 set of revised HDD and CDD values for Eversource</a:t>
                      </a: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A set of revised HDD and CDD values for UI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99870567"/>
                  </a:ext>
                </a:extLst>
              </a:tr>
              <a:tr h="1121265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Alternative 1: Develop a single statewide set of HDD and CDD values.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By weighting the CT weather data by count by station, calculate statewide inland and coastal HDD and CDD values.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Separate HDD and CDD values for inland and coastal regions.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2196219"/>
                  </a:ext>
                </a:extLst>
              </a:tr>
              <a:tr h="1317756"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Alternative 2: Develop HDD and CDD values for inland coastal regions. 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By weighting the CT weather data by count by station, calculate a single set of statewide weighted HDD and CDD values</a:t>
                      </a:r>
                      <a:r>
                        <a:rPr lang="en-US" sz="14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single statewide set of HDD and CDD values. 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4690082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31E9B-86B2-43DA-80CA-F2FDE53378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03490" y="-12982"/>
            <a:ext cx="422031" cy="592853"/>
          </a:xfrm>
        </p:spPr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6</a:t>
            </a:fld>
            <a:r>
              <a:rPr lang="en-US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EDD063-9576-42A2-B54D-F84AFF4887F9}"/>
              </a:ext>
            </a:extLst>
          </p:cNvPr>
          <p:cNvSpPr txBox="1"/>
          <p:nvPr/>
        </p:nvSpPr>
        <p:spPr>
          <a:xfrm>
            <a:off x="785138" y="5767312"/>
            <a:ext cx="1001256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i="1" dirty="0">
                <a:solidFill>
                  <a:schemeClr val="tx2">
                    <a:lumMod val="50000"/>
                  </a:schemeClr>
                </a:solidFill>
              </a:rPr>
              <a:t> Note: The HDD and CDD values developed under this study will be calculated assuming a residential balance temperature of 65 °F. The values will not be applicable to commercial buildings that may warrant a different balance temperature. </a:t>
            </a:r>
          </a:p>
        </p:txBody>
      </p:sp>
    </p:spTree>
    <p:extLst>
      <p:ext uri="{BB962C8B-B14F-4D97-AF65-F5344CB8AC3E}">
        <p14:creationId xmlns:p14="http://schemas.microsoft.com/office/powerpoint/2010/main" val="374668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6D7C3-58EB-4F1E-9F6C-AFB5033F3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3107" y="485896"/>
            <a:ext cx="11448794" cy="471475"/>
          </a:xfrm>
        </p:spPr>
        <p:txBody>
          <a:bodyPr>
            <a:noAutofit/>
          </a:bodyPr>
          <a:lstStyle/>
          <a:p>
            <a:r>
              <a:rPr lang="en-US" sz="3200" dirty="0"/>
              <a:t>Schedule and budget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841689-A614-41BD-A8C1-922CB03C5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39D293-55AA-F547-8AA2-B34354B07A59}" type="slidenum">
              <a:rPr lang="en-US" b="1" smtClean="0">
                <a:solidFill>
                  <a:schemeClr val="bg1"/>
                </a:solidFill>
              </a:rPr>
              <a:pPr/>
              <a:t>7</a:t>
            </a:fld>
            <a:r>
              <a:rPr lang="en-US" dirty="0"/>
              <a:t> 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506FBF75-B295-4FAE-B4DA-805D88E99D42}"/>
              </a:ext>
            </a:extLst>
          </p:cNvPr>
          <p:cNvSpPr txBox="1">
            <a:spLocks/>
          </p:cNvSpPr>
          <p:nvPr/>
        </p:nvSpPr>
        <p:spPr>
          <a:xfrm>
            <a:off x="515507" y="1162974"/>
            <a:ext cx="11448794" cy="60501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sm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40BE2C-351B-4AE3-B504-7E4710877248}"/>
              </a:ext>
            </a:extLst>
          </p:cNvPr>
          <p:cNvSpPr txBox="1">
            <a:spLocks/>
          </p:cNvSpPr>
          <p:nvPr/>
        </p:nvSpPr>
        <p:spPr>
          <a:xfrm>
            <a:off x="371475" y="1162974"/>
            <a:ext cx="11449050" cy="20684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Font typeface="Wingdings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5000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1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47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66875" indent="-2381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Font typeface="Wingdings" pitchFamily="2" charset="2"/>
              <a:buChar char="§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December 2020: Study kickoff</a:t>
            </a:r>
          </a:p>
          <a:p>
            <a:r>
              <a:rPr lang="en-US" sz="1400" dirty="0"/>
              <a:t>January 2021: Literature review</a:t>
            </a:r>
          </a:p>
          <a:p>
            <a:r>
              <a:rPr lang="en-US" sz="1400" dirty="0"/>
              <a:t>February 2021 – March 2021: Research synthesis</a:t>
            </a:r>
          </a:p>
          <a:p>
            <a:r>
              <a:rPr lang="en-US" sz="1400" dirty="0"/>
              <a:t>April 2021: Final report and presentation</a:t>
            </a:r>
          </a:p>
          <a:p>
            <a:r>
              <a:rPr lang="en-US" sz="1400" dirty="0"/>
              <a:t>Reports finalized for June PSD update</a:t>
            </a:r>
          </a:p>
          <a:p>
            <a:r>
              <a:rPr lang="en-US" sz="1400" dirty="0"/>
              <a:t>Estimated Budget – $9.9k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6A86240-A1F4-4B1F-8E76-1BF17DC993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0577" y="3351637"/>
            <a:ext cx="4598826" cy="1442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7337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2506023-52F8-4551-B9D1-CE0308DDF3E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83679255-6308-4EF7-AF7D-AAF741B38F5B}"/>
              </a:ext>
            </a:extLst>
          </p:cNvPr>
          <p:cNvSpPr txBox="1">
            <a:spLocks/>
          </p:cNvSpPr>
          <p:nvPr/>
        </p:nvSpPr>
        <p:spPr>
          <a:xfrm>
            <a:off x="11294343" y="0"/>
            <a:ext cx="422031" cy="592853"/>
          </a:xfrm>
          <a:prstGeom prst="rect">
            <a:avLst/>
          </a:prstGeom>
          <a:solidFill>
            <a:schemeClr val="accent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anchor="ctr">
            <a:norm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fld id="{C339D293-55AA-F547-8AA2-B34354B07A59}" type="slidenum">
              <a:rPr lang="en-US" sz="1200" b="1" smtClean="0">
                <a:solidFill>
                  <a:schemeClr val="bg1"/>
                </a:solidFill>
              </a:rPr>
              <a:pPr algn="ctr">
                <a:spcAft>
                  <a:spcPts val="600"/>
                </a:spcAft>
              </a:pPr>
              <a:t>8</a:t>
            </a:fld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61827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B13E207-2186-6648-A058-3158380A2C0E}"/>
              </a:ext>
            </a:extLst>
          </p:cNvPr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Saroj Karki, Project Engineer 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DD3B86-BBF1-FE4B-99B3-D20D7E8AE24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r>
              <a:rPr lang="en-US" dirty="0"/>
              <a:t>skarki@ers-inc.com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4A7DA-38E8-F843-B29B-7DC2EFE10AD7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r>
              <a:rPr lang="en-US" dirty="0"/>
              <a:t>978-521-6233</a:t>
            </a:r>
          </a:p>
        </p:txBody>
      </p:sp>
      <p:pic>
        <p:nvPicPr>
          <p:cNvPr id="8" name="Picture Placeholder 7" descr="A picture containing grass, sky, mountain, outdoor&#10;&#10;Description automatically generated">
            <a:extLst>
              <a:ext uri="{FF2B5EF4-FFF2-40B4-BE49-F238E27FC236}">
                <a16:creationId xmlns:a16="http://schemas.microsoft.com/office/drawing/2014/main" id="{F0384FB4-C449-403E-BB64-D3CF7FC8EA8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/>
          <a:srcRect l="28456" r="28456"/>
          <a:stretch>
            <a:fillRect/>
          </a:stretch>
        </p:blipFill>
        <p:spPr>
          <a:xfrm>
            <a:off x="263525" y="244475"/>
            <a:ext cx="4383088" cy="57229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60721B-34FD-DF48-B715-BFE4228ED55F}"/>
              </a:ext>
            </a:extLst>
          </p:cNvPr>
          <p:cNvSpPr txBox="1"/>
          <p:nvPr/>
        </p:nvSpPr>
        <p:spPr>
          <a:xfrm>
            <a:off x="263525" y="6173662"/>
            <a:ext cx="103334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ERS is an energy and engineering consulting firm providing services in energy efficiency customer engagement, implementation, evaluation, both pre- and post-installation M&amp;V, custom feasibility studies, and distributed and renewable generation assessment.</a:t>
            </a:r>
          </a:p>
        </p:txBody>
      </p:sp>
    </p:spTree>
    <p:extLst>
      <p:ext uri="{BB962C8B-B14F-4D97-AF65-F5344CB8AC3E}">
        <p14:creationId xmlns:p14="http://schemas.microsoft.com/office/powerpoint/2010/main" val="679183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ERS Palette">
      <a:dk1>
        <a:srgbClr val="404041"/>
      </a:dk1>
      <a:lt1>
        <a:srgbClr val="FFFFFF"/>
      </a:lt1>
      <a:dk2>
        <a:srgbClr val="1F487C"/>
      </a:dk2>
      <a:lt2>
        <a:srgbClr val="F1F1F2"/>
      </a:lt2>
      <a:accent1>
        <a:srgbClr val="00AA9D"/>
      </a:accent1>
      <a:accent2>
        <a:srgbClr val="005089"/>
      </a:accent2>
      <a:accent3>
        <a:srgbClr val="0071C5"/>
      </a:accent3>
      <a:accent4>
        <a:srgbClr val="448A91"/>
      </a:accent4>
      <a:accent5>
        <a:srgbClr val="674695"/>
      </a:accent5>
      <a:accent6>
        <a:srgbClr val="92C5C6"/>
      </a:accent6>
      <a:hlink>
        <a:srgbClr val="00AA9D"/>
      </a:hlink>
      <a:folHlink>
        <a:srgbClr val="0071C5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YSERDA EFP-NF EEPS Closeout Eval-Kickoff5-2-19.potx" id="{FDE8A6BF-9CB8-4A26-A3EF-1BB3F9A50B30}" vid="{056D123B-1749-4D7B-983F-4A4B45163BB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NYSERDA EFP-NF EEPS Closeout Eval-Kickoff5-2-19</Template>
  <TotalTime>27927</TotalTime>
  <Words>785</Words>
  <Application>Microsoft Office PowerPoint</Application>
  <PresentationFormat>Widescreen</PresentationFormat>
  <Paragraphs>100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Palatino Linotype</vt:lpstr>
      <vt:lpstr>Wingdings</vt:lpstr>
      <vt:lpstr>Office Theme</vt:lpstr>
      <vt:lpstr>CT EEB x1931-7  HDD/CDD Update Study  Saroj Karki, ERS December 16th, 2020      </vt:lpstr>
      <vt:lpstr>Agenda</vt:lpstr>
      <vt:lpstr>Study Background</vt:lpstr>
      <vt:lpstr>Study Objectives</vt:lpstr>
      <vt:lpstr>Detailed Tasks</vt:lpstr>
      <vt:lpstr>Study Objectives and Outcomes</vt:lpstr>
      <vt:lpstr>Schedule and budget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NYSERDA EEPS Closeout Evaluation NYSERDA Existing Facilities and NFGDC’s Non-Residential Rebate Programs May 2, 2019</dc:title>
  <dc:creator>Lucy Neiman</dc:creator>
  <cp:lastModifiedBy>Kerri-Ann Richard</cp:lastModifiedBy>
  <cp:revision>1001</cp:revision>
  <cp:lastPrinted>2019-05-02T14:44:48Z</cp:lastPrinted>
  <dcterms:created xsi:type="dcterms:W3CDTF">2019-04-26T13:43:16Z</dcterms:created>
  <dcterms:modified xsi:type="dcterms:W3CDTF">2020-12-10T18:55:48Z</dcterms:modified>
</cp:coreProperties>
</file>