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5"/>
  </p:sldMasterIdLst>
  <p:notesMasterIdLst>
    <p:notesMasterId r:id="rId33"/>
  </p:notesMasterIdLst>
  <p:handoutMasterIdLst>
    <p:handoutMasterId r:id="rId34"/>
  </p:handoutMasterIdLst>
  <p:sldIdLst>
    <p:sldId id="256" r:id="rId6"/>
    <p:sldId id="421" r:id="rId7"/>
    <p:sldId id="424" r:id="rId8"/>
    <p:sldId id="425" r:id="rId9"/>
    <p:sldId id="429" r:id="rId10"/>
    <p:sldId id="264" r:id="rId11"/>
    <p:sldId id="333" r:id="rId12"/>
    <p:sldId id="395" r:id="rId13"/>
    <p:sldId id="437" r:id="rId14"/>
    <p:sldId id="397" r:id="rId15"/>
    <p:sldId id="412" r:id="rId16"/>
    <p:sldId id="438" r:id="rId17"/>
    <p:sldId id="419" r:id="rId18"/>
    <p:sldId id="404" r:id="rId19"/>
    <p:sldId id="416" r:id="rId20"/>
    <p:sldId id="342" r:id="rId21"/>
    <p:sldId id="414" r:id="rId22"/>
    <p:sldId id="440" r:id="rId23"/>
    <p:sldId id="431" r:id="rId24"/>
    <p:sldId id="386" r:id="rId25"/>
    <p:sldId id="335" r:id="rId26"/>
    <p:sldId id="432" r:id="rId27"/>
    <p:sldId id="433" r:id="rId28"/>
    <p:sldId id="408" r:id="rId29"/>
    <p:sldId id="423" r:id="rId30"/>
    <p:sldId id="441" r:id="rId31"/>
    <p:sldId id="442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D01693-094C-4DB0-BAD9-F5238A39D9BD}">
          <p14:sldIdLst>
            <p14:sldId id="256"/>
            <p14:sldId id="421"/>
            <p14:sldId id="424"/>
            <p14:sldId id="425"/>
            <p14:sldId id="429"/>
            <p14:sldId id="264"/>
            <p14:sldId id="333"/>
            <p14:sldId id="395"/>
            <p14:sldId id="437"/>
            <p14:sldId id="397"/>
            <p14:sldId id="412"/>
            <p14:sldId id="438"/>
            <p14:sldId id="419"/>
            <p14:sldId id="404"/>
            <p14:sldId id="416"/>
            <p14:sldId id="342"/>
            <p14:sldId id="414"/>
            <p14:sldId id="440"/>
            <p14:sldId id="431"/>
            <p14:sldId id="386"/>
            <p14:sldId id="335"/>
            <p14:sldId id="432"/>
            <p14:sldId id="433"/>
            <p14:sldId id="408"/>
            <p14:sldId id="423"/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any Harris" initials="BH" lastIdx="1" clrIdx="0">
    <p:extLst>
      <p:ext uri="{19B8F6BF-5375-455C-9EA6-DF929625EA0E}">
        <p15:presenceInfo xmlns:p15="http://schemas.microsoft.com/office/powerpoint/2012/main" userId="S-1-5-21-4095787998-3525916616-1323673557-1192" providerId="AD"/>
      </p:ext>
    </p:extLst>
  </p:cmAuthor>
  <p:cmAuthor id="2" name="Shirley Pon" initials="SP" lastIdx="3" clrIdx="1">
    <p:extLst>
      <p:ext uri="{19B8F6BF-5375-455C-9EA6-DF929625EA0E}">
        <p15:presenceInfo xmlns:p15="http://schemas.microsoft.com/office/powerpoint/2012/main" userId="S::spon@nmrgroupinc.com::ec969fd1-a07a-4313-b634-073ff89293b0" providerId="AD"/>
      </p:ext>
    </p:extLst>
  </p:cmAuthor>
  <p:cmAuthor id="3" name="Nicole Wobus" initials="NW" lastIdx="58" clrIdx="2">
    <p:extLst>
      <p:ext uri="{19B8F6BF-5375-455C-9EA6-DF929625EA0E}">
        <p15:presenceInfo xmlns:p15="http://schemas.microsoft.com/office/powerpoint/2012/main" userId="S::nicole@brightlinegroup.com::4ae474b5-c383-4d4b-80e0-3ea660794447" providerId="AD"/>
      </p:ext>
    </p:extLst>
  </p:cmAuthor>
  <p:cmAuthor id="4" name="Ingram, Miles" initials="IM" lastIdx="87" clrIdx="3">
    <p:extLst>
      <p:ext uri="{19B8F6BF-5375-455C-9EA6-DF929625EA0E}">
        <p15:presenceInfo xmlns:p15="http://schemas.microsoft.com/office/powerpoint/2012/main" userId="S::Miles.Ingram@dnvgl.com::0c367019-e191-49be-a4db-8f6633538cea" providerId="AD"/>
      </p:ext>
    </p:extLst>
  </p:cmAuthor>
  <p:cmAuthor id="5" name="Yogi Patil" initials="YP" lastIdx="3" clrIdx="4">
    <p:extLst>
      <p:ext uri="{19B8F6BF-5375-455C-9EA6-DF929625EA0E}">
        <p15:presenceInfo xmlns:p15="http://schemas.microsoft.com/office/powerpoint/2012/main" userId="S::ypatil@nmrgroupinc.com::e26c4002-bbc8-4d9b-bd19-50c5670123de" providerId="AD"/>
      </p:ext>
    </p:extLst>
  </p:cmAuthor>
  <p:cmAuthor id="6" name="Pete Jacobs" initials="PJ" lastIdx="7" clrIdx="5">
    <p:extLst>
      <p:ext uri="{19B8F6BF-5375-455C-9EA6-DF929625EA0E}">
        <p15:presenceInfo xmlns:p15="http://schemas.microsoft.com/office/powerpoint/2012/main" userId="66f4404d12c784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A38"/>
    <a:srgbClr val="014F1B"/>
    <a:srgbClr val="3571A3"/>
    <a:srgbClr val="76A240"/>
    <a:srgbClr val="61A482"/>
    <a:srgbClr val="606060"/>
    <a:srgbClr val="808080"/>
    <a:srgbClr val="08A4BD"/>
    <a:srgbClr val="603D9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4BAD6-49A8-4CD4-BABE-9D2CFCE06724}" v="1723" dt="2021-04-02T13:47:36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84E70-4048-485B-A587-D072646BC91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15CC7-EAC3-4C13-AD75-B0B3924D4BE0}">
      <dgm:prSet phldrT="[Text]"/>
      <dgm:spPr>
        <a:solidFill>
          <a:srgbClr val="046A38"/>
        </a:solidFill>
        <a:ln>
          <a:noFill/>
        </a:ln>
      </dgm:spPr>
      <dgm:t>
        <a:bodyPr/>
        <a:lstStyle/>
        <a:p>
          <a:r>
            <a:rPr lang="en-US">
              <a:solidFill>
                <a:schemeClr val="bg1"/>
              </a:solidFill>
            </a:rPr>
            <a:t>ECB </a:t>
          </a:r>
          <a:r>
            <a:rPr lang="en-US"/>
            <a:t>Baseline &amp; NTG</a:t>
          </a:r>
        </a:p>
      </dgm:t>
    </dgm:pt>
    <dgm:pt modelId="{E4965764-D118-438D-90D1-965F748D3C0B}" type="parTrans" cxnId="{00BD8FCA-5267-47C2-A494-85992026D408}">
      <dgm:prSet/>
      <dgm:spPr/>
      <dgm:t>
        <a:bodyPr/>
        <a:lstStyle/>
        <a:p>
          <a:endParaRPr lang="en-US"/>
        </a:p>
      </dgm:t>
    </dgm:pt>
    <dgm:pt modelId="{DE528A81-56A4-4592-8AF5-E3011DF23CF0}" type="sibTrans" cxnId="{00BD8FCA-5267-47C2-A494-85992026D408}">
      <dgm:prSet/>
      <dgm:spPr/>
      <dgm:t>
        <a:bodyPr/>
        <a:lstStyle/>
        <a:p>
          <a:endParaRPr lang="en-US"/>
        </a:p>
      </dgm:t>
    </dgm:pt>
    <dgm:pt modelId="{7D0EBAEC-8600-4B0D-A660-A043E718DEA0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Update measure-specific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baselines 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&amp; end-use specific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NTG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 for TNC* &amp; ROF**</a:t>
          </a:r>
        </a:p>
      </dgm:t>
    </dgm:pt>
    <dgm:pt modelId="{0D76680C-8015-41BE-8EB9-BB34AE77955D}" type="parTrans" cxnId="{3766E7E2-1205-4512-9F6E-F39B92667B36}">
      <dgm:prSet/>
      <dgm:spPr/>
      <dgm:t>
        <a:bodyPr/>
        <a:lstStyle/>
        <a:p>
          <a:endParaRPr lang="en-US"/>
        </a:p>
      </dgm:t>
    </dgm:pt>
    <dgm:pt modelId="{5D3E2ACE-D3F1-400C-B249-9BF7B538FA49}" type="sibTrans" cxnId="{3766E7E2-1205-4512-9F6E-F39B92667B36}">
      <dgm:prSet/>
      <dgm:spPr/>
      <dgm:t>
        <a:bodyPr/>
        <a:lstStyle/>
        <a:p>
          <a:endParaRPr lang="en-US"/>
        </a:p>
      </dgm:t>
    </dgm:pt>
    <dgm:pt modelId="{121811D2-5D42-43D7-B000-E26D5F73FE5B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Improve accuracy of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gross &amp; net savings 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estimates to align with market conditions</a:t>
          </a:r>
        </a:p>
      </dgm:t>
    </dgm:pt>
    <dgm:pt modelId="{6C3A2262-7307-49F7-9936-C5AF66A9A935}" type="parTrans" cxnId="{C38554CE-29B6-413F-8642-BE7F47500993}">
      <dgm:prSet/>
      <dgm:spPr/>
      <dgm:t>
        <a:bodyPr/>
        <a:lstStyle/>
        <a:p>
          <a:endParaRPr lang="en-US"/>
        </a:p>
      </dgm:t>
    </dgm:pt>
    <dgm:pt modelId="{F38C10F0-D43C-4598-AECF-7D63D60F4E17}" type="sibTrans" cxnId="{C38554CE-29B6-413F-8642-BE7F47500993}">
      <dgm:prSet/>
      <dgm:spPr/>
      <dgm:t>
        <a:bodyPr/>
        <a:lstStyle/>
        <a:p>
          <a:endParaRPr lang="en-US"/>
        </a:p>
      </dgm:t>
    </dgm:pt>
    <dgm:pt modelId="{78F09CCC-5120-4749-9FEC-164D603366A3}">
      <dgm:prSet phldrT="[Text]"/>
      <dgm:spPr>
        <a:solidFill>
          <a:srgbClr val="046A38"/>
        </a:solidFill>
        <a:ln>
          <a:noFill/>
        </a:ln>
      </dgm:spPr>
      <dgm:t>
        <a:bodyPr/>
        <a:lstStyle/>
        <a:p>
          <a:r>
            <a:rPr lang="en-US"/>
            <a:t>Code Compliance</a:t>
          </a:r>
        </a:p>
      </dgm:t>
    </dgm:pt>
    <dgm:pt modelId="{9514A9D2-85BB-4C7E-8A62-A64A72ECAFB1}" type="parTrans" cxnId="{13B8090C-FD34-4999-87CD-4E24A6E4FC1E}">
      <dgm:prSet/>
      <dgm:spPr/>
      <dgm:t>
        <a:bodyPr/>
        <a:lstStyle/>
        <a:p>
          <a:endParaRPr lang="en-US"/>
        </a:p>
      </dgm:t>
    </dgm:pt>
    <dgm:pt modelId="{8E2E91DA-FA37-49CD-8039-1B30BF19718E}" type="sibTrans" cxnId="{13B8090C-FD34-4999-87CD-4E24A6E4FC1E}">
      <dgm:prSet/>
      <dgm:spPr/>
      <dgm:t>
        <a:bodyPr/>
        <a:lstStyle/>
        <a:p>
          <a:endParaRPr lang="en-US"/>
        </a:p>
      </dgm:t>
    </dgm:pt>
    <dgm:pt modelId="{69838F6B-EAF4-4DFA-8952-9D0136610941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Measure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Code compliance rates 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for TNC* projects</a:t>
          </a:r>
        </a:p>
      </dgm:t>
    </dgm:pt>
    <dgm:pt modelId="{950D2288-F129-4DAF-8BB1-E9C2712391F4}" type="parTrans" cxnId="{106074FA-1AEB-4B7E-BF38-DDAB473DAE04}">
      <dgm:prSet/>
      <dgm:spPr/>
      <dgm:t>
        <a:bodyPr/>
        <a:lstStyle/>
        <a:p>
          <a:endParaRPr lang="en-US"/>
        </a:p>
      </dgm:t>
    </dgm:pt>
    <dgm:pt modelId="{3C9EB139-5FCD-4D61-8486-309106821970}" type="sibTrans" cxnId="{106074FA-1AEB-4B7E-BF38-DDAB473DAE04}">
      <dgm:prSet/>
      <dgm:spPr/>
      <dgm:t>
        <a:bodyPr/>
        <a:lstStyle/>
        <a:p>
          <a:endParaRPr lang="en-US"/>
        </a:p>
      </dgm:t>
    </dgm:pt>
    <dgm:pt modelId="{6E7405F5-CC0B-4C88-B427-16FBBC36E04F}">
      <dgm:prSet phldrT="[Text]"/>
      <dgm:spPr>
        <a:solidFill>
          <a:srgbClr val="046A38"/>
        </a:solidFill>
        <a:ln>
          <a:noFill/>
        </a:ln>
      </dgm:spPr>
      <dgm:t>
        <a:bodyPr/>
        <a:lstStyle/>
        <a:p>
          <a:r>
            <a:rPr lang="en-US"/>
            <a:t>Upstream Non-Lighting NTG</a:t>
          </a:r>
        </a:p>
      </dgm:t>
    </dgm:pt>
    <dgm:pt modelId="{274E31BC-AAA3-40C2-BD58-0E7FD4238E7E}" type="parTrans" cxnId="{15FFFB93-D84F-4ED2-AC4F-2C65FD293A4D}">
      <dgm:prSet/>
      <dgm:spPr/>
      <dgm:t>
        <a:bodyPr/>
        <a:lstStyle/>
        <a:p>
          <a:endParaRPr lang="en-US"/>
        </a:p>
      </dgm:t>
    </dgm:pt>
    <dgm:pt modelId="{5A7F931F-E1B5-4401-A714-744CBCDAEECE}" type="sibTrans" cxnId="{15FFFB93-D84F-4ED2-AC4F-2C65FD293A4D}">
      <dgm:prSet/>
      <dgm:spPr/>
      <dgm:t>
        <a:bodyPr/>
        <a:lstStyle/>
        <a:p>
          <a:endParaRPr lang="en-US"/>
        </a:p>
      </dgm:t>
    </dgm:pt>
    <dgm:pt modelId="{044A137F-041D-4C56-ACFB-6DB85AD6105B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Determine C&amp;I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upstream non-lighting </a:t>
          </a:r>
          <a:r>
            <a:rPr lang="en-US" u="sng" err="1">
              <a:solidFill>
                <a:schemeClr val="tx1">
                  <a:lumMod val="75000"/>
                  <a:lumOff val="25000"/>
                </a:schemeClr>
              </a:solidFill>
            </a:rPr>
            <a:t>NTG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by measure category</a:t>
          </a:r>
        </a:p>
      </dgm:t>
    </dgm:pt>
    <dgm:pt modelId="{EFEAB557-1D3B-44C2-977D-82FA7B8DA75B}" type="parTrans" cxnId="{D35F6ED4-1D4B-4C63-A107-1FBFE3F6BB9E}">
      <dgm:prSet/>
      <dgm:spPr/>
      <dgm:t>
        <a:bodyPr/>
        <a:lstStyle/>
        <a:p>
          <a:endParaRPr lang="en-US"/>
        </a:p>
      </dgm:t>
    </dgm:pt>
    <dgm:pt modelId="{87DE1108-589E-4C72-B767-24AD17FF0945}" type="sibTrans" cxnId="{D35F6ED4-1D4B-4C63-A107-1FBFE3F6BB9E}">
      <dgm:prSet/>
      <dgm:spPr/>
      <dgm:t>
        <a:bodyPr/>
        <a:lstStyle/>
        <a:p>
          <a:endParaRPr lang="en-US"/>
        </a:p>
      </dgm:t>
    </dgm:pt>
    <dgm:pt modelId="{E18BADFC-48C8-465A-85FE-F5CA817C0A9D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Assess targeted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process elements 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of upstream program</a:t>
          </a:r>
        </a:p>
      </dgm:t>
    </dgm:pt>
    <dgm:pt modelId="{735A7080-244B-4508-833B-5311FFD8AC4A}" type="parTrans" cxnId="{A7A45DEF-95A6-484A-877B-3EA472B61E0E}">
      <dgm:prSet/>
      <dgm:spPr/>
      <dgm:t>
        <a:bodyPr/>
        <a:lstStyle/>
        <a:p>
          <a:endParaRPr lang="en-US"/>
        </a:p>
      </dgm:t>
    </dgm:pt>
    <dgm:pt modelId="{A27E0514-AE0C-49E3-AE40-57D9C1D73B29}" type="sibTrans" cxnId="{A7A45DEF-95A6-484A-877B-3EA472B61E0E}">
      <dgm:prSet/>
      <dgm:spPr/>
      <dgm:t>
        <a:bodyPr/>
        <a:lstStyle/>
        <a:p>
          <a:endParaRPr lang="en-US"/>
        </a:p>
      </dgm:t>
    </dgm:pt>
    <dgm:pt modelId="{E0A80E8B-E08E-4B15-B7E6-3106A882D017}">
      <dgm:prSet phldrT="[Text]"/>
      <dgm:spPr/>
      <dgm:t>
        <a:bodyPr/>
        <a:lstStyle/>
        <a:p>
          <a:endParaRPr lang="en-US"/>
        </a:p>
      </dgm:t>
    </dgm:pt>
    <dgm:pt modelId="{563A515B-6C0A-42C0-B0E1-9CA2FCAB4975}" type="parTrans" cxnId="{27D26074-A03A-417B-8E1F-B35110D7CDFA}">
      <dgm:prSet/>
      <dgm:spPr/>
      <dgm:t>
        <a:bodyPr/>
        <a:lstStyle/>
        <a:p>
          <a:endParaRPr lang="en-US"/>
        </a:p>
      </dgm:t>
    </dgm:pt>
    <dgm:pt modelId="{8C8FF421-FB70-4487-B6B2-C174162BA5F1}" type="sibTrans" cxnId="{27D26074-A03A-417B-8E1F-B35110D7CDFA}">
      <dgm:prSet/>
      <dgm:spPr/>
      <dgm:t>
        <a:bodyPr/>
        <a:lstStyle/>
        <a:p>
          <a:endParaRPr lang="en-US"/>
        </a:p>
      </dgm:t>
    </dgm:pt>
    <dgm:pt modelId="{18ED6404-81B5-4E8A-86BF-3628AE6CC1E6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Develop </a:t>
          </a:r>
          <a:r>
            <a:rPr lang="en-US" err="1">
              <a:solidFill>
                <a:schemeClr val="tx1">
                  <a:lumMod val="75000"/>
                  <a:lumOff val="25000"/>
                </a:schemeClr>
              </a:solidFill>
            </a:rPr>
            <a:t>NTG</a:t>
          </a:r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 values reflecting planned program changes </a:t>
          </a:r>
          <a:r>
            <a:rPr lang="en-US" u="sng">
              <a:solidFill>
                <a:schemeClr val="tx1">
                  <a:lumMod val="75000"/>
                  <a:lumOff val="25000"/>
                </a:schemeClr>
              </a:solidFill>
            </a:rPr>
            <a:t>going forward</a:t>
          </a:r>
        </a:p>
      </dgm:t>
    </dgm:pt>
    <dgm:pt modelId="{ADDD490F-8824-4B8F-800D-9049D87747FF}" type="parTrans" cxnId="{36BF3B51-EF55-4F7F-84C5-703B81EBB005}">
      <dgm:prSet/>
      <dgm:spPr/>
      <dgm:t>
        <a:bodyPr/>
        <a:lstStyle/>
        <a:p>
          <a:endParaRPr lang="en-US"/>
        </a:p>
      </dgm:t>
    </dgm:pt>
    <dgm:pt modelId="{BA86BC48-A301-4019-A6AD-5DC30050F67C}" type="sibTrans" cxnId="{36BF3B51-EF55-4F7F-84C5-703B81EBB005}">
      <dgm:prSet/>
      <dgm:spPr/>
      <dgm:t>
        <a:bodyPr/>
        <a:lstStyle/>
        <a:p>
          <a:endParaRPr lang="en-US"/>
        </a:p>
      </dgm:t>
    </dgm:pt>
    <dgm:pt modelId="{3FA844C4-A4D2-4931-878D-2053E0CEA219}">
      <dgm:prSet phldrT="[Text]"/>
      <dgm:spPr/>
      <dgm:t>
        <a:bodyPr/>
        <a:lstStyle/>
        <a:p>
          <a:r>
            <a:rPr lang="en-US">
              <a:solidFill>
                <a:schemeClr val="tx1">
                  <a:lumMod val="75000"/>
                  <a:lumOff val="25000"/>
                </a:schemeClr>
              </a:solidFill>
            </a:rPr>
            <a:t>Provide a reference for future code compliance efforts</a:t>
          </a:r>
        </a:p>
      </dgm:t>
    </dgm:pt>
    <dgm:pt modelId="{92C0D402-E1AC-42FD-9007-4D133B9B17B8}" type="parTrans" cxnId="{8A60F2B6-E17E-4DA2-BCE9-0027AA9D2D85}">
      <dgm:prSet/>
      <dgm:spPr/>
    </dgm:pt>
    <dgm:pt modelId="{09961FD9-25C0-4C12-B6D7-222CD6EDF5AC}" type="sibTrans" cxnId="{8A60F2B6-E17E-4DA2-BCE9-0027AA9D2D85}">
      <dgm:prSet/>
      <dgm:spPr/>
    </dgm:pt>
    <dgm:pt modelId="{BFC8750E-2BE7-4EB1-BDFD-329B747CDB28}" type="pres">
      <dgm:prSet presAssocID="{72084E70-4048-485B-A587-D072646BC91C}" presName="Name0" presStyleCnt="0">
        <dgm:presLayoutVars>
          <dgm:dir/>
          <dgm:animLvl val="lvl"/>
          <dgm:resizeHandles val="exact"/>
        </dgm:presLayoutVars>
      </dgm:prSet>
      <dgm:spPr/>
    </dgm:pt>
    <dgm:pt modelId="{2DA178DF-D65E-44A3-A9BC-31ED8D99524F}" type="pres">
      <dgm:prSet presAssocID="{9D815CC7-EAC3-4C13-AD75-B0B3924D4BE0}" presName="composite" presStyleCnt="0"/>
      <dgm:spPr/>
    </dgm:pt>
    <dgm:pt modelId="{A3BD3346-4237-472B-A671-C64861D6369A}" type="pres">
      <dgm:prSet presAssocID="{9D815CC7-EAC3-4C13-AD75-B0B3924D4B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AE2004-D887-427C-AC11-3A3567697E42}" type="pres">
      <dgm:prSet presAssocID="{9D815CC7-EAC3-4C13-AD75-B0B3924D4BE0}" presName="desTx" presStyleLbl="alignAccFollowNode1" presStyleIdx="0" presStyleCnt="3">
        <dgm:presLayoutVars>
          <dgm:bulletEnabled val="1"/>
        </dgm:presLayoutVars>
      </dgm:prSet>
      <dgm:spPr/>
    </dgm:pt>
    <dgm:pt modelId="{02F540FD-5E6A-4636-9EC4-7BE3626E1DF5}" type="pres">
      <dgm:prSet presAssocID="{DE528A81-56A4-4592-8AF5-E3011DF23CF0}" presName="space" presStyleCnt="0"/>
      <dgm:spPr/>
    </dgm:pt>
    <dgm:pt modelId="{B9E180F2-67F2-4E42-AFBA-6FA96D8C5D8D}" type="pres">
      <dgm:prSet presAssocID="{78F09CCC-5120-4749-9FEC-164D603366A3}" presName="composite" presStyleCnt="0"/>
      <dgm:spPr/>
    </dgm:pt>
    <dgm:pt modelId="{CBF0651D-34ED-4C72-BF89-F7913E29E9A5}" type="pres">
      <dgm:prSet presAssocID="{78F09CCC-5120-4749-9FEC-164D603366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A1DBB95-4B92-423D-9884-6BB97C0BB497}" type="pres">
      <dgm:prSet presAssocID="{78F09CCC-5120-4749-9FEC-164D603366A3}" presName="desTx" presStyleLbl="alignAccFollowNode1" presStyleIdx="1" presStyleCnt="3">
        <dgm:presLayoutVars>
          <dgm:bulletEnabled val="1"/>
        </dgm:presLayoutVars>
      </dgm:prSet>
      <dgm:spPr/>
    </dgm:pt>
    <dgm:pt modelId="{AB6CFBAA-A707-4AD3-B296-48DBB74708A8}" type="pres">
      <dgm:prSet presAssocID="{8E2E91DA-FA37-49CD-8039-1B30BF19718E}" presName="space" presStyleCnt="0"/>
      <dgm:spPr/>
    </dgm:pt>
    <dgm:pt modelId="{FCD39775-5B61-45C6-BF56-FB21E163AB53}" type="pres">
      <dgm:prSet presAssocID="{6E7405F5-CC0B-4C88-B427-16FBBC36E04F}" presName="composite" presStyleCnt="0"/>
      <dgm:spPr/>
    </dgm:pt>
    <dgm:pt modelId="{C3304ED6-12F0-4102-B393-576B81E7B88C}" type="pres">
      <dgm:prSet presAssocID="{6E7405F5-CC0B-4C88-B427-16FBBC36E0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2CFD28E-819E-484F-B924-F78BA11E2DBA}" type="pres">
      <dgm:prSet presAssocID="{6E7405F5-CC0B-4C88-B427-16FBBC36E04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B8090C-FD34-4999-87CD-4E24A6E4FC1E}" srcId="{72084E70-4048-485B-A587-D072646BC91C}" destId="{78F09CCC-5120-4749-9FEC-164D603366A3}" srcOrd="1" destOrd="0" parTransId="{9514A9D2-85BB-4C7E-8A62-A64A72ECAFB1}" sibTransId="{8E2E91DA-FA37-49CD-8039-1B30BF19718E}"/>
    <dgm:cxn modelId="{3485460F-F46A-4B57-81F0-36B15CDA51E3}" type="presOf" srcId="{121811D2-5D42-43D7-B000-E26D5F73FE5B}" destId="{C2AE2004-D887-427C-AC11-3A3567697E42}" srcOrd="0" destOrd="1" presId="urn:microsoft.com/office/officeart/2005/8/layout/hList1"/>
    <dgm:cxn modelId="{7AFC3320-F3B2-4875-8BA3-E5D401C178D0}" type="presOf" srcId="{69838F6B-EAF4-4DFA-8952-9D0136610941}" destId="{AA1DBB95-4B92-423D-9884-6BB97C0BB497}" srcOrd="0" destOrd="0" presId="urn:microsoft.com/office/officeart/2005/8/layout/hList1"/>
    <dgm:cxn modelId="{2D7B912F-A7A3-4A88-9545-1DCFB27A726C}" type="presOf" srcId="{78F09CCC-5120-4749-9FEC-164D603366A3}" destId="{CBF0651D-34ED-4C72-BF89-F7913E29E9A5}" srcOrd="0" destOrd="0" presId="urn:microsoft.com/office/officeart/2005/8/layout/hList1"/>
    <dgm:cxn modelId="{FC241261-E2F2-429A-B640-7D8635A7C8B8}" type="presOf" srcId="{9D815CC7-EAC3-4C13-AD75-B0B3924D4BE0}" destId="{A3BD3346-4237-472B-A671-C64861D6369A}" srcOrd="0" destOrd="0" presId="urn:microsoft.com/office/officeart/2005/8/layout/hList1"/>
    <dgm:cxn modelId="{36BF3B51-EF55-4F7F-84C5-703B81EBB005}" srcId="{9D815CC7-EAC3-4C13-AD75-B0B3924D4BE0}" destId="{18ED6404-81B5-4E8A-86BF-3628AE6CC1E6}" srcOrd="2" destOrd="0" parTransId="{ADDD490F-8824-4B8F-800D-9049D87747FF}" sibTransId="{BA86BC48-A301-4019-A6AD-5DC30050F67C}"/>
    <dgm:cxn modelId="{27D26074-A03A-417B-8E1F-B35110D7CDFA}" srcId="{9D815CC7-EAC3-4C13-AD75-B0B3924D4BE0}" destId="{E0A80E8B-E08E-4B15-B7E6-3106A882D017}" srcOrd="3" destOrd="0" parTransId="{563A515B-6C0A-42C0-B0E1-9CA2FCAB4975}" sibTransId="{8C8FF421-FB70-4487-B6B2-C174162BA5F1}"/>
    <dgm:cxn modelId="{15FFFB93-D84F-4ED2-AC4F-2C65FD293A4D}" srcId="{72084E70-4048-485B-A587-D072646BC91C}" destId="{6E7405F5-CC0B-4C88-B427-16FBBC36E04F}" srcOrd="2" destOrd="0" parTransId="{274E31BC-AAA3-40C2-BD58-0E7FD4238E7E}" sibTransId="{5A7F931F-E1B5-4401-A714-744CBCDAEECE}"/>
    <dgm:cxn modelId="{86DE149B-7E5E-40D0-B29C-E96EAF90A2F4}" type="presOf" srcId="{E0A80E8B-E08E-4B15-B7E6-3106A882D017}" destId="{C2AE2004-D887-427C-AC11-3A3567697E42}" srcOrd="0" destOrd="3" presId="urn:microsoft.com/office/officeart/2005/8/layout/hList1"/>
    <dgm:cxn modelId="{32AA33A1-F22D-415E-9F5A-404B9451C5C6}" type="presOf" srcId="{6E7405F5-CC0B-4C88-B427-16FBBC36E04F}" destId="{C3304ED6-12F0-4102-B393-576B81E7B88C}" srcOrd="0" destOrd="0" presId="urn:microsoft.com/office/officeart/2005/8/layout/hList1"/>
    <dgm:cxn modelId="{4AE39DA6-1820-46A9-9760-6436019D8B6C}" type="presOf" srcId="{72084E70-4048-485B-A587-D072646BC91C}" destId="{BFC8750E-2BE7-4EB1-BDFD-329B747CDB28}" srcOrd="0" destOrd="0" presId="urn:microsoft.com/office/officeart/2005/8/layout/hList1"/>
    <dgm:cxn modelId="{D1DFBFB4-0754-48EB-A890-B52181F89AB1}" type="presOf" srcId="{3FA844C4-A4D2-4931-878D-2053E0CEA219}" destId="{AA1DBB95-4B92-423D-9884-6BB97C0BB497}" srcOrd="0" destOrd="1" presId="urn:microsoft.com/office/officeart/2005/8/layout/hList1"/>
    <dgm:cxn modelId="{8A60F2B6-E17E-4DA2-BCE9-0027AA9D2D85}" srcId="{78F09CCC-5120-4749-9FEC-164D603366A3}" destId="{3FA844C4-A4D2-4931-878D-2053E0CEA219}" srcOrd="1" destOrd="0" parTransId="{92C0D402-E1AC-42FD-9007-4D133B9B17B8}" sibTransId="{09961FD9-25C0-4C12-B6D7-222CD6EDF5AC}"/>
    <dgm:cxn modelId="{1093FFC7-F28C-4268-AE04-0483FF5683FC}" type="presOf" srcId="{E18BADFC-48C8-465A-85FE-F5CA817C0A9D}" destId="{C2CFD28E-819E-484F-B924-F78BA11E2DBA}" srcOrd="0" destOrd="1" presId="urn:microsoft.com/office/officeart/2005/8/layout/hList1"/>
    <dgm:cxn modelId="{00BD8FCA-5267-47C2-A494-85992026D408}" srcId="{72084E70-4048-485B-A587-D072646BC91C}" destId="{9D815CC7-EAC3-4C13-AD75-B0B3924D4BE0}" srcOrd="0" destOrd="0" parTransId="{E4965764-D118-438D-90D1-965F748D3C0B}" sibTransId="{DE528A81-56A4-4592-8AF5-E3011DF23CF0}"/>
    <dgm:cxn modelId="{6D520FCB-D3A4-4D72-8143-4BD8C6560671}" type="presOf" srcId="{7D0EBAEC-8600-4B0D-A660-A043E718DEA0}" destId="{C2AE2004-D887-427C-AC11-3A3567697E42}" srcOrd="0" destOrd="0" presId="urn:microsoft.com/office/officeart/2005/8/layout/hList1"/>
    <dgm:cxn modelId="{C38554CE-29B6-413F-8642-BE7F47500993}" srcId="{9D815CC7-EAC3-4C13-AD75-B0B3924D4BE0}" destId="{121811D2-5D42-43D7-B000-E26D5F73FE5B}" srcOrd="1" destOrd="0" parTransId="{6C3A2262-7307-49F7-9936-C5AF66A9A935}" sibTransId="{F38C10F0-D43C-4598-AECF-7D63D60F4E17}"/>
    <dgm:cxn modelId="{D35F6ED4-1D4B-4C63-A107-1FBFE3F6BB9E}" srcId="{6E7405F5-CC0B-4C88-B427-16FBBC36E04F}" destId="{044A137F-041D-4C56-ACFB-6DB85AD6105B}" srcOrd="0" destOrd="0" parTransId="{EFEAB557-1D3B-44C2-977D-82FA7B8DA75B}" sibTransId="{87DE1108-589E-4C72-B767-24AD17FF0945}"/>
    <dgm:cxn modelId="{3766E7E2-1205-4512-9F6E-F39B92667B36}" srcId="{9D815CC7-EAC3-4C13-AD75-B0B3924D4BE0}" destId="{7D0EBAEC-8600-4B0D-A660-A043E718DEA0}" srcOrd="0" destOrd="0" parTransId="{0D76680C-8015-41BE-8EB9-BB34AE77955D}" sibTransId="{5D3E2ACE-D3F1-400C-B249-9BF7B538FA49}"/>
    <dgm:cxn modelId="{301013E3-A54C-4B13-AC46-D0F55192A18D}" type="presOf" srcId="{18ED6404-81B5-4E8A-86BF-3628AE6CC1E6}" destId="{C2AE2004-D887-427C-AC11-3A3567697E42}" srcOrd="0" destOrd="2" presId="urn:microsoft.com/office/officeart/2005/8/layout/hList1"/>
    <dgm:cxn modelId="{A7A45DEF-95A6-484A-877B-3EA472B61E0E}" srcId="{6E7405F5-CC0B-4C88-B427-16FBBC36E04F}" destId="{E18BADFC-48C8-465A-85FE-F5CA817C0A9D}" srcOrd="1" destOrd="0" parTransId="{735A7080-244B-4508-833B-5311FFD8AC4A}" sibTransId="{A27E0514-AE0C-49E3-AE40-57D9C1D73B29}"/>
    <dgm:cxn modelId="{FE7CAEF7-D9FE-4A47-B7CB-75A26C77349B}" type="presOf" srcId="{044A137F-041D-4C56-ACFB-6DB85AD6105B}" destId="{C2CFD28E-819E-484F-B924-F78BA11E2DBA}" srcOrd="0" destOrd="0" presId="urn:microsoft.com/office/officeart/2005/8/layout/hList1"/>
    <dgm:cxn modelId="{106074FA-1AEB-4B7E-BF38-DDAB473DAE04}" srcId="{78F09CCC-5120-4749-9FEC-164D603366A3}" destId="{69838F6B-EAF4-4DFA-8952-9D0136610941}" srcOrd="0" destOrd="0" parTransId="{950D2288-F129-4DAF-8BB1-E9C2712391F4}" sibTransId="{3C9EB139-5FCD-4D61-8486-309106821970}"/>
    <dgm:cxn modelId="{0C6070B9-EF21-4412-B222-D73017C03AEF}" type="presParOf" srcId="{BFC8750E-2BE7-4EB1-BDFD-329B747CDB28}" destId="{2DA178DF-D65E-44A3-A9BC-31ED8D99524F}" srcOrd="0" destOrd="0" presId="urn:microsoft.com/office/officeart/2005/8/layout/hList1"/>
    <dgm:cxn modelId="{11E0E8AE-7472-40B1-B85D-257C27401133}" type="presParOf" srcId="{2DA178DF-D65E-44A3-A9BC-31ED8D99524F}" destId="{A3BD3346-4237-472B-A671-C64861D6369A}" srcOrd="0" destOrd="0" presId="urn:microsoft.com/office/officeart/2005/8/layout/hList1"/>
    <dgm:cxn modelId="{EC71224F-B017-4034-B042-13DFBD539D8E}" type="presParOf" srcId="{2DA178DF-D65E-44A3-A9BC-31ED8D99524F}" destId="{C2AE2004-D887-427C-AC11-3A3567697E42}" srcOrd="1" destOrd="0" presId="urn:microsoft.com/office/officeart/2005/8/layout/hList1"/>
    <dgm:cxn modelId="{C28539E8-1482-4455-80A1-F7F88A6E5CD6}" type="presParOf" srcId="{BFC8750E-2BE7-4EB1-BDFD-329B747CDB28}" destId="{02F540FD-5E6A-4636-9EC4-7BE3626E1DF5}" srcOrd="1" destOrd="0" presId="urn:microsoft.com/office/officeart/2005/8/layout/hList1"/>
    <dgm:cxn modelId="{74683C46-3A73-4947-9BE7-79F846CE4AF1}" type="presParOf" srcId="{BFC8750E-2BE7-4EB1-BDFD-329B747CDB28}" destId="{B9E180F2-67F2-4E42-AFBA-6FA96D8C5D8D}" srcOrd="2" destOrd="0" presId="urn:microsoft.com/office/officeart/2005/8/layout/hList1"/>
    <dgm:cxn modelId="{2A53FB33-4381-4D51-86A5-FB579B787DB8}" type="presParOf" srcId="{B9E180F2-67F2-4E42-AFBA-6FA96D8C5D8D}" destId="{CBF0651D-34ED-4C72-BF89-F7913E29E9A5}" srcOrd="0" destOrd="0" presId="urn:microsoft.com/office/officeart/2005/8/layout/hList1"/>
    <dgm:cxn modelId="{22757924-9BBD-4030-B549-03CD4D523528}" type="presParOf" srcId="{B9E180F2-67F2-4E42-AFBA-6FA96D8C5D8D}" destId="{AA1DBB95-4B92-423D-9884-6BB97C0BB497}" srcOrd="1" destOrd="0" presId="urn:microsoft.com/office/officeart/2005/8/layout/hList1"/>
    <dgm:cxn modelId="{653BF341-B641-409D-B318-E1084516F870}" type="presParOf" srcId="{BFC8750E-2BE7-4EB1-BDFD-329B747CDB28}" destId="{AB6CFBAA-A707-4AD3-B296-48DBB74708A8}" srcOrd="3" destOrd="0" presId="urn:microsoft.com/office/officeart/2005/8/layout/hList1"/>
    <dgm:cxn modelId="{7091536C-D2E8-4C6D-9410-9E79B6E69FBB}" type="presParOf" srcId="{BFC8750E-2BE7-4EB1-BDFD-329B747CDB28}" destId="{FCD39775-5B61-45C6-BF56-FB21E163AB53}" srcOrd="4" destOrd="0" presId="urn:microsoft.com/office/officeart/2005/8/layout/hList1"/>
    <dgm:cxn modelId="{AEBFD950-8FF3-4DB2-9696-67811522C914}" type="presParOf" srcId="{FCD39775-5B61-45C6-BF56-FB21E163AB53}" destId="{C3304ED6-12F0-4102-B393-576B81E7B88C}" srcOrd="0" destOrd="0" presId="urn:microsoft.com/office/officeart/2005/8/layout/hList1"/>
    <dgm:cxn modelId="{946E71E7-21F4-46FA-AFF7-6CD1C1AEB51E}" type="presParOf" srcId="{FCD39775-5B61-45C6-BF56-FB21E163AB53}" destId="{C2CFD28E-819E-484F-B924-F78BA11E2D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B799C-A72A-4709-8587-0A2C2AD180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5691CC-6FCA-4D3C-B006-53293AA9592E}">
      <dgm:prSet phldrT="[Text]" custT="1"/>
      <dgm:spPr/>
      <dgm:t>
        <a:bodyPr/>
        <a:lstStyle/>
        <a:p>
          <a:r>
            <a:rPr lang="en-US" sz="2400"/>
            <a:t>Market Actors    </a:t>
          </a:r>
          <a:r>
            <a:rPr lang="en-US" sz="1400"/>
            <a:t>(n=20)</a:t>
          </a:r>
          <a:endParaRPr lang="en-US" sz="2800"/>
        </a:p>
      </dgm:t>
    </dgm:pt>
    <dgm:pt modelId="{8F784859-BDA7-4B82-BC40-216F41500006}" type="parTrans" cxnId="{25B06206-928C-4A73-8CB2-A0777CBEA350}">
      <dgm:prSet/>
      <dgm:spPr/>
      <dgm:t>
        <a:bodyPr/>
        <a:lstStyle/>
        <a:p>
          <a:endParaRPr lang="en-US"/>
        </a:p>
      </dgm:t>
    </dgm:pt>
    <dgm:pt modelId="{B6E7A211-E26F-47BE-B4DB-90683CDC2189}" type="sibTrans" cxnId="{25B06206-928C-4A73-8CB2-A0777CBEA350}">
      <dgm:prSet/>
      <dgm:spPr/>
      <dgm:t>
        <a:bodyPr/>
        <a:lstStyle/>
        <a:p>
          <a:endParaRPr lang="en-US"/>
        </a:p>
      </dgm:t>
    </dgm:pt>
    <dgm:pt modelId="{00DDA94F-D4C2-48D0-A5D0-576809433D87}">
      <dgm:prSet phldrT="[Text]"/>
      <dgm:spPr/>
      <dgm:t>
        <a:bodyPr/>
        <a:lstStyle/>
        <a:p>
          <a:r>
            <a:rPr lang="en-US"/>
            <a:t>Market for end-use equipment installations</a:t>
          </a:r>
        </a:p>
      </dgm:t>
    </dgm:pt>
    <dgm:pt modelId="{B5E8CD06-A99D-475A-849A-0B2FD7F65B62}" type="parTrans" cxnId="{BE3A7B88-A43A-451C-8310-6F9A7D311AB4}">
      <dgm:prSet/>
      <dgm:spPr/>
      <dgm:t>
        <a:bodyPr/>
        <a:lstStyle/>
        <a:p>
          <a:endParaRPr lang="en-US"/>
        </a:p>
      </dgm:t>
    </dgm:pt>
    <dgm:pt modelId="{67A646AC-2468-4EDD-8D16-F76B573AFF76}" type="sibTrans" cxnId="{BE3A7B88-A43A-451C-8310-6F9A7D311AB4}">
      <dgm:prSet/>
      <dgm:spPr/>
      <dgm:t>
        <a:bodyPr/>
        <a:lstStyle/>
        <a:p>
          <a:endParaRPr lang="en-US"/>
        </a:p>
      </dgm:t>
    </dgm:pt>
    <dgm:pt modelId="{B27D0D9A-FEDC-48B5-8703-9924C14CB61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/>
            <a:t>C&amp;I Web Surveys</a:t>
          </a:r>
        </a:p>
        <a:p>
          <a:pPr>
            <a:spcAft>
              <a:spcPts val="0"/>
            </a:spcAft>
          </a:pPr>
          <a:r>
            <a:rPr lang="en-US" sz="1400"/>
            <a:t>(N=325)</a:t>
          </a:r>
          <a:endParaRPr lang="en-US" sz="2800"/>
        </a:p>
      </dgm:t>
    </dgm:pt>
    <dgm:pt modelId="{FFE0DE9C-477F-4E5B-83C3-503D4364F929}" type="parTrans" cxnId="{00900A79-F7AA-4812-9063-9E46A37DBB5C}">
      <dgm:prSet/>
      <dgm:spPr/>
      <dgm:t>
        <a:bodyPr/>
        <a:lstStyle/>
        <a:p>
          <a:endParaRPr lang="en-US"/>
        </a:p>
      </dgm:t>
    </dgm:pt>
    <dgm:pt modelId="{0918A041-4739-4E6F-8727-7AE3D40521B8}" type="sibTrans" cxnId="{00900A79-F7AA-4812-9063-9E46A37DBB5C}">
      <dgm:prSet/>
      <dgm:spPr/>
      <dgm:t>
        <a:bodyPr/>
        <a:lstStyle/>
        <a:p>
          <a:endParaRPr lang="en-US"/>
        </a:p>
      </dgm:t>
    </dgm:pt>
    <dgm:pt modelId="{E55B2202-A0C4-4581-9572-3FBA450CC26E}">
      <dgm:prSet phldrT="[Text]"/>
      <dgm:spPr/>
      <dgm:t>
        <a:bodyPr/>
        <a:lstStyle/>
        <a:p>
          <a:r>
            <a:rPr lang="en-US"/>
            <a:t>Measure-specific questions to calculate standard practice baselines</a:t>
          </a:r>
        </a:p>
      </dgm:t>
    </dgm:pt>
    <dgm:pt modelId="{BE904188-009F-4417-9E3C-9AA1A50A5C93}" type="parTrans" cxnId="{3D106D01-2D93-492B-AE63-098EB7C3F5F9}">
      <dgm:prSet/>
      <dgm:spPr/>
      <dgm:t>
        <a:bodyPr/>
        <a:lstStyle/>
        <a:p>
          <a:endParaRPr lang="en-US"/>
        </a:p>
      </dgm:t>
    </dgm:pt>
    <dgm:pt modelId="{1000BD18-B281-4851-8DAB-C72CE5886EBF}" type="sibTrans" cxnId="{3D106D01-2D93-492B-AE63-098EB7C3F5F9}">
      <dgm:prSet/>
      <dgm:spPr/>
      <dgm:t>
        <a:bodyPr/>
        <a:lstStyle/>
        <a:p>
          <a:endParaRPr lang="en-US"/>
        </a:p>
      </dgm:t>
    </dgm:pt>
    <dgm:pt modelId="{E66CC312-6BBB-4821-8F22-2E0F3024EE05}">
      <dgm:prSet phldrT="[Text]"/>
      <dgm:spPr/>
      <dgm:t>
        <a:bodyPr/>
        <a:lstStyle/>
        <a:p>
          <a:r>
            <a:rPr lang="en-US"/>
            <a:t>Obtain / review building plans / follow-up calls to clarify web survey results</a:t>
          </a:r>
        </a:p>
      </dgm:t>
    </dgm:pt>
    <dgm:pt modelId="{246B6144-11D6-45A4-B004-E6084DF96802}" type="parTrans" cxnId="{ACBF44A6-FF33-4566-8899-48D3A9BC759E}">
      <dgm:prSet/>
      <dgm:spPr/>
      <dgm:t>
        <a:bodyPr/>
        <a:lstStyle/>
        <a:p>
          <a:endParaRPr lang="en-US"/>
        </a:p>
      </dgm:t>
    </dgm:pt>
    <dgm:pt modelId="{A04605C2-5793-443C-B3D1-9A1CC41DD53E}" type="sibTrans" cxnId="{ACBF44A6-FF33-4566-8899-48D3A9BC759E}">
      <dgm:prSet/>
      <dgm:spPr/>
      <dgm:t>
        <a:bodyPr/>
        <a:lstStyle/>
        <a:p>
          <a:endParaRPr lang="en-US"/>
        </a:p>
      </dgm:t>
    </dgm:pt>
    <dgm:pt modelId="{C347BCD5-DC0A-4B77-B9C6-8CDBEF5A46B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400"/>
            <a:t>Virtual Surveys / Verifications </a:t>
          </a:r>
        </a:p>
        <a:p>
          <a:pPr>
            <a:spcAft>
              <a:spcPts val="0"/>
            </a:spcAft>
          </a:pPr>
          <a:r>
            <a:rPr lang="en-US" sz="1400"/>
            <a:t>(n=15-20)</a:t>
          </a:r>
          <a:endParaRPr lang="en-US" sz="2800"/>
        </a:p>
      </dgm:t>
    </dgm:pt>
    <dgm:pt modelId="{1632828C-BC5F-4BEF-8999-EE6A9C0CD0B4}" type="parTrans" cxnId="{C7FA49A9-8851-437A-8B30-30526AEEE997}">
      <dgm:prSet/>
      <dgm:spPr/>
      <dgm:t>
        <a:bodyPr/>
        <a:lstStyle/>
        <a:p>
          <a:endParaRPr lang="en-US"/>
        </a:p>
      </dgm:t>
    </dgm:pt>
    <dgm:pt modelId="{B3E35B29-5876-42E8-96F3-7FD8E8350763}" type="sibTrans" cxnId="{C7FA49A9-8851-437A-8B30-30526AEEE997}">
      <dgm:prSet/>
      <dgm:spPr/>
      <dgm:t>
        <a:bodyPr/>
        <a:lstStyle/>
        <a:p>
          <a:endParaRPr lang="en-US"/>
        </a:p>
      </dgm:t>
    </dgm:pt>
    <dgm:pt modelId="{17CB7186-56B9-4FAB-BDB6-2968A4C815A5}">
      <dgm:prSet phldrT="[Text]"/>
      <dgm:spPr/>
      <dgm:t>
        <a:bodyPr/>
        <a:lstStyle/>
        <a:p>
          <a:r>
            <a:rPr lang="en-US"/>
            <a:t>Onsite (with PPE) or virtual, 2-4 hours, incentive</a:t>
          </a:r>
        </a:p>
      </dgm:t>
    </dgm:pt>
    <dgm:pt modelId="{5055579E-D588-4BAA-9945-022C87661182}" type="parTrans" cxnId="{63057633-207B-46C4-8BF6-07271C39DA6F}">
      <dgm:prSet/>
      <dgm:spPr/>
      <dgm:t>
        <a:bodyPr/>
        <a:lstStyle/>
        <a:p>
          <a:endParaRPr lang="en-US"/>
        </a:p>
      </dgm:t>
    </dgm:pt>
    <dgm:pt modelId="{B246727A-0C34-4A5B-A31E-C81E220D179B}" type="sibTrans" cxnId="{63057633-207B-46C4-8BF6-07271C39DA6F}">
      <dgm:prSet/>
      <dgm:spPr/>
      <dgm:t>
        <a:bodyPr/>
        <a:lstStyle/>
        <a:p>
          <a:endParaRPr lang="en-US"/>
        </a:p>
      </dgm:t>
    </dgm:pt>
    <dgm:pt modelId="{215004DE-46A2-4986-B735-626FA5871F89}">
      <dgm:prSet phldrT="[Text]" custT="1"/>
      <dgm:spPr/>
      <dgm:t>
        <a:bodyPr/>
        <a:lstStyle/>
        <a:p>
          <a:r>
            <a:rPr lang="en-US" sz="2400"/>
            <a:t>Building Dept Visits</a:t>
          </a:r>
        </a:p>
      </dgm:t>
    </dgm:pt>
    <dgm:pt modelId="{93191043-2D75-423A-B4C4-B99F72B5A984}" type="parTrans" cxnId="{4419449B-BCE8-4ED1-B993-A43CE25B1E9E}">
      <dgm:prSet/>
      <dgm:spPr/>
      <dgm:t>
        <a:bodyPr/>
        <a:lstStyle/>
        <a:p>
          <a:endParaRPr lang="en-US"/>
        </a:p>
      </dgm:t>
    </dgm:pt>
    <dgm:pt modelId="{304B5CC2-D8DE-4846-88EC-42C10792F38D}" type="sibTrans" cxnId="{4419449B-BCE8-4ED1-B993-A43CE25B1E9E}">
      <dgm:prSet/>
      <dgm:spPr/>
      <dgm:t>
        <a:bodyPr/>
        <a:lstStyle/>
        <a:p>
          <a:endParaRPr lang="en-US"/>
        </a:p>
      </dgm:t>
    </dgm:pt>
    <dgm:pt modelId="{6D3976DA-D073-42DA-BB15-821CCEBF3CAA}">
      <dgm:prSet phldrT="[Text]"/>
      <dgm:spPr/>
      <dgm:t>
        <a:bodyPr/>
        <a:lstStyle/>
        <a:p>
          <a:r>
            <a:rPr lang="en-US"/>
            <a:t>Industry standards &amp; baseline variations</a:t>
          </a:r>
        </a:p>
      </dgm:t>
    </dgm:pt>
    <dgm:pt modelId="{15FF6A09-1748-4005-A35B-96F59728CD83}" type="parTrans" cxnId="{B2A7E397-16BD-466C-99F5-E87F02222083}">
      <dgm:prSet/>
      <dgm:spPr/>
      <dgm:t>
        <a:bodyPr/>
        <a:lstStyle/>
        <a:p>
          <a:endParaRPr lang="en-US"/>
        </a:p>
      </dgm:t>
    </dgm:pt>
    <dgm:pt modelId="{EBEC8129-C254-459C-ACA8-D6B95817295C}" type="sibTrans" cxnId="{B2A7E397-16BD-466C-99F5-E87F02222083}">
      <dgm:prSet/>
      <dgm:spPr/>
      <dgm:t>
        <a:bodyPr/>
        <a:lstStyle/>
        <a:p>
          <a:endParaRPr lang="en-US"/>
        </a:p>
      </dgm:t>
    </dgm:pt>
    <dgm:pt modelId="{E72C5E4C-B6F5-4108-A3BE-1BD0E1AD6C65}">
      <dgm:prSet phldrT="[Text]"/>
      <dgm:spPr/>
      <dgm:t>
        <a:bodyPr/>
        <a:lstStyle/>
        <a:p>
          <a:r>
            <a:rPr lang="en-US"/>
            <a:t>ECB program awareness and participation </a:t>
          </a:r>
        </a:p>
      </dgm:t>
    </dgm:pt>
    <dgm:pt modelId="{4FD62395-683C-4838-B332-CA988BFC6754}" type="parTrans" cxnId="{8E8DB65E-61B8-44C2-A617-638450D183CF}">
      <dgm:prSet/>
      <dgm:spPr/>
      <dgm:t>
        <a:bodyPr/>
        <a:lstStyle/>
        <a:p>
          <a:endParaRPr lang="en-US"/>
        </a:p>
      </dgm:t>
    </dgm:pt>
    <dgm:pt modelId="{F1354301-C136-405E-AB64-C3270FEAE403}" type="sibTrans" cxnId="{8E8DB65E-61B8-44C2-A617-638450D183CF}">
      <dgm:prSet/>
      <dgm:spPr/>
      <dgm:t>
        <a:bodyPr/>
        <a:lstStyle/>
        <a:p>
          <a:endParaRPr lang="en-US"/>
        </a:p>
      </dgm:t>
    </dgm:pt>
    <dgm:pt modelId="{9F2A960B-3A48-446E-B020-41ED386775FC}">
      <dgm:prSet phldrT="[Text]"/>
      <dgm:spPr/>
      <dgm:t>
        <a:bodyPr/>
        <a:lstStyle/>
        <a:p>
          <a:r>
            <a:rPr lang="en-US"/>
            <a:t>Call in option / incentive </a:t>
          </a:r>
        </a:p>
      </dgm:t>
    </dgm:pt>
    <dgm:pt modelId="{53C42EBD-8D25-4D67-985A-7CA674195C63}" type="parTrans" cxnId="{ECDB5036-83F2-43F0-A3FC-3717EB9B180A}">
      <dgm:prSet/>
      <dgm:spPr/>
      <dgm:t>
        <a:bodyPr/>
        <a:lstStyle/>
        <a:p>
          <a:endParaRPr lang="en-US"/>
        </a:p>
      </dgm:t>
    </dgm:pt>
    <dgm:pt modelId="{61F758C0-89D5-4144-8209-6FF1F01961EE}" type="sibTrans" cxnId="{ECDB5036-83F2-43F0-A3FC-3717EB9B180A}">
      <dgm:prSet/>
      <dgm:spPr/>
      <dgm:t>
        <a:bodyPr/>
        <a:lstStyle/>
        <a:p>
          <a:endParaRPr lang="en-US"/>
        </a:p>
      </dgm:t>
    </dgm:pt>
    <dgm:pt modelId="{A912BE49-05AB-45F9-8FE1-FE3384D83FEB}">
      <dgm:prSet phldrT="[Text]"/>
      <dgm:spPr/>
      <dgm:t>
        <a:bodyPr/>
        <a:lstStyle/>
        <a:p>
          <a:r>
            <a:rPr lang="en-US"/>
            <a:t>Photograph equipment, bldg. plans, nameplates, </a:t>
          </a:r>
        </a:p>
      </dgm:t>
    </dgm:pt>
    <dgm:pt modelId="{4E39A8E1-C876-455F-972C-B6C7369FFBE4}" type="parTrans" cxnId="{DA87C23B-AD4E-4618-A12E-52E6C207C073}">
      <dgm:prSet/>
      <dgm:spPr/>
      <dgm:t>
        <a:bodyPr/>
        <a:lstStyle/>
        <a:p>
          <a:endParaRPr lang="en-US"/>
        </a:p>
      </dgm:t>
    </dgm:pt>
    <dgm:pt modelId="{CD09962A-3847-49EF-A49C-D5485E1F9ED2}" type="sibTrans" cxnId="{DA87C23B-AD4E-4618-A12E-52E6C207C073}">
      <dgm:prSet/>
      <dgm:spPr/>
      <dgm:t>
        <a:bodyPr/>
        <a:lstStyle/>
        <a:p>
          <a:endParaRPr lang="en-US"/>
        </a:p>
      </dgm:t>
    </dgm:pt>
    <dgm:pt modelId="{2D676F1C-6CE8-44C1-951E-35D4328667C1}">
      <dgm:prSet phldrT="[Text]"/>
      <dgm:spPr/>
      <dgm:t>
        <a:bodyPr/>
        <a:lstStyle/>
        <a:p>
          <a:r>
            <a:rPr lang="en-US"/>
            <a:t>Verify key characteristics</a:t>
          </a:r>
        </a:p>
      </dgm:t>
    </dgm:pt>
    <dgm:pt modelId="{D73F9B93-0186-4B3D-87BF-7F0B0BEECE26}" type="parTrans" cxnId="{A50293A8-A9E8-4EB8-8898-1DDD2E1BAFF3}">
      <dgm:prSet/>
      <dgm:spPr/>
      <dgm:t>
        <a:bodyPr/>
        <a:lstStyle/>
        <a:p>
          <a:endParaRPr lang="en-US"/>
        </a:p>
      </dgm:t>
    </dgm:pt>
    <dgm:pt modelId="{B1CC6BA2-D0FD-48FD-903D-813622C9D475}" type="sibTrans" cxnId="{A50293A8-A9E8-4EB8-8898-1DDD2E1BAFF3}">
      <dgm:prSet/>
      <dgm:spPr/>
      <dgm:t>
        <a:bodyPr/>
        <a:lstStyle/>
        <a:p>
          <a:endParaRPr lang="en-US"/>
        </a:p>
      </dgm:t>
    </dgm:pt>
    <dgm:pt modelId="{9FFE4983-23B4-4F8A-B3F4-52DDFEB3CCE5}">
      <dgm:prSet phldrT="[Text]" custT="1"/>
      <dgm:spPr/>
      <dgm:t>
        <a:bodyPr/>
        <a:lstStyle/>
        <a:p>
          <a:r>
            <a:rPr lang="en-US" sz="1500"/>
            <a:t>Obtain building plans</a:t>
          </a:r>
        </a:p>
      </dgm:t>
    </dgm:pt>
    <dgm:pt modelId="{510F3F3B-F0C5-46CB-B144-5812C27C559E}" type="parTrans" cxnId="{94172FB5-C27A-48C9-BA49-6B638A78E633}">
      <dgm:prSet/>
      <dgm:spPr/>
      <dgm:t>
        <a:bodyPr/>
        <a:lstStyle/>
        <a:p>
          <a:endParaRPr lang="en-US"/>
        </a:p>
      </dgm:t>
    </dgm:pt>
    <dgm:pt modelId="{1D678B92-AF2B-4348-8369-62C44D39FFA4}" type="sibTrans" cxnId="{94172FB5-C27A-48C9-BA49-6B638A78E633}">
      <dgm:prSet/>
      <dgm:spPr/>
      <dgm:t>
        <a:bodyPr/>
        <a:lstStyle/>
        <a:p>
          <a:endParaRPr lang="en-US"/>
        </a:p>
      </dgm:t>
    </dgm:pt>
    <dgm:pt modelId="{5ED46CFF-F776-4B12-8536-FE2940F6ED86}" type="pres">
      <dgm:prSet presAssocID="{036B799C-A72A-4709-8587-0A2C2AD18052}" presName="Name0" presStyleCnt="0">
        <dgm:presLayoutVars>
          <dgm:dir/>
          <dgm:animLvl val="lvl"/>
          <dgm:resizeHandles val="exact"/>
        </dgm:presLayoutVars>
      </dgm:prSet>
      <dgm:spPr/>
    </dgm:pt>
    <dgm:pt modelId="{1D07F50F-918A-4610-95F3-23950DC0AFAB}" type="pres">
      <dgm:prSet presAssocID="{055691CC-6FCA-4D3C-B006-53293AA9592E}" presName="linNode" presStyleCnt="0"/>
      <dgm:spPr/>
    </dgm:pt>
    <dgm:pt modelId="{7D87FF23-DBD9-4784-A3D0-8C2B57A786A7}" type="pres">
      <dgm:prSet presAssocID="{055691CC-6FCA-4D3C-B006-53293AA9592E}" presName="parentText" presStyleLbl="node1" presStyleIdx="0" presStyleCnt="4" custScaleX="79598" custLinFactNeighborX="-5738">
        <dgm:presLayoutVars>
          <dgm:chMax val="1"/>
          <dgm:bulletEnabled val="1"/>
        </dgm:presLayoutVars>
      </dgm:prSet>
      <dgm:spPr/>
    </dgm:pt>
    <dgm:pt modelId="{5DCCC07A-9F24-4813-A4B5-90BC5B1359A4}" type="pres">
      <dgm:prSet presAssocID="{055691CC-6FCA-4D3C-B006-53293AA9592E}" presName="descendantText" presStyleLbl="alignAccFollowNode1" presStyleIdx="0" presStyleCnt="4" custScaleX="111924">
        <dgm:presLayoutVars>
          <dgm:bulletEnabled val="1"/>
        </dgm:presLayoutVars>
      </dgm:prSet>
      <dgm:spPr/>
    </dgm:pt>
    <dgm:pt modelId="{14394513-6F3B-4C58-9EC9-C88BDB2F3498}" type="pres">
      <dgm:prSet presAssocID="{B6E7A211-E26F-47BE-B4DB-90683CDC2189}" presName="sp" presStyleCnt="0"/>
      <dgm:spPr/>
    </dgm:pt>
    <dgm:pt modelId="{648304AC-820D-41D6-A48A-C3B8DE590395}" type="pres">
      <dgm:prSet presAssocID="{B27D0D9A-FEDC-48B5-8703-9924C14CB618}" presName="linNode" presStyleCnt="0"/>
      <dgm:spPr/>
    </dgm:pt>
    <dgm:pt modelId="{BFA40907-4666-4568-830D-C487CF114770}" type="pres">
      <dgm:prSet presAssocID="{B27D0D9A-FEDC-48B5-8703-9924C14CB618}" presName="parentText" presStyleLbl="node1" presStyleIdx="1" presStyleCnt="4" custScaleX="79598" custLinFactNeighborX="-5738">
        <dgm:presLayoutVars>
          <dgm:chMax val="1"/>
          <dgm:bulletEnabled val="1"/>
        </dgm:presLayoutVars>
      </dgm:prSet>
      <dgm:spPr/>
    </dgm:pt>
    <dgm:pt modelId="{27B70C3B-7587-4932-AC4F-E5D0901DD7DB}" type="pres">
      <dgm:prSet presAssocID="{B27D0D9A-FEDC-48B5-8703-9924C14CB618}" presName="descendantText" presStyleLbl="alignAccFollowNode1" presStyleIdx="1" presStyleCnt="4" custScaleX="111924">
        <dgm:presLayoutVars>
          <dgm:bulletEnabled val="1"/>
        </dgm:presLayoutVars>
      </dgm:prSet>
      <dgm:spPr/>
    </dgm:pt>
    <dgm:pt modelId="{32FF3247-11FA-483B-B23E-61B3292B9DD2}" type="pres">
      <dgm:prSet presAssocID="{0918A041-4739-4E6F-8727-7AE3D40521B8}" presName="sp" presStyleCnt="0"/>
      <dgm:spPr/>
    </dgm:pt>
    <dgm:pt modelId="{8EBB1111-5EC2-4D95-B101-69BE54170748}" type="pres">
      <dgm:prSet presAssocID="{C347BCD5-DC0A-4B77-B9C6-8CDBEF5A46BA}" presName="linNode" presStyleCnt="0"/>
      <dgm:spPr/>
    </dgm:pt>
    <dgm:pt modelId="{70584D39-DD36-4CEE-8B4A-158E1924FA4C}" type="pres">
      <dgm:prSet presAssocID="{C347BCD5-DC0A-4B77-B9C6-8CDBEF5A46BA}" presName="parentText" presStyleLbl="node1" presStyleIdx="2" presStyleCnt="4" custScaleX="79598" custLinFactNeighborX="-5744">
        <dgm:presLayoutVars>
          <dgm:chMax val="1"/>
          <dgm:bulletEnabled val="1"/>
        </dgm:presLayoutVars>
      </dgm:prSet>
      <dgm:spPr/>
    </dgm:pt>
    <dgm:pt modelId="{F0922223-82BE-4BB0-9385-377BDFB61354}" type="pres">
      <dgm:prSet presAssocID="{C347BCD5-DC0A-4B77-B9C6-8CDBEF5A46BA}" presName="descendantText" presStyleLbl="alignAccFollowNode1" presStyleIdx="2" presStyleCnt="4" custScaleX="111596" custScaleY="99977">
        <dgm:presLayoutVars>
          <dgm:bulletEnabled val="1"/>
        </dgm:presLayoutVars>
      </dgm:prSet>
      <dgm:spPr/>
    </dgm:pt>
    <dgm:pt modelId="{F4CA9DC1-CD69-48D2-A6F1-75D7467A457E}" type="pres">
      <dgm:prSet presAssocID="{B3E35B29-5876-42E8-96F3-7FD8E8350763}" presName="sp" presStyleCnt="0"/>
      <dgm:spPr/>
    </dgm:pt>
    <dgm:pt modelId="{D0B8DF1A-38D5-4B0A-A3B8-355019804070}" type="pres">
      <dgm:prSet presAssocID="{215004DE-46A2-4986-B735-626FA5871F89}" presName="linNode" presStyleCnt="0"/>
      <dgm:spPr/>
    </dgm:pt>
    <dgm:pt modelId="{DCAD8A19-0864-4B38-9C4A-9812A6421FF0}" type="pres">
      <dgm:prSet presAssocID="{215004DE-46A2-4986-B735-626FA5871F89}" presName="parentText" presStyleLbl="node1" presStyleIdx="3" presStyleCnt="4" custScaleX="79598" custLinFactNeighborX="-5738">
        <dgm:presLayoutVars>
          <dgm:chMax val="1"/>
          <dgm:bulletEnabled val="1"/>
        </dgm:presLayoutVars>
      </dgm:prSet>
      <dgm:spPr/>
    </dgm:pt>
    <dgm:pt modelId="{6A40EFBC-1CEA-489C-8173-556E4C36E44B}" type="pres">
      <dgm:prSet presAssocID="{215004DE-46A2-4986-B735-626FA5871F89}" presName="descendantText" presStyleLbl="alignAccFollowNode1" presStyleIdx="3" presStyleCnt="4" custScaleX="111924">
        <dgm:presLayoutVars>
          <dgm:bulletEnabled val="1"/>
        </dgm:presLayoutVars>
      </dgm:prSet>
      <dgm:spPr/>
    </dgm:pt>
  </dgm:ptLst>
  <dgm:cxnLst>
    <dgm:cxn modelId="{3D106D01-2D93-492B-AE63-098EB7C3F5F9}" srcId="{B27D0D9A-FEDC-48B5-8703-9924C14CB618}" destId="{E55B2202-A0C4-4581-9572-3FBA450CC26E}" srcOrd="0" destOrd="0" parTransId="{BE904188-009F-4417-9E3C-9AA1A50A5C93}" sibTransId="{1000BD18-B281-4851-8DAB-C72CE5886EBF}"/>
    <dgm:cxn modelId="{25B06206-928C-4A73-8CB2-A0777CBEA350}" srcId="{036B799C-A72A-4709-8587-0A2C2AD18052}" destId="{055691CC-6FCA-4D3C-B006-53293AA9592E}" srcOrd="0" destOrd="0" parTransId="{8F784859-BDA7-4B82-BC40-216F41500006}" sibTransId="{B6E7A211-E26F-47BE-B4DB-90683CDC2189}"/>
    <dgm:cxn modelId="{A042B10B-6DDD-4D3F-9864-BD9845914188}" type="presOf" srcId="{6D3976DA-D073-42DA-BB15-821CCEBF3CAA}" destId="{5DCCC07A-9F24-4813-A4B5-90BC5B1359A4}" srcOrd="0" destOrd="1" presId="urn:microsoft.com/office/officeart/2005/8/layout/vList5"/>
    <dgm:cxn modelId="{ADBF8016-B12A-4955-8234-607F8FCDD1C9}" type="presOf" srcId="{2D676F1C-6CE8-44C1-951E-35D4328667C1}" destId="{F0922223-82BE-4BB0-9385-377BDFB61354}" srcOrd="0" destOrd="2" presId="urn:microsoft.com/office/officeart/2005/8/layout/vList5"/>
    <dgm:cxn modelId="{4FD20A20-EAE3-4284-9F6E-0DC696499091}" type="presOf" srcId="{036B799C-A72A-4709-8587-0A2C2AD18052}" destId="{5ED46CFF-F776-4B12-8536-FE2940F6ED86}" srcOrd="0" destOrd="0" presId="urn:microsoft.com/office/officeart/2005/8/layout/vList5"/>
    <dgm:cxn modelId="{0B7E0733-1220-4BC3-8961-6E38603D24EB}" type="presOf" srcId="{A912BE49-05AB-45F9-8FE1-FE3384D83FEB}" destId="{F0922223-82BE-4BB0-9385-377BDFB61354}" srcOrd="0" destOrd="1" presId="urn:microsoft.com/office/officeart/2005/8/layout/vList5"/>
    <dgm:cxn modelId="{63057633-207B-46C4-8BF6-07271C39DA6F}" srcId="{C347BCD5-DC0A-4B77-B9C6-8CDBEF5A46BA}" destId="{17CB7186-56B9-4FAB-BDB6-2968A4C815A5}" srcOrd="0" destOrd="0" parTransId="{5055579E-D588-4BAA-9945-022C87661182}" sibTransId="{B246727A-0C34-4A5B-A31E-C81E220D179B}"/>
    <dgm:cxn modelId="{ECDB5036-83F2-43F0-A3FC-3717EB9B180A}" srcId="{B27D0D9A-FEDC-48B5-8703-9924C14CB618}" destId="{9F2A960B-3A48-446E-B020-41ED386775FC}" srcOrd="2" destOrd="0" parTransId="{53C42EBD-8D25-4D67-985A-7CA674195C63}" sibTransId="{61F758C0-89D5-4144-8209-6FF1F01961EE}"/>
    <dgm:cxn modelId="{DA87C23B-AD4E-4618-A12E-52E6C207C073}" srcId="{C347BCD5-DC0A-4B77-B9C6-8CDBEF5A46BA}" destId="{A912BE49-05AB-45F9-8FE1-FE3384D83FEB}" srcOrd="1" destOrd="0" parTransId="{4E39A8E1-C876-455F-972C-B6C7369FFBE4}" sibTransId="{CD09962A-3847-49EF-A49C-D5485E1F9ED2}"/>
    <dgm:cxn modelId="{3CE0475C-6BBD-41DC-93EF-E1027A5C52C0}" type="presOf" srcId="{215004DE-46A2-4986-B735-626FA5871F89}" destId="{DCAD8A19-0864-4B38-9C4A-9812A6421FF0}" srcOrd="0" destOrd="0" presId="urn:microsoft.com/office/officeart/2005/8/layout/vList5"/>
    <dgm:cxn modelId="{8E8DB65E-61B8-44C2-A617-638450D183CF}" srcId="{055691CC-6FCA-4D3C-B006-53293AA9592E}" destId="{E72C5E4C-B6F5-4108-A3BE-1BD0E1AD6C65}" srcOrd="2" destOrd="0" parTransId="{4FD62395-683C-4838-B332-CA988BFC6754}" sibTransId="{F1354301-C136-405E-AB64-C3270FEAE403}"/>
    <dgm:cxn modelId="{B665A844-71C8-42F4-9E94-345D8AF1A9E1}" type="presOf" srcId="{9F2A960B-3A48-446E-B020-41ED386775FC}" destId="{27B70C3B-7587-4932-AC4F-E5D0901DD7DB}" srcOrd="0" destOrd="2" presId="urn:microsoft.com/office/officeart/2005/8/layout/vList5"/>
    <dgm:cxn modelId="{BB41CC74-C088-4010-AA83-440E6D1C5CF9}" type="presOf" srcId="{C347BCD5-DC0A-4B77-B9C6-8CDBEF5A46BA}" destId="{70584D39-DD36-4CEE-8B4A-158E1924FA4C}" srcOrd="0" destOrd="0" presId="urn:microsoft.com/office/officeart/2005/8/layout/vList5"/>
    <dgm:cxn modelId="{BAF50678-A618-4536-A557-8306A355E9FF}" type="presOf" srcId="{B27D0D9A-FEDC-48B5-8703-9924C14CB618}" destId="{BFA40907-4666-4568-830D-C487CF114770}" srcOrd="0" destOrd="0" presId="urn:microsoft.com/office/officeart/2005/8/layout/vList5"/>
    <dgm:cxn modelId="{00900A79-F7AA-4812-9063-9E46A37DBB5C}" srcId="{036B799C-A72A-4709-8587-0A2C2AD18052}" destId="{B27D0D9A-FEDC-48B5-8703-9924C14CB618}" srcOrd="1" destOrd="0" parTransId="{FFE0DE9C-477F-4E5B-83C3-503D4364F929}" sibTransId="{0918A041-4739-4E6F-8727-7AE3D40521B8}"/>
    <dgm:cxn modelId="{BE3A7B88-A43A-451C-8310-6F9A7D311AB4}" srcId="{055691CC-6FCA-4D3C-B006-53293AA9592E}" destId="{00DDA94F-D4C2-48D0-A5D0-576809433D87}" srcOrd="0" destOrd="0" parTransId="{B5E8CD06-A99D-475A-849A-0B2FD7F65B62}" sibTransId="{67A646AC-2468-4EDD-8D16-F76B573AFF76}"/>
    <dgm:cxn modelId="{B2A7E397-16BD-466C-99F5-E87F02222083}" srcId="{055691CC-6FCA-4D3C-B006-53293AA9592E}" destId="{6D3976DA-D073-42DA-BB15-821CCEBF3CAA}" srcOrd="1" destOrd="0" parTransId="{15FF6A09-1748-4005-A35B-96F59728CD83}" sibTransId="{EBEC8129-C254-459C-ACA8-D6B95817295C}"/>
    <dgm:cxn modelId="{2248EF9A-F5E4-4D79-B1A4-1B0BA28A96C9}" type="presOf" srcId="{E55B2202-A0C4-4581-9572-3FBA450CC26E}" destId="{27B70C3B-7587-4932-AC4F-E5D0901DD7DB}" srcOrd="0" destOrd="0" presId="urn:microsoft.com/office/officeart/2005/8/layout/vList5"/>
    <dgm:cxn modelId="{4419449B-BCE8-4ED1-B993-A43CE25B1E9E}" srcId="{036B799C-A72A-4709-8587-0A2C2AD18052}" destId="{215004DE-46A2-4986-B735-626FA5871F89}" srcOrd="3" destOrd="0" parTransId="{93191043-2D75-423A-B4C4-B99F72B5A984}" sibTransId="{304B5CC2-D8DE-4846-88EC-42C10792F38D}"/>
    <dgm:cxn modelId="{AE591E9E-F9E7-4049-934F-EEA5F8FF73D1}" type="presOf" srcId="{E66CC312-6BBB-4821-8F22-2E0F3024EE05}" destId="{27B70C3B-7587-4932-AC4F-E5D0901DD7DB}" srcOrd="0" destOrd="1" presId="urn:microsoft.com/office/officeart/2005/8/layout/vList5"/>
    <dgm:cxn modelId="{ACBF44A6-FF33-4566-8899-48D3A9BC759E}" srcId="{B27D0D9A-FEDC-48B5-8703-9924C14CB618}" destId="{E66CC312-6BBB-4821-8F22-2E0F3024EE05}" srcOrd="1" destOrd="0" parTransId="{246B6144-11D6-45A4-B004-E6084DF96802}" sibTransId="{A04605C2-5793-443C-B3D1-9A1CC41DD53E}"/>
    <dgm:cxn modelId="{A50293A8-A9E8-4EB8-8898-1DDD2E1BAFF3}" srcId="{C347BCD5-DC0A-4B77-B9C6-8CDBEF5A46BA}" destId="{2D676F1C-6CE8-44C1-951E-35D4328667C1}" srcOrd="2" destOrd="0" parTransId="{D73F9B93-0186-4B3D-87BF-7F0B0BEECE26}" sibTransId="{B1CC6BA2-D0FD-48FD-903D-813622C9D475}"/>
    <dgm:cxn modelId="{C7FA49A9-8851-437A-8B30-30526AEEE997}" srcId="{036B799C-A72A-4709-8587-0A2C2AD18052}" destId="{C347BCD5-DC0A-4B77-B9C6-8CDBEF5A46BA}" srcOrd="2" destOrd="0" parTransId="{1632828C-BC5F-4BEF-8999-EE6A9C0CD0B4}" sibTransId="{B3E35B29-5876-42E8-96F3-7FD8E8350763}"/>
    <dgm:cxn modelId="{94172FB5-C27A-48C9-BA49-6B638A78E633}" srcId="{215004DE-46A2-4986-B735-626FA5871F89}" destId="{9FFE4983-23B4-4F8A-B3F4-52DDFEB3CCE5}" srcOrd="0" destOrd="0" parTransId="{510F3F3B-F0C5-46CB-B144-5812C27C559E}" sibTransId="{1D678B92-AF2B-4348-8369-62C44D39FFA4}"/>
    <dgm:cxn modelId="{F6155CBC-0DAB-455F-A4CE-AEBC466041BE}" type="presOf" srcId="{9FFE4983-23B4-4F8A-B3F4-52DDFEB3CCE5}" destId="{6A40EFBC-1CEA-489C-8173-556E4C36E44B}" srcOrd="0" destOrd="0" presId="urn:microsoft.com/office/officeart/2005/8/layout/vList5"/>
    <dgm:cxn modelId="{30B4D3D3-1B37-4355-8353-9D6C675AC2B0}" type="presOf" srcId="{00DDA94F-D4C2-48D0-A5D0-576809433D87}" destId="{5DCCC07A-9F24-4813-A4B5-90BC5B1359A4}" srcOrd="0" destOrd="0" presId="urn:microsoft.com/office/officeart/2005/8/layout/vList5"/>
    <dgm:cxn modelId="{CF4AB1D4-DF0B-44A9-A866-5E6F6DF96278}" type="presOf" srcId="{E72C5E4C-B6F5-4108-A3BE-1BD0E1AD6C65}" destId="{5DCCC07A-9F24-4813-A4B5-90BC5B1359A4}" srcOrd="0" destOrd="2" presId="urn:microsoft.com/office/officeart/2005/8/layout/vList5"/>
    <dgm:cxn modelId="{DE445EE1-EF3B-4BF4-A319-A0D3B4D4A9EB}" type="presOf" srcId="{055691CC-6FCA-4D3C-B006-53293AA9592E}" destId="{7D87FF23-DBD9-4784-A3D0-8C2B57A786A7}" srcOrd="0" destOrd="0" presId="urn:microsoft.com/office/officeart/2005/8/layout/vList5"/>
    <dgm:cxn modelId="{152485EA-C2D4-4A77-A5FE-C54170671A31}" type="presOf" srcId="{17CB7186-56B9-4FAB-BDB6-2968A4C815A5}" destId="{F0922223-82BE-4BB0-9385-377BDFB61354}" srcOrd="0" destOrd="0" presId="urn:microsoft.com/office/officeart/2005/8/layout/vList5"/>
    <dgm:cxn modelId="{F0CD21E0-F5B9-4E6C-BDE3-4A9E0706886B}" type="presParOf" srcId="{5ED46CFF-F776-4B12-8536-FE2940F6ED86}" destId="{1D07F50F-918A-4610-95F3-23950DC0AFAB}" srcOrd="0" destOrd="0" presId="urn:microsoft.com/office/officeart/2005/8/layout/vList5"/>
    <dgm:cxn modelId="{728EE8AA-7467-4823-A2DA-A9DC1695C47C}" type="presParOf" srcId="{1D07F50F-918A-4610-95F3-23950DC0AFAB}" destId="{7D87FF23-DBD9-4784-A3D0-8C2B57A786A7}" srcOrd="0" destOrd="0" presId="urn:microsoft.com/office/officeart/2005/8/layout/vList5"/>
    <dgm:cxn modelId="{175D1AA3-40F0-49BD-B77B-DB491543E31E}" type="presParOf" srcId="{1D07F50F-918A-4610-95F3-23950DC0AFAB}" destId="{5DCCC07A-9F24-4813-A4B5-90BC5B1359A4}" srcOrd="1" destOrd="0" presId="urn:microsoft.com/office/officeart/2005/8/layout/vList5"/>
    <dgm:cxn modelId="{8931E23F-3CDC-4901-A866-04DE8D66C9BD}" type="presParOf" srcId="{5ED46CFF-F776-4B12-8536-FE2940F6ED86}" destId="{14394513-6F3B-4C58-9EC9-C88BDB2F3498}" srcOrd="1" destOrd="0" presId="urn:microsoft.com/office/officeart/2005/8/layout/vList5"/>
    <dgm:cxn modelId="{ED60CF14-C7E0-4F8C-90C3-EAF9F7DBBBF8}" type="presParOf" srcId="{5ED46CFF-F776-4B12-8536-FE2940F6ED86}" destId="{648304AC-820D-41D6-A48A-C3B8DE590395}" srcOrd="2" destOrd="0" presId="urn:microsoft.com/office/officeart/2005/8/layout/vList5"/>
    <dgm:cxn modelId="{AF1D66F0-A63C-4D82-9941-6B308B693EE9}" type="presParOf" srcId="{648304AC-820D-41D6-A48A-C3B8DE590395}" destId="{BFA40907-4666-4568-830D-C487CF114770}" srcOrd="0" destOrd="0" presId="urn:microsoft.com/office/officeart/2005/8/layout/vList5"/>
    <dgm:cxn modelId="{5F5153B5-B904-45E1-B14D-B50AD01ADCF6}" type="presParOf" srcId="{648304AC-820D-41D6-A48A-C3B8DE590395}" destId="{27B70C3B-7587-4932-AC4F-E5D0901DD7DB}" srcOrd="1" destOrd="0" presId="urn:microsoft.com/office/officeart/2005/8/layout/vList5"/>
    <dgm:cxn modelId="{38A39384-BF65-4D4E-B3C7-9DC0DCEEC178}" type="presParOf" srcId="{5ED46CFF-F776-4B12-8536-FE2940F6ED86}" destId="{32FF3247-11FA-483B-B23E-61B3292B9DD2}" srcOrd="3" destOrd="0" presId="urn:microsoft.com/office/officeart/2005/8/layout/vList5"/>
    <dgm:cxn modelId="{E3DB0318-6225-411E-A63D-3AC461551A58}" type="presParOf" srcId="{5ED46CFF-F776-4B12-8536-FE2940F6ED86}" destId="{8EBB1111-5EC2-4D95-B101-69BE54170748}" srcOrd="4" destOrd="0" presId="urn:microsoft.com/office/officeart/2005/8/layout/vList5"/>
    <dgm:cxn modelId="{83B6AA6E-E397-472D-9D7E-3113D8054A90}" type="presParOf" srcId="{8EBB1111-5EC2-4D95-B101-69BE54170748}" destId="{70584D39-DD36-4CEE-8B4A-158E1924FA4C}" srcOrd="0" destOrd="0" presId="urn:microsoft.com/office/officeart/2005/8/layout/vList5"/>
    <dgm:cxn modelId="{B49C235F-BCBF-4F2E-ADBE-7D9D69CFB3EC}" type="presParOf" srcId="{8EBB1111-5EC2-4D95-B101-69BE54170748}" destId="{F0922223-82BE-4BB0-9385-377BDFB61354}" srcOrd="1" destOrd="0" presId="urn:microsoft.com/office/officeart/2005/8/layout/vList5"/>
    <dgm:cxn modelId="{8C1E0EE7-717A-41AE-BBAA-7EB8F46DE617}" type="presParOf" srcId="{5ED46CFF-F776-4B12-8536-FE2940F6ED86}" destId="{F4CA9DC1-CD69-48D2-A6F1-75D7467A457E}" srcOrd="5" destOrd="0" presId="urn:microsoft.com/office/officeart/2005/8/layout/vList5"/>
    <dgm:cxn modelId="{49A28E50-765F-4959-AAB0-23C14B7E8D0D}" type="presParOf" srcId="{5ED46CFF-F776-4B12-8536-FE2940F6ED86}" destId="{D0B8DF1A-38D5-4B0A-A3B8-355019804070}" srcOrd="6" destOrd="0" presId="urn:microsoft.com/office/officeart/2005/8/layout/vList5"/>
    <dgm:cxn modelId="{894031C8-6D8B-4A5D-A302-681FE59DDB80}" type="presParOf" srcId="{D0B8DF1A-38D5-4B0A-A3B8-355019804070}" destId="{DCAD8A19-0864-4B38-9C4A-9812A6421FF0}" srcOrd="0" destOrd="0" presId="urn:microsoft.com/office/officeart/2005/8/layout/vList5"/>
    <dgm:cxn modelId="{B017C450-D14D-4E23-A0F2-F20D43D1A044}" type="presParOf" srcId="{D0B8DF1A-38D5-4B0A-A3B8-355019804070}" destId="{6A40EFBC-1CEA-489C-8173-556E4C36E4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A405F-DB31-4D5C-9791-0222481F322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CE285FC-1959-4CC0-9389-36EC142A2942}">
      <dgm:prSet phldrT="[Text]" custT="1"/>
      <dgm:spPr/>
      <dgm:t>
        <a:bodyPr/>
        <a:lstStyle/>
        <a:p>
          <a:r>
            <a:rPr lang="en-US" sz="1200"/>
            <a:t>2019: Program Year for C1902-sampled projects studied for baseline purposes (permit application date in 2019)</a:t>
          </a:r>
        </a:p>
      </dgm:t>
    </dgm:pt>
    <dgm:pt modelId="{570C6144-8961-479E-8D5E-5C5D881C68C8}" type="parTrans" cxnId="{475A2B4F-FE5A-48BC-985A-D6CBEA5819C9}">
      <dgm:prSet/>
      <dgm:spPr/>
      <dgm:t>
        <a:bodyPr/>
        <a:lstStyle/>
        <a:p>
          <a:endParaRPr lang="en-US" sz="1200"/>
        </a:p>
      </dgm:t>
    </dgm:pt>
    <dgm:pt modelId="{1757A831-C741-4C2D-8A1B-0A3EC1E1F2CD}" type="sibTrans" cxnId="{475A2B4F-FE5A-48BC-985A-D6CBEA5819C9}">
      <dgm:prSet/>
      <dgm:spPr/>
      <dgm:t>
        <a:bodyPr/>
        <a:lstStyle/>
        <a:p>
          <a:endParaRPr lang="en-US" sz="1200"/>
        </a:p>
      </dgm:t>
    </dgm:pt>
    <dgm:pt modelId="{A712FF1C-F861-4429-A47A-E9923FB11746}">
      <dgm:prSet phldrT="[Text]" custT="1"/>
      <dgm:spPr/>
      <dgm:t>
        <a:bodyPr/>
        <a:lstStyle/>
        <a:p>
          <a:r>
            <a:rPr lang="en-US" sz="1200"/>
            <a:t>October 2021: IECC 2018 effective</a:t>
          </a:r>
        </a:p>
      </dgm:t>
    </dgm:pt>
    <dgm:pt modelId="{1624F8D1-5948-4B7E-AE5F-0C5B2318CE18}" type="parTrans" cxnId="{ECC947D8-263B-4210-8070-E65E03DACC18}">
      <dgm:prSet/>
      <dgm:spPr/>
      <dgm:t>
        <a:bodyPr/>
        <a:lstStyle/>
        <a:p>
          <a:endParaRPr lang="en-US" sz="1200"/>
        </a:p>
      </dgm:t>
    </dgm:pt>
    <dgm:pt modelId="{CF650932-0377-46C6-BA22-47310A53E042}" type="sibTrans" cxnId="{ECC947D8-263B-4210-8070-E65E03DACC18}">
      <dgm:prSet/>
      <dgm:spPr/>
      <dgm:t>
        <a:bodyPr/>
        <a:lstStyle/>
        <a:p>
          <a:endParaRPr lang="en-US" sz="1200"/>
        </a:p>
      </dgm:t>
    </dgm:pt>
    <dgm:pt modelId="{CEC92BB0-B94F-434B-8C8D-A53BD8127BD7}">
      <dgm:prSet phldrT="[Text]" custT="1"/>
      <dgm:spPr/>
      <dgm:t>
        <a:bodyPr/>
        <a:lstStyle/>
        <a:p>
          <a:r>
            <a:rPr lang="en-US" sz="1200"/>
            <a:t>2022-24: Study outcomes used as basis to measure savings attributable to future code compliance activities</a:t>
          </a:r>
        </a:p>
      </dgm:t>
    </dgm:pt>
    <dgm:pt modelId="{EADE93D5-975E-41EA-882F-3CEAEBA91043}" type="parTrans" cxnId="{1F5F8D2D-CFD6-485C-99DB-351099BD3A4B}">
      <dgm:prSet/>
      <dgm:spPr/>
      <dgm:t>
        <a:bodyPr/>
        <a:lstStyle/>
        <a:p>
          <a:endParaRPr lang="en-US" sz="1200"/>
        </a:p>
      </dgm:t>
    </dgm:pt>
    <dgm:pt modelId="{767BE809-0DC1-4F01-80CF-BC4508B22806}" type="sibTrans" cxnId="{1F5F8D2D-CFD6-485C-99DB-351099BD3A4B}">
      <dgm:prSet/>
      <dgm:spPr/>
      <dgm:t>
        <a:bodyPr/>
        <a:lstStyle/>
        <a:p>
          <a:endParaRPr lang="en-US" sz="1200"/>
        </a:p>
      </dgm:t>
    </dgm:pt>
    <dgm:pt modelId="{CE3581EB-FDE9-41E4-B956-FFAFA5681D57}">
      <dgm:prSet phldrT="[Text]" custT="1"/>
      <dgm:spPr/>
      <dgm:t>
        <a:bodyPr/>
        <a:lstStyle/>
        <a:p>
          <a:r>
            <a:rPr lang="en-US" sz="1200"/>
            <a:t>October 2018: </a:t>
          </a:r>
          <a:r>
            <a:rPr lang="en-US" sz="1200" err="1"/>
            <a:t>IECC</a:t>
          </a:r>
          <a:r>
            <a:rPr lang="en-US" sz="1200"/>
            <a:t> 2015 effective</a:t>
          </a:r>
        </a:p>
      </dgm:t>
    </dgm:pt>
    <dgm:pt modelId="{CE530F36-9417-458C-AB91-E5166B419C9D}" type="parTrans" cxnId="{FBACA26E-7A21-46E2-A3DE-4C027C13DD85}">
      <dgm:prSet/>
      <dgm:spPr/>
      <dgm:t>
        <a:bodyPr/>
        <a:lstStyle/>
        <a:p>
          <a:endParaRPr lang="en-US" sz="1600"/>
        </a:p>
      </dgm:t>
    </dgm:pt>
    <dgm:pt modelId="{8CE9CD64-6858-40C4-86CB-3EDA9BEF3BC5}" type="sibTrans" cxnId="{FBACA26E-7A21-46E2-A3DE-4C027C13DD85}">
      <dgm:prSet/>
      <dgm:spPr/>
      <dgm:t>
        <a:bodyPr/>
        <a:lstStyle/>
        <a:p>
          <a:endParaRPr lang="en-US" sz="1600"/>
        </a:p>
      </dgm:t>
    </dgm:pt>
    <dgm:pt modelId="{7928B9A1-DD10-49BD-AFAD-1FBE3DE279C7}" type="pres">
      <dgm:prSet presAssocID="{514A405F-DB31-4D5C-9791-0222481F322D}" presName="Name0" presStyleCnt="0">
        <dgm:presLayoutVars>
          <dgm:dir/>
          <dgm:resizeHandles val="exact"/>
        </dgm:presLayoutVars>
      </dgm:prSet>
      <dgm:spPr/>
    </dgm:pt>
    <dgm:pt modelId="{960269FF-4AD7-4B54-96C6-1C6999D68168}" type="pres">
      <dgm:prSet presAssocID="{514A405F-DB31-4D5C-9791-0222481F322D}" presName="arrow" presStyleLbl="bgShp" presStyleIdx="0" presStyleCnt="1"/>
      <dgm:spPr>
        <a:solidFill>
          <a:srgbClr val="014F1B"/>
        </a:solidFill>
      </dgm:spPr>
    </dgm:pt>
    <dgm:pt modelId="{E04ABC3B-F992-4A1E-9D40-BD3D49C9AC85}" type="pres">
      <dgm:prSet presAssocID="{514A405F-DB31-4D5C-9791-0222481F322D}" presName="points" presStyleCnt="0"/>
      <dgm:spPr/>
    </dgm:pt>
    <dgm:pt modelId="{684926CF-76BA-4442-A61B-B7297F015F71}" type="pres">
      <dgm:prSet presAssocID="{CE3581EB-FDE9-41E4-B956-FFAFA5681D57}" presName="compositeA" presStyleCnt="0"/>
      <dgm:spPr/>
    </dgm:pt>
    <dgm:pt modelId="{342B3B87-9445-4F37-8267-51C98F5E885E}" type="pres">
      <dgm:prSet presAssocID="{CE3581EB-FDE9-41E4-B956-FFAFA5681D57}" presName="textA" presStyleLbl="revTx" presStyleIdx="0" presStyleCnt="4" custScaleX="355132">
        <dgm:presLayoutVars>
          <dgm:bulletEnabled val="1"/>
        </dgm:presLayoutVars>
      </dgm:prSet>
      <dgm:spPr/>
    </dgm:pt>
    <dgm:pt modelId="{502D457C-D8ED-45D8-B479-075A9C90392D}" type="pres">
      <dgm:prSet presAssocID="{CE3581EB-FDE9-41E4-B956-FFAFA5681D57}" presName="circleA" presStyleLbl="node1" presStyleIdx="0" presStyleCnt="4"/>
      <dgm:spPr/>
    </dgm:pt>
    <dgm:pt modelId="{73948C40-08CE-461E-B0E3-5C5A1F4FA171}" type="pres">
      <dgm:prSet presAssocID="{CE3581EB-FDE9-41E4-B956-FFAFA5681D57}" presName="spaceA" presStyleCnt="0"/>
      <dgm:spPr/>
    </dgm:pt>
    <dgm:pt modelId="{9BB545C2-46D8-49A2-874F-A81A0AAAEBED}" type="pres">
      <dgm:prSet presAssocID="{8CE9CD64-6858-40C4-86CB-3EDA9BEF3BC5}" presName="space" presStyleCnt="0"/>
      <dgm:spPr/>
    </dgm:pt>
    <dgm:pt modelId="{1FDB07F0-CA56-4266-A142-8FAC5D5B643C}" type="pres">
      <dgm:prSet presAssocID="{8CE285FC-1959-4CC0-9389-36EC142A2942}" presName="compositeB" presStyleCnt="0"/>
      <dgm:spPr/>
    </dgm:pt>
    <dgm:pt modelId="{71DBD4B9-0150-4A43-B58A-003C36B7A489}" type="pres">
      <dgm:prSet presAssocID="{8CE285FC-1959-4CC0-9389-36EC142A2942}" presName="textB" presStyleLbl="revTx" presStyleIdx="1" presStyleCnt="4" custScaleX="540944">
        <dgm:presLayoutVars>
          <dgm:bulletEnabled val="1"/>
        </dgm:presLayoutVars>
      </dgm:prSet>
      <dgm:spPr/>
    </dgm:pt>
    <dgm:pt modelId="{1629B42E-BA01-48F1-9446-F0A4426A9878}" type="pres">
      <dgm:prSet presAssocID="{8CE285FC-1959-4CC0-9389-36EC142A2942}" presName="circleB" presStyleLbl="node1" presStyleIdx="1" presStyleCnt="4"/>
      <dgm:spPr/>
    </dgm:pt>
    <dgm:pt modelId="{28ABBEA3-3B27-4260-83B8-A93835273B25}" type="pres">
      <dgm:prSet presAssocID="{8CE285FC-1959-4CC0-9389-36EC142A2942}" presName="spaceB" presStyleCnt="0"/>
      <dgm:spPr/>
    </dgm:pt>
    <dgm:pt modelId="{5A9F0C96-0B3A-4E91-809D-8F10182DC33E}" type="pres">
      <dgm:prSet presAssocID="{1757A831-C741-4C2D-8A1B-0A3EC1E1F2CD}" presName="space" presStyleCnt="0"/>
      <dgm:spPr/>
    </dgm:pt>
    <dgm:pt modelId="{B8B5C0F5-7EB1-4F7A-B672-8C902582233D}" type="pres">
      <dgm:prSet presAssocID="{A712FF1C-F861-4429-A47A-E9923FB11746}" presName="compositeA" presStyleCnt="0"/>
      <dgm:spPr/>
    </dgm:pt>
    <dgm:pt modelId="{2807FBA2-9B7F-424A-BFFF-E7870BE74701}" type="pres">
      <dgm:prSet presAssocID="{A712FF1C-F861-4429-A47A-E9923FB11746}" presName="textA" presStyleLbl="revTx" presStyleIdx="2" presStyleCnt="4" custScaleX="369845">
        <dgm:presLayoutVars>
          <dgm:bulletEnabled val="1"/>
        </dgm:presLayoutVars>
      </dgm:prSet>
      <dgm:spPr/>
    </dgm:pt>
    <dgm:pt modelId="{61EEE158-EF7E-4C1E-BD1C-FE14A5231998}" type="pres">
      <dgm:prSet presAssocID="{A712FF1C-F861-4429-A47A-E9923FB11746}" presName="circleA" presStyleLbl="node1" presStyleIdx="2" presStyleCnt="4"/>
      <dgm:spPr/>
    </dgm:pt>
    <dgm:pt modelId="{17E8F25F-D12F-4295-8C02-CA4CE7330272}" type="pres">
      <dgm:prSet presAssocID="{A712FF1C-F861-4429-A47A-E9923FB11746}" presName="spaceA" presStyleCnt="0"/>
      <dgm:spPr/>
    </dgm:pt>
    <dgm:pt modelId="{8A1F1C55-AC10-4E84-904B-34F9274CDEB8}" type="pres">
      <dgm:prSet presAssocID="{CF650932-0377-46C6-BA22-47310A53E042}" presName="space" presStyleCnt="0"/>
      <dgm:spPr/>
    </dgm:pt>
    <dgm:pt modelId="{E168C8C1-FE56-49D1-9085-BBF8929730C0}" type="pres">
      <dgm:prSet presAssocID="{CEC92BB0-B94F-434B-8C8D-A53BD8127BD7}" presName="compositeB" presStyleCnt="0"/>
      <dgm:spPr/>
    </dgm:pt>
    <dgm:pt modelId="{9EF85473-A28B-420E-925F-3758F16F1CC9}" type="pres">
      <dgm:prSet presAssocID="{CEC92BB0-B94F-434B-8C8D-A53BD8127BD7}" presName="textB" presStyleLbl="revTx" presStyleIdx="3" presStyleCnt="4" custScaleX="477984">
        <dgm:presLayoutVars>
          <dgm:bulletEnabled val="1"/>
        </dgm:presLayoutVars>
      </dgm:prSet>
      <dgm:spPr/>
    </dgm:pt>
    <dgm:pt modelId="{6E5CAD1F-5FD9-4853-B718-1E5B1E6C6354}" type="pres">
      <dgm:prSet presAssocID="{CEC92BB0-B94F-434B-8C8D-A53BD8127BD7}" presName="circleB" presStyleLbl="node1" presStyleIdx="3" presStyleCnt="4"/>
      <dgm:spPr/>
    </dgm:pt>
    <dgm:pt modelId="{36712AEC-B847-4368-A813-A3C3B6CAA39F}" type="pres">
      <dgm:prSet presAssocID="{CEC92BB0-B94F-434B-8C8D-A53BD8127BD7}" presName="spaceB" presStyleCnt="0"/>
      <dgm:spPr/>
    </dgm:pt>
  </dgm:ptLst>
  <dgm:cxnLst>
    <dgm:cxn modelId="{1F5F8D2D-CFD6-485C-99DB-351099BD3A4B}" srcId="{514A405F-DB31-4D5C-9791-0222481F322D}" destId="{CEC92BB0-B94F-434B-8C8D-A53BD8127BD7}" srcOrd="3" destOrd="0" parTransId="{EADE93D5-975E-41EA-882F-3CEAEBA91043}" sibTransId="{767BE809-0DC1-4F01-80CF-BC4508B22806}"/>
    <dgm:cxn modelId="{4BE1EF30-3894-42BB-9F4A-2258FBBA6C28}" type="presOf" srcId="{CE3581EB-FDE9-41E4-B956-FFAFA5681D57}" destId="{342B3B87-9445-4F37-8267-51C98F5E885E}" srcOrd="0" destOrd="0" presId="urn:microsoft.com/office/officeart/2005/8/layout/hProcess11"/>
    <dgm:cxn modelId="{FBACA26E-7A21-46E2-A3DE-4C027C13DD85}" srcId="{514A405F-DB31-4D5C-9791-0222481F322D}" destId="{CE3581EB-FDE9-41E4-B956-FFAFA5681D57}" srcOrd="0" destOrd="0" parTransId="{CE530F36-9417-458C-AB91-E5166B419C9D}" sibTransId="{8CE9CD64-6858-40C4-86CB-3EDA9BEF3BC5}"/>
    <dgm:cxn modelId="{475A2B4F-FE5A-48BC-985A-D6CBEA5819C9}" srcId="{514A405F-DB31-4D5C-9791-0222481F322D}" destId="{8CE285FC-1959-4CC0-9389-36EC142A2942}" srcOrd="1" destOrd="0" parTransId="{570C6144-8961-479E-8D5E-5C5D881C68C8}" sibTransId="{1757A831-C741-4C2D-8A1B-0A3EC1E1F2CD}"/>
    <dgm:cxn modelId="{B489BDAA-8D27-482F-9849-A6325AE3F4CE}" type="presOf" srcId="{A712FF1C-F861-4429-A47A-E9923FB11746}" destId="{2807FBA2-9B7F-424A-BFFF-E7870BE74701}" srcOrd="0" destOrd="0" presId="urn:microsoft.com/office/officeart/2005/8/layout/hProcess11"/>
    <dgm:cxn modelId="{ECC947D8-263B-4210-8070-E65E03DACC18}" srcId="{514A405F-DB31-4D5C-9791-0222481F322D}" destId="{A712FF1C-F861-4429-A47A-E9923FB11746}" srcOrd="2" destOrd="0" parTransId="{1624F8D1-5948-4B7E-AE5F-0C5B2318CE18}" sibTransId="{CF650932-0377-46C6-BA22-47310A53E042}"/>
    <dgm:cxn modelId="{243F37DB-0BA5-41C6-8359-E01D082F5E07}" type="presOf" srcId="{8CE285FC-1959-4CC0-9389-36EC142A2942}" destId="{71DBD4B9-0150-4A43-B58A-003C36B7A489}" srcOrd="0" destOrd="0" presId="urn:microsoft.com/office/officeart/2005/8/layout/hProcess11"/>
    <dgm:cxn modelId="{A01161F0-D288-4B06-9CDE-E2F38123EBA8}" type="presOf" srcId="{CEC92BB0-B94F-434B-8C8D-A53BD8127BD7}" destId="{9EF85473-A28B-420E-925F-3758F16F1CC9}" srcOrd="0" destOrd="0" presId="urn:microsoft.com/office/officeart/2005/8/layout/hProcess11"/>
    <dgm:cxn modelId="{27E382F9-779A-41BB-B753-5062F0D14264}" type="presOf" srcId="{514A405F-DB31-4D5C-9791-0222481F322D}" destId="{7928B9A1-DD10-49BD-AFAD-1FBE3DE279C7}" srcOrd="0" destOrd="0" presId="urn:microsoft.com/office/officeart/2005/8/layout/hProcess11"/>
    <dgm:cxn modelId="{CCF70AA8-23BD-4940-B746-17D1354F2A77}" type="presParOf" srcId="{7928B9A1-DD10-49BD-AFAD-1FBE3DE279C7}" destId="{960269FF-4AD7-4B54-96C6-1C6999D68168}" srcOrd="0" destOrd="0" presId="urn:microsoft.com/office/officeart/2005/8/layout/hProcess11"/>
    <dgm:cxn modelId="{71C83244-2470-4F82-BA78-6DCDF593371C}" type="presParOf" srcId="{7928B9A1-DD10-49BD-AFAD-1FBE3DE279C7}" destId="{E04ABC3B-F992-4A1E-9D40-BD3D49C9AC85}" srcOrd="1" destOrd="0" presId="urn:microsoft.com/office/officeart/2005/8/layout/hProcess11"/>
    <dgm:cxn modelId="{78B0C2B4-ED2E-4BF1-9BCA-7A55EBAA50FD}" type="presParOf" srcId="{E04ABC3B-F992-4A1E-9D40-BD3D49C9AC85}" destId="{684926CF-76BA-4442-A61B-B7297F015F71}" srcOrd="0" destOrd="0" presId="urn:microsoft.com/office/officeart/2005/8/layout/hProcess11"/>
    <dgm:cxn modelId="{0AB4521F-A83E-4984-8E98-34013BBE849A}" type="presParOf" srcId="{684926CF-76BA-4442-A61B-B7297F015F71}" destId="{342B3B87-9445-4F37-8267-51C98F5E885E}" srcOrd="0" destOrd="0" presId="urn:microsoft.com/office/officeart/2005/8/layout/hProcess11"/>
    <dgm:cxn modelId="{E7F1236E-B709-48F5-B4CA-934C1A8AC59C}" type="presParOf" srcId="{684926CF-76BA-4442-A61B-B7297F015F71}" destId="{502D457C-D8ED-45D8-B479-075A9C90392D}" srcOrd="1" destOrd="0" presId="urn:microsoft.com/office/officeart/2005/8/layout/hProcess11"/>
    <dgm:cxn modelId="{859436E4-F56F-4EAF-BFDC-E77031747BB1}" type="presParOf" srcId="{684926CF-76BA-4442-A61B-B7297F015F71}" destId="{73948C40-08CE-461E-B0E3-5C5A1F4FA171}" srcOrd="2" destOrd="0" presId="urn:microsoft.com/office/officeart/2005/8/layout/hProcess11"/>
    <dgm:cxn modelId="{FF7A3F2C-B5ED-4B5A-B9E6-4778B6B8AFCC}" type="presParOf" srcId="{E04ABC3B-F992-4A1E-9D40-BD3D49C9AC85}" destId="{9BB545C2-46D8-49A2-874F-A81A0AAAEBED}" srcOrd="1" destOrd="0" presId="urn:microsoft.com/office/officeart/2005/8/layout/hProcess11"/>
    <dgm:cxn modelId="{7C7B0DAD-4190-44DC-9BC7-AE351A7EE7CC}" type="presParOf" srcId="{E04ABC3B-F992-4A1E-9D40-BD3D49C9AC85}" destId="{1FDB07F0-CA56-4266-A142-8FAC5D5B643C}" srcOrd="2" destOrd="0" presId="urn:microsoft.com/office/officeart/2005/8/layout/hProcess11"/>
    <dgm:cxn modelId="{AAE73070-5767-4C78-981F-26C8AF931492}" type="presParOf" srcId="{1FDB07F0-CA56-4266-A142-8FAC5D5B643C}" destId="{71DBD4B9-0150-4A43-B58A-003C36B7A489}" srcOrd="0" destOrd="0" presId="urn:microsoft.com/office/officeart/2005/8/layout/hProcess11"/>
    <dgm:cxn modelId="{A83C3020-F5DA-4D4C-94DD-1121FD3FCDB0}" type="presParOf" srcId="{1FDB07F0-CA56-4266-A142-8FAC5D5B643C}" destId="{1629B42E-BA01-48F1-9446-F0A4426A9878}" srcOrd="1" destOrd="0" presId="urn:microsoft.com/office/officeart/2005/8/layout/hProcess11"/>
    <dgm:cxn modelId="{61C76B15-8107-49BD-ABB4-968D332BFD0E}" type="presParOf" srcId="{1FDB07F0-CA56-4266-A142-8FAC5D5B643C}" destId="{28ABBEA3-3B27-4260-83B8-A93835273B25}" srcOrd="2" destOrd="0" presId="urn:microsoft.com/office/officeart/2005/8/layout/hProcess11"/>
    <dgm:cxn modelId="{AF7C2306-DF4D-4991-BE07-D87D336FA4B9}" type="presParOf" srcId="{E04ABC3B-F992-4A1E-9D40-BD3D49C9AC85}" destId="{5A9F0C96-0B3A-4E91-809D-8F10182DC33E}" srcOrd="3" destOrd="0" presId="urn:microsoft.com/office/officeart/2005/8/layout/hProcess11"/>
    <dgm:cxn modelId="{7DAF181B-00D0-4E9B-A09F-335C846ECE32}" type="presParOf" srcId="{E04ABC3B-F992-4A1E-9D40-BD3D49C9AC85}" destId="{B8B5C0F5-7EB1-4F7A-B672-8C902582233D}" srcOrd="4" destOrd="0" presId="urn:microsoft.com/office/officeart/2005/8/layout/hProcess11"/>
    <dgm:cxn modelId="{01F4B155-583B-41E1-806F-B1A23D300100}" type="presParOf" srcId="{B8B5C0F5-7EB1-4F7A-B672-8C902582233D}" destId="{2807FBA2-9B7F-424A-BFFF-E7870BE74701}" srcOrd="0" destOrd="0" presId="urn:microsoft.com/office/officeart/2005/8/layout/hProcess11"/>
    <dgm:cxn modelId="{4109727B-C7B5-4351-AB78-286E0CB7EEDD}" type="presParOf" srcId="{B8B5C0F5-7EB1-4F7A-B672-8C902582233D}" destId="{61EEE158-EF7E-4C1E-BD1C-FE14A5231998}" srcOrd="1" destOrd="0" presId="urn:microsoft.com/office/officeart/2005/8/layout/hProcess11"/>
    <dgm:cxn modelId="{8F6847AD-23AA-4781-AD22-9E35E1AA5BD7}" type="presParOf" srcId="{B8B5C0F5-7EB1-4F7A-B672-8C902582233D}" destId="{17E8F25F-D12F-4295-8C02-CA4CE7330272}" srcOrd="2" destOrd="0" presId="urn:microsoft.com/office/officeart/2005/8/layout/hProcess11"/>
    <dgm:cxn modelId="{F78383E2-10D5-4E60-A24C-6D1AC095911E}" type="presParOf" srcId="{E04ABC3B-F992-4A1E-9D40-BD3D49C9AC85}" destId="{8A1F1C55-AC10-4E84-904B-34F9274CDEB8}" srcOrd="5" destOrd="0" presId="urn:microsoft.com/office/officeart/2005/8/layout/hProcess11"/>
    <dgm:cxn modelId="{2955A6B0-CFCB-47A8-8410-587BAB65EF32}" type="presParOf" srcId="{E04ABC3B-F992-4A1E-9D40-BD3D49C9AC85}" destId="{E168C8C1-FE56-49D1-9085-BBF8929730C0}" srcOrd="6" destOrd="0" presId="urn:microsoft.com/office/officeart/2005/8/layout/hProcess11"/>
    <dgm:cxn modelId="{3A07E611-C823-4840-940D-9367D55DDE83}" type="presParOf" srcId="{E168C8C1-FE56-49D1-9085-BBF8929730C0}" destId="{9EF85473-A28B-420E-925F-3758F16F1CC9}" srcOrd="0" destOrd="0" presId="urn:microsoft.com/office/officeart/2005/8/layout/hProcess11"/>
    <dgm:cxn modelId="{98F3E15B-70DA-4AFA-9700-5FECDD482A89}" type="presParOf" srcId="{E168C8C1-FE56-49D1-9085-BBF8929730C0}" destId="{6E5CAD1F-5FD9-4853-B718-1E5B1E6C6354}" srcOrd="1" destOrd="0" presId="urn:microsoft.com/office/officeart/2005/8/layout/hProcess11"/>
    <dgm:cxn modelId="{4086DCAC-AFBF-40C3-B49B-1E2FBD5B2E61}" type="presParOf" srcId="{E168C8C1-FE56-49D1-9085-BBF8929730C0}" destId="{36712AEC-B847-4368-A813-A3C3B6CAA39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6B799C-A72A-4709-8587-0A2C2AD180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5691CC-6FCA-4D3C-B006-53293AA9592E}">
      <dgm:prSet phldrT="[Text]" custT="1"/>
      <dgm:spPr/>
      <dgm:t>
        <a:bodyPr/>
        <a:lstStyle/>
        <a:p>
          <a:r>
            <a:rPr lang="en-US" sz="2000"/>
            <a:t>Tracking Data</a:t>
          </a:r>
        </a:p>
        <a:p>
          <a:r>
            <a:rPr lang="en-US" sz="1200"/>
            <a:t>(census)</a:t>
          </a:r>
          <a:endParaRPr lang="en-US" sz="1800"/>
        </a:p>
      </dgm:t>
    </dgm:pt>
    <dgm:pt modelId="{8F784859-BDA7-4B82-BC40-216F41500006}" type="parTrans" cxnId="{25B06206-928C-4A73-8CB2-A0777CBEA350}">
      <dgm:prSet/>
      <dgm:spPr/>
      <dgm:t>
        <a:bodyPr/>
        <a:lstStyle/>
        <a:p>
          <a:endParaRPr lang="en-US"/>
        </a:p>
      </dgm:t>
    </dgm:pt>
    <dgm:pt modelId="{B6E7A211-E26F-47BE-B4DB-90683CDC2189}" type="sibTrans" cxnId="{25B06206-928C-4A73-8CB2-A0777CBEA350}">
      <dgm:prSet/>
      <dgm:spPr/>
      <dgm:t>
        <a:bodyPr/>
        <a:lstStyle/>
        <a:p>
          <a:endParaRPr lang="en-US"/>
        </a:p>
      </dgm:t>
    </dgm:pt>
    <dgm:pt modelId="{00DDA94F-D4C2-48D0-A5D0-576809433D87}">
      <dgm:prSet phldrT="[Text]" custT="1"/>
      <dgm:spPr/>
      <dgm:t>
        <a:bodyPr/>
        <a:lstStyle/>
        <a:p>
          <a:r>
            <a:rPr lang="en-US" sz="1500"/>
            <a:t>Types of equipment supplied / distributed</a:t>
          </a:r>
        </a:p>
      </dgm:t>
    </dgm:pt>
    <dgm:pt modelId="{B5E8CD06-A99D-475A-849A-0B2FD7F65B62}" type="parTrans" cxnId="{BE3A7B88-A43A-451C-8310-6F9A7D311AB4}">
      <dgm:prSet/>
      <dgm:spPr/>
      <dgm:t>
        <a:bodyPr/>
        <a:lstStyle/>
        <a:p>
          <a:endParaRPr lang="en-US"/>
        </a:p>
      </dgm:t>
    </dgm:pt>
    <dgm:pt modelId="{67A646AC-2468-4EDD-8D16-F76B573AFF76}" type="sibTrans" cxnId="{BE3A7B88-A43A-451C-8310-6F9A7D311AB4}">
      <dgm:prSet/>
      <dgm:spPr/>
      <dgm:t>
        <a:bodyPr/>
        <a:lstStyle/>
        <a:p>
          <a:endParaRPr lang="en-US"/>
        </a:p>
      </dgm:t>
    </dgm:pt>
    <dgm:pt modelId="{B27D0D9A-FEDC-48B5-8703-9924C14CB61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 err="1"/>
            <a:t>Mfg</a:t>
          </a:r>
          <a:r>
            <a:rPr lang="en-US" sz="2000"/>
            <a:t>, Distributors IDI (active &amp; inactive)</a:t>
          </a:r>
        </a:p>
        <a:p>
          <a:pPr>
            <a:spcAft>
              <a:spcPts val="0"/>
            </a:spcAft>
          </a:pPr>
          <a:r>
            <a:rPr lang="en-US" sz="1200"/>
            <a:t>(N=30)</a:t>
          </a:r>
          <a:endParaRPr lang="en-US" sz="2000"/>
        </a:p>
      </dgm:t>
    </dgm:pt>
    <dgm:pt modelId="{FFE0DE9C-477F-4E5B-83C3-503D4364F929}" type="parTrans" cxnId="{00900A79-F7AA-4812-9063-9E46A37DBB5C}">
      <dgm:prSet/>
      <dgm:spPr/>
      <dgm:t>
        <a:bodyPr/>
        <a:lstStyle/>
        <a:p>
          <a:endParaRPr lang="en-US"/>
        </a:p>
      </dgm:t>
    </dgm:pt>
    <dgm:pt modelId="{0918A041-4739-4E6F-8727-7AE3D40521B8}" type="sibTrans" cxnId="{00900A79-F7AA-4812-9063-9E46A37DBB5C}">
      <dgm:prSet/>
      <dgm:spPr/>
      <dgm:t>
        <a:bodyPr/>
        <a:lstStyle/>
        <a:p>
          <a:endParaRPr lang="en-US"/>
        </a:p>
      </dgm:t>
    </dgm:pt>
    <dgm:pt modelId="{E55B2202-A0C4-4581-9572-3FBA450CC26E}">
      <dgm:prSet phldrT="[Text]" custT="1"/>
      <dgm:spPr/>
      <dgm:t>
        <a:bodyPr/>
        <a:lstStyle/>
        <a:p>
          <a:r>
            <a:rPr lang="en-US" sz="1500"/>
            <a:t>If interviewed in MA, key program/market &amp; FR differences CT/MA</a:t>
          </a:r>
        </a:p>
      </dgm:t>
    </dgm:pt>
    <dgm:pt modelId="{BE904188-009F-4417-9E3C-9AA1A50A5C93}" type="parTrans" cxnId="{3D106D01-2D93-492B-AE63-098EB7C3F5F9}">
      <dgm:prSet/>
      <dgm:spPr/>
      <dgm:t>
        <a:bodyPr/>
        <a:lstStyle/>
        <a:p>
          <a:endParaRPr lang="en-US"/>
        </a:p>
      </dgm:t>
    </dgm:pt>
    <dgm:pt modelId="{1000BD18-B281-4851-8DAB-C72CE5886EBF}" type="sibTrans" cxnId="{3D106D01-2D93-492B-AE63-098EB7C3F5F9}">
      <dgm:prSet/>
      <dgm:spPr/>
      <dgm:t>
        <a:bodyPr/>
        <a:lstStyle/>
        <a:p>
          <a:endParaRPr lang="en-US"/>
        </a:p>
      </dgm:t>
    </dgm:pt>
    <dgm:pt modelId="{C347BCD5-DC0A-4B77-B9C6-8CDBEF5A46B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/>
            <a:t>Participating End User Survey </a:t>
          </a:r>
        </a:p>
        <a:p>
          <a:pPr>
            <a:spcAft>
              <a:spcPts val="0"/>
            </a:spcAft>
          </a:pPr>
          <a:br>
            <a:rPr lang="en-US" sz="1100"/>
          </a:br>
          <a:r>
            <a:rPr lang="en-US" sz="1100"/>
            <a:t>(N=70)</a:t>
          </a:r>
          <a:endParaRPr lang="en-US" sz="2400"/>
        </a:p>
      </dgm:t>
    </dgm:pt>
    <dgm:pt modelId="{1632828C-BC5F-4BEF-8999-EE6A9C0CD0B4}" type="parTrans" cxnId="{C7FA49A9-8851-437A-8B30-30526AEEE997}">
      <dgm:prSet/>
      <dgm:spPr/>
      <dgm:t>
        <a:bodyPr/>
        <a:lstStyle/>
        <a:p>
          <a:endParaRPr lang="en-US"/>
        </a:p>
      </dgm:t>
    </dgm:pt>
    <dgm:pt modelId="{B3E35B29-5876-42E8-96F3-7FD8E8350763}" type="sibTrans" cxnId="{C7FA49A9-8851-437A-8B30-30526AEEE997}">
      <dgm:prSet/>
      <dgm:spPr/>
      <dgm:t>
        <a:bodyPr/>
        <a:lstStyle/>
        <a:p>
          <a:endParaRPr lang="en-US"/>
        </a:p>
      </dgm:t>
    </dgm:pt>
    <dgm:pt modelId="{17CB7186-56B9-4FAB-BDB6-2968A4C815A5}">
      <dgm:prSet phldrT="[Text]" custT="1"/>
      <dgm:spPr/>
      <dgm:t>
        <a:bodyPr/>
        <a:lstStyle/>
        <a:p>
          <a:r>
            <a:rPr lang="en-US" sz="1500"/>
            <a:t>Where end user info available, awareness, influence of distributor promotion &amp; stocking practices on end-user decision-making</a:t>
          </a:r>
        </a:p>
      </dgm:t>
    </dgm:pt>
    <dgm:pt modelId="{5055579E-D588-4BAA-9945-022C87661182}" type="parTrans" cxnId="{63057633-207B-46C4-8BF6-07271C39DA6F}">
      <dgm:prSet/>
      <dgm:spPr/>
      <dgm:t>
        <a:bodyPr/>
        <a:lstStyle/>
        <a:p>
          <a:endParaRPr lang="en-US"/>
        </a:p>
      </dgm:t>
    </dgm:pt>
    <dgm:pt modelId="{B246727A-0C34-4A5B-A31E-C81E220D179B}" type="sibTrans" cxnId="{63057633-207B-46C4-8BF6-07271C39DA6F}">
      <dgm:prSet/>
      <dgm:spPr/>
      <dgm:t>
        <a:bodyPr/>
        <a:lstStyle/>
        <a:p>
          <a:endParaRPr lang="en-US"/>
        </a:p>
      </dgm:t>
    </dgm:pt>
    <dgm:pt modelId="{215004DE-46A2-4986-B735-626FA5871F89}">
      <dgm:prSet phldrT="[Text]" custT="1"/>
      <dgm:spPr/>
      <dgm:t>
        <a:bodyPr/>
        <a:lstStyle/>
        <a:p>
          <a:r>
            <a:rPr lang="en-US" sz="2000"/>
            <a:t>Participating Contractors Survey</a:t>
          </a:r>
        </a:p>
        <a:p>
          <a:r>
            <a:rPr lang="en-US" sz="1200"/>
            <a:t>(N=70)</a:t>
          </a:r>
          <a:endParaRPr lang="en-US" sz="2000"/>
        </a:p>
      </dgm:t>
    </dgm:pt>
    <dgm:pt modelId="{93191043-2D75-423A-B4C4-B99F72B5A984}" type="parTrans" cxnId="{4419449B-BCE8-4ED1-B993-A43CE25B1E9E}">
      <dgm:prSet/>
      <dgm:spPr/>
      <dgm:t>
        <a:bodyPr/>
        <a:lstStyle/>
        <a:p>
          <a:endParaRPr lang="en-US"/>
        </a:p>
      </dgm:t>
    </dgm:pt>
    <dgm:pt modelId="{304B5CC2-D8DE-4846-88EC-42C10792F38D}" type="sibTrans" cxnId="{4419449B-BCE8-4ED1-B993-A43CE25B1E9E}">
      <dgm:prSet/>
      <dgm:spPr/>
      <dgm:t>
        <a:bodyPr/>
        <a:lstStyle/>
        <a:p>
          <a:endParaRPr lang="en-US"/>
        </a:p>
      </dgm:t>
    </dgm:pt>
    <dgm:pt modelId="{0770D333-7DA6-460B-BD4D-D4B3BF1B2D15}">
      <dgm:prSet phldrT="[Text]" custT="1"/>
      <dgm:spPr/>
      <dgm:t>
        <a:bodyPr/>
        <a:lstStyle/>
        <a:p>
          <a:r>
            <a:rPr lang="en-US" sz="2000"/>
            <a:t>Staff &amp; Implementer IDI</a:t>
          </a:r>
        </a:p>
        <a:p>
          <a:r>
            <a:rPr lang="en-US" sz="1200"/>
            <a:t>(N=3)</a:t>
          </a:r>
          <a:endParaRPr lang="en-US" sz="2000"/>
        </a:p>
      </dgm:t>
    </dgm:pt>
    <dgm:pt modelId="{D01692E0-D787-4B99-8BC6-A002CEF56E7F}" type="parTrans" cxnId="{1F5E59CC-7D29-4EEC-8081-C76B60D78561}">
      <dgm:prSet/>
      <dgm:spPr/>
      <dgm:t>
        <a:bodyPr/>
        <a:lstStyle/>
        <a:p>
          <a:endParaRPr lang="en-US"/>
        </a:p>
      </dgm:t>
    </dgm:pt>
    <dgm:pt modelId="{A6F37C0C-EEBC-41C4-A29F-1EB1B6BD90BB}" type="sibTrans" cxnId="{1F5E59CC-7D29-4EEC-8081-C76B60D78561}">
      <dgm:prSet/>
      <dgm:spPr/>
      <dgm:t>
        <a:bodyPr/>
        <a:lstStyle/>
        <a:p>
          <a:endParaRPr lang="en-US"/>
        </a:p>
      </dgm:t>
    </dgm:pt>
    <dgm:pt modelId="{9D0FA7A2-2236-470D-80F5-FB09549B81FE}">
      <dgm:prSet phldrT="[Text]" custT="1"/>
      <dgm:spPr/>
      <dgm:t>
        <a:bodyPr/>
        <a:lstStyle/>
        <a:p>
          <a:r>
            <a:rPr lang="en-US" sz="1500"/>
            <a:t>Current &amp; future initiative design</a:t>
          </a:r>
        </a:p>
      </dgm:t>
    </dgm:pt>
    <dgm:pt modelId="{32222D35-EF40-424C-A0E3-EF240E403CFB}" type="parTrans" cxnId="{E9B3197E-7870-4335-8E92-FA8C95AD9F7B}">
      <dgm:prSet/>
      <dgm:spPr/>
      <dgm:t>
        <a:bodyPr/>
        <a:lstStyle/>
        <a:p>
          <a:endParaRPr lang="en-US"/>
        </a:p>
      </dgm:t>
    </dgm:pt>
    <dgm:pt modelId="{78CE5F40-EB76-4BF5-8215-A350A01C192E}" type="sibTrans" cxnId="{E9B3197E-7870-4335-8E92-FA8C95AD9F7B}">
      <dgm:prSet/>
      <dgm:spPr/>
      <dgm:t>
        <a:bodyPr/>
        <a:lstStyle/>
        <a:p>
          <a:endParaRPr lang="en-US"/>
        </a:p>
      </dgm:t>
    </dgm:pt>
    <dgm:pt modelId="{9FFE4983-23B4-4F8A-B3F4-52DDFEB3CCE5}">
      <dgm:prSet phldrT="[Text]" custT="1"/>
      <dgm:spPr/>
      <dgm:t>
        <a:bodyPr/>
        <a:lstStyle/>
        <a:p>
          <a:r>
            <a:rPr lang="en-US" sz="1500"/>
            <a:t>Initiative awareness</a:t>
          </a:r>
        </a:p>
      </dgm:t>
    </dgm:pt>
    <dgm:pt modelId="{510F3F3B-F0C5-46CB-B144-5812C27C559E}" type="parTrans" cxnId="{94172FB5-C27A-48C9-BA49-6B638A78E633}">
      <dgm:prSet/>
      <dgm:spPr/>
      <dgm:t>
        <a:bodyPr/>
        <a:lstStyle/>
        <a:p>
          <a:endParaRPr lang="en-US"/>
        </a:p>
      </dgm:t>
    </dgm:pt>
    <dgm:pt modelId="{1D678B92-AF2B-4348-8369-62C44D39FFA4}" type="sibTrans" cxnId="{94172FB5-C27A-48C9-BA49-6B638A78E633}">
      <dgm:prSet/>
      <dgm:spPr/>
      <dgm:t>
        <a:bodyPr/>
        <a:lstStyle/>
        <a:p>
          <a:endParaRPr lang="en-US"/>
        </a:p>
      </dgm:t>
    </dgm:pt>
    <dgm:pt modelId="{5EAE0103-B18F-4D19-9035-37A3F2AA6CA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Peer upstream HVAC initiatives review</a:t>
          </a:r>
          <a:br>
            <a:rPr lang="en-US" sz="2000"/>
          </a:br>
          <a:r>
            <a:rPr lang="en-US" sz="1200"/>
            <a:t>(N=5)</a:t>
          </a:r>
        </a:p>
      </dgm:t>
    </dgm:pt>
    <dgm:pt modelId="{FACE1A8E-2AA6-4523-B6CB-F4F0AA251F3B}" type="parTrans" cxnId="{862261C2-DDCD-498C-B5F7-7C3CB25988A7}">
      <dgm:prSet/>
      <dgm:spPr/>
      <dgm:t>
        <a:bodyPr/>
        <a:lstStyle/>
        <a:p>
          <a:endParaRPr lang="en-US"/>
        </a:p>
      </dgm:t>
    </dgm:pt>
    <dgm:pt modelId="{AFD5A08E-F832-4F6F-95B6-F7E0A637E890}" type="sibTrans" cxnId="{862261C2-DDCD-498C-B5F7-7C3CB25988A7}">
      <dgm:prSet/>
      <dgm:spPr/>
      <dgm:t>
        <a:bodyPr/>
        <a:lstStyle/>
        <a:p>
          <a:endParaRPr lang="en-US"/>
        </a:p>
      </dgm:t>
    </dgm:pt>
    <dgm:pt modelId="{706772DC-7E77-4E12-9FAB-02D093CF421D}">
      <dgm:prSet phldrT="[Text]" custT="1"/>
      <dgm:spPr/>
      <dgm:t>
        <a:bodyPr/>
        <a:lstStyle/>
        <a:p>
          <a:r>
            <a:rPr lang="en-US" sz="1500"/>
            <a:t>Initiative review &amp; IDIs from 5 programs, being conducted for MA 20X08-B</a:t>
          </a:r>
        </a:p>
      </dgm:t>
    </dgm:pt>
    <dgm:pt modelId="{FA7CE882-6103-49AE-AFED-207161D3692A}" type="parTrans" cxnId="{605B5EBE-74D5-4959-A291-9AE882ACE488}">
      <dgm:prSet/>
      <dgm:spPr/>
      <dgm:t>
        <a:bodyPr/>
        <a:lstStyle/>
        <a:p>
          <a:endParaRPr lang="en-US"/>
        </a:p>
      </dgm:t>
    </dgm:pt>
    <dgm:pt modelId="{1E98DE32-10B2-48F4-A1B6-0BFEBF31992C}" type="sibTrans" cxnId="{605B5EBE-74D5-4959-A291-9AE882ACE488}">
      <dgm:prSet/>
      <dgm:spPr/>
      <dgm:t>
        <a:bodyPr/>
        <a:lstStyle/>
        <a:p>
          <a:endParaRPr lang="en-US"/>
        </a:p>
      </dgm:t>
    </dgm:pt>
    <dgm:pt modelId="{D006A31C-08FE-4CBE-90D0-4AED53CFAF99}">
      <dgm:prSet phldrT="[Text]" custT="1"/>
      <dgm:spPr/>
      <dgm:t>
        <a:bodyPr/>
        <a:lstStyle/>
        <a:p>
          <a:r>
            <a:rPr lang="en-US" sz="1500"/>
            <a:t>Activity level of participating distributors (from # incentives claimed)</a:t>
          </a:r>
        </a:p>
      </dgm:t>
    </dgm:pt>
    <dgm:pt modelId="{F467431F-5FE6-45CB-B051-758D23ABCAAC}" type="parTrans" cxnId="{8FC401F1-132D-4BD6-B020-68FCA120589C}">
      <dgm:prSet/>
      <dgm:spPr/>
      <dgm:t>
        <a:bodyPr/>
        <a:lstStyle/>
        <a:p>
          <a:endParaRPr lang="en-US"/>
        </a:p>
      </dgm:t>
    </dgm:pt>
    <dgm:pt modelId="{DB439B08-2B18-4E92-BFE7-298D1F15BA0F}" type="sibTrans" cxnId="{8FC401F1-132D-4BD6-B020-68FCA120589C}">
      <dgm:prSet/>
      <dgm:spPr/>
      <dgm:t>
        <a:bodyPr/>
        <a:lstStyle/>
        <a:p>
          <a:endParaRPr lang="en-US"/>
        </a:p>
      </dgm:t>
    </dgm:pt>
    <dgm:pt modelId="{DAB3DF4A-B029-45D5-B636-F09F37008050}">
      <dgm:prSet phldrT="[Text]" custT="1"/>
      <dgm:spPr/>
      <dgm:t>
        <a:bodyPr/>
        <a:lstStyle/>
        <a:p>
          <a:r>
            <a:rPr lang="en-US" sz="1500"/>
            <a:t>Process opportunities</a:t>
          </a:r>
        </a:p>
      </dgm:t>
    </dgm:pt>
    <dgm:pt modelId="{63837DC2-A886-4E78-BEF5-15022F57722D}" type="parTrans" cxnId="{4C6A27CA-F8ED-4255-A089-D4CDCAF6F8F2}">
      <dgm:prSet/>
      <dgm:spPr/>
      <dgm:t>
        <a:bodyPr/>
        <a:lstStyle/>
        <a:p>
          <a:endParaRPr lang="en-US"/>
        </a:p>
      </dgm:t>
    </dgm:pt>
    <dgm:pt modelId="{70AB8833-BE5C-47EA-8A69-1F0AF38DDE3B}" type="sibTrans" cxnId="{4C6A27CA-F8ED-4255-A089-D4CDCAF6F8F2}">
      <dgm:prSet/>
      <dgm:spPr/>
      <dgm:t>
        <a:bodyPr/>
        <a:lstStyle/>
        <a:p>
          <a:endParaRPr lang="en-US"/>
        </a:p>
      </dgm:t>
    </dgm:pt>
    <dgm:pt modelId="{4CB7EDE4-E8BE-40C0-BA09-1883D5B8ACFE}">
      <dgm:prSet phldrT="[Text]" custT="1"/>
      <dgm:spPr/>
      <dgm:t>
        <a:bodyPr/>
        <a:lstStyle/>
        <a:p>
          <a:r>
            <a:rPr lang="en-US" sz="1500"/>
            <a:t>If CT-only, feedback on initiative design, changes, suggestions</a:t>
          </a:r>
        </a:p>
      </dgm:t>
    </dgm:pt>
    <dgm:pt modelId="{757D570D-E819-4E41-AE2F-7784E3EFFE3E}" type="parTrans" cxnId="{A420B1EA-4175-45F1-B7D3-9FCA3DC5C81D}">
      <dgm:prSet/>
      <dgm:spPr/>
      <dgm:t>
        <a:bodyPr/>
        <a:lstStyle/>
        <a:p>
          <a:endParaRPr lang="en-US"/>
        </a:p>
      </dgm:t>
    </dgm:pt>
    <dgm:pt modelId="{7E525BD0-F40B-4460-839A-477DCD603FA3}" type="sibTrans" cxnId="{A420B1EA-4175-45F1-B7D3-9FCA3DC5C81D}">
      <dgm:prSet/>
      <dgm:spPr/>
      <dgm:t>
        <a:bodyPr/>
        <a:lstStyle/>
        <a:p>
          <a:endParaRPr lang="en-US"/>
        </a:p>
      </dgm:t>
    </dgm:pt>
    <dgm:pt modelId="{5030B4AF-EB12-478A-99EA-0F9FF03612F5}">
      <dgm:prSet phldrT="[Text]" custT="1"/>
      <dgm:spPr/>
      <dgm:t>
        <a:bodyPr/>
        <a:lstStyle/>
        <a:p>
          <a:r>
            <a:rPr lang="en-US" sz="1500"/>
            <a:t>If inactive, barriers to participation</a:t>
          </a:r>
        </a:p>
      </dgm:t>
    </dgm:pt>
    <dgm:pt modelId="{B2057847-609B-4D9D-BB92-038DE3BAD554}" type="parTrans" cxnId="{6D405585-417F-47AF-927E-DB8739BBB40A}">
      <dgm:prSet/>
      <dgm:spPr/>
      <dgm:t>
        <a:bodyPr/>
        <a:lstStyle/>
        <a:p>
          <a:endParaRPr lang="en-US"/>
        </a:p>
      </dgm:t>
    </dgm:pt>
    <dgm:pt modelId="{CF6F4ABE-F271-4AD2-8C39-6E1090759483}" type="sibTrans" cxnId="{6D405585-417F-47AF-927E-DB8739BBB40A}">
      <dgm:prSet/>
      <dgm:spPr/>
      <dgm:t>
        <a:bodyPr/>
        <a:lstStyle/>
        <a:p>
          <a:endParaRPr lang="en-US"/>
        </a:p>
      </dgm:t>
    </dgm:pt>
    <dgm:pt modelId="{2A519993-176D-4587-9608-B0608F3814DC}">
      <dgm:prSet phldrT="[Text]" custT="1"/>
      <dgm:spPr/>
      <dgm:t>
        <a:bodyPr/>
        <a:lstStyle/>
        <a:p>
          <a:r>
            <a:rPr lang="en-US" sz="1500"/>
            <a:t>Feedback on initiative experience and market event (ER/ROF/NC) </a:t>
          </a:r>
        </a:p>
      </dgm:t>
    </dgm:pt>
    <dgm:pt modelId="{E4A7AA9B-8EE2-42E6-9707-043668CC35B8}" type="parTrans" cxnId="{F8962314-771C-42D7-9D62-E6ED95ED9B78}">
      <dgm:prSet/>
      <dgm:spPr/>
      <dgm:t>
        <a:bodyPr/>
        <a:lstStyle/>
        <a:p>
          <a:endParaRPr lang="en-US"/>
        </a:p>
      </dgm:t>
    </dgm:pt>
    <dgm:pt modelId="{88BC7F6D-26C6-4A75-BFAA-2704DAE60EEE}" type="sibTrans" cxnId="{F8962314-771C-42D7-9D62-E6ED95ED9B78}">
      <dgm:prSet/>
      <dgm:spPr/>
      <dgm:t>
        <a:bodyPr/>
        <a:lstStyle/>
        <a:p>
          <a:endParaRPr lang="en-US"/>
        </a:p>
      </dgm:t>
    </dgm:pt>
    <dgm:pt modelId="{596066CE-9E54-4AFF-A82C-079488E23839}">
      <dgm:prSet phldrT="[Text]" custT="1"/>
      <dgm:spPr/>
      <dgm:t>
        <a:bodyPr/>
        <a:lstStyle/>
        <a:p>
          <a:r>
            <a:rPr lang="en-US" sz="1500"/>
            <a:t>Influence of distributor promotion, price, stocking practices on decision</a:t>
          </a:r>
        </a:p>
      </dgm:t>
    </dgm:pt>
    <dgm:pt modelId="{D9B07433-5C92-42EB-8AAA-30A5F56A5BF5}" type="parTrans" cxnId="{E7AB52DA-62A3-4EE8-BB18-78CF6560DC1E}">
      <dgm:prSet/>
      <dgm:spPr/>
      <dgm:t>
        <a:bodyPr/>
        <a:lstStyle/>
        <a:p>
          <a:endParaRPr lang="en-US"/>
        </a:p>
      </dgm:t>
    </dgm:pt>
    <dgm:pt modelId="{4AADFF40-F5E9-437A-A817-B9C1D0DED18F}" type="sibTrans" cxnId="{E7AB52DA-62A3-4EE8-BB18-78CF6560DC1E}">
      <dgm:prSet/>
      <dgm:spPr/>
      <dgm:t>
        <a:bodyPr/>
        <a:lstStyle/>
        <a:p>
          <a:endParaRPr lang="en-US"/>
        </a:p>
      </dgm:t>
    </dgm:pt>
    <dgm:pt modelId="{2BA87152-9DE3-49E7-BBE6-E0E5BA8D3AB1}">
      <dgm:prSet phldrT="[Text]" custT="1"/>
      <dgm:spPr/>
      <dgm:t>
        <a:bodyPr/>
        <a:lstStyle/>
        <a:p>
          <a:r>
            <a:rPr lang="en-US" sz="1500"/>
            <a:t>Feedback on initiative experience &amp; market event (ER/</a:t>
          </a:r>
          <a:r>
            <a:rPr lang="en-US" sz="1500" err="1"/>
            <a:t>ROF</a:t>
          </a:r>
          <a:r>
            <a:rPr lang="en-US" sz="1500"/>
            <a:t>/NC)</a:t>
          </a:r>
        </a:p>
      </dgm:t>
    </dgm:pt>
    <dgm:pt modelId="{6F36DB59-4BEC-4047-83C9-6C78F858261F}" type="parTrans" cxnId="{D35CE4EA-834A-47B7-B494-2D2B77E7B4FD}">
      <dgm:prSet/>
      <dgm:spPr/>
      <dgm:t>
        <a:bodyPr/>
        <a:lstStyle/>
        <a:p>
          <a:endParaRPr lang="en-US"/>
        </a:p>
      </dgm:t>
    </dgm:pt>
    <dgm:pt modelId="{9551C4FE-E339-40E4-B700-53585379BAEB}" type="sibTrans" cxnId="{D35CE4EA-834A-47B7-B494-2D2B77E7B4FD}">
      <dgm:prSet/>
      <dgm:spPr/>
      <dgm:t>
        <a:bodyPr/>
        <a:lstStyle/>
        <a:p>
          <a:endParaRPr lang="en-US"/>
        </a:p>
      </dgm:t>
    </dgm:pt>
    <dgm:pt modelId="{CBED3C50-48E7-49C4-919D-EF4985D7F43B}">
      <dgm:prSet phldrT="[Text]" custT="1"/>
      <dgm:spPr/>
      <dgm:t>
        <a:bodyPr/>
        <a:lstStyle/>
        <a:p>
          <a:r>
            <a:rPr lang="en-US" sz="1500"/>
            <a:t>Will compare results to CT program design &amp; offerings</a:t>
          </a:r>
        </a:p>
      </dgm:t>
    </dgm:pt>
    <dgm:pt modelId="{4077BF91-2313-448E-B72B-7DC58CBE9535}" type="parTrans" cxnId="{356CA27E-B89B-42CC-BF2E-4BBF5E564C72}">
      <dgm:prSet/>
      <dgm:spPr/>
      <dgm:t>
        <a:bodyPr/>
        <a:lstStyle/>
        <a:p>
          <a:endParaRPr lang="en-US"/>
        </a:p>
      </dgm:t>
    </dgm:pt>
    <dgm:pt modelId="{2509BA3A-B879-4763-A913-A3A6B4F02F2C}" type="sibTrans" cxnId="{356CA27E-B89B-42CC-BF2E-4BBF5E564C72}">
      <dgm:prSet/>
      <dgm:spPr/>
      <dgm:t>
        <a:bodyPr/>
        <a:lstStyle/>
        <a:p>
          <a:endParaRPr lang="en-US"/>
        </a:p>
      </dgm:t>
    </dgm:pt>
    <dgm:pt modelId="{5ED46CFF-F776-4B12-8536-FE2940F6ED86}" type="pres">
      <dgm:prSet presAssocID="{036B799C-A72A-4709-8587-0A2C2AD18052}" presName="Name0" presStyleCnt="0">
        <dgm:presLayoutVars>
          <dgm:dir/>
          <dgm:animLvl val="lvl"/>
          <dgm:resizeHandles val="exact"/>
        </dgm:presLayoutVars>
      </dgm:prSet>
      <dgm:spPr/>
    </dgm:pt>
    <dgm:pt modelId="{1D07F50F-918A-4610-95F3-23950DC0AFAB}" type="pres">
      <dgm:prSet presAssocID="{055691CC-6FCA-4D3C-B006-53293AA9592E}" presName="linNode" presStyleCnt="0"/>
      <dgm:spPr/>
    </dgm:pt>
    <dgm:pt modelId="{7D87FF23-DBD9-4784-A3D0-8C2B57A786A7}" type="pres">
      <dgm:prSet presAssocID="{055691CC-6FCA-4D3C-B006-53293AA9592E}" presName="parentText" presStyleLbl="node1" presStyleIdx="0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5DCCC07A-9F24-4813-A4B5-90BC5B1359A4}" type="pres">
      <dgm:prSet presAssocID="{055691CC-6FCA-4D3C-B006-53293AA9592E}" presName="descendantText" presStyleLbl="alignAccFollowNode1" presStyleIdx="0" presStyleCnt="6" custScaleX="110073">
        <dgm:presLayoutVars>
          <dgm:bulletEnabled val="1"/>
        </dgm:presLayoutVars>
      </dgm:prSet>
      <dgm:spPr/>
    </dgm:pt>
    <dgm:pt modelId="{14394513-6F3B-4C58-9EC9-C88BDB2F3498}" type="pres">
      <dgm:prSet presAssocID="{B6E7A211-E26F-47BE-B4DB-90683CDC2189}" presName="sp" presStyleCnt="0"/>
      <dgm:spPr/>
    </dgm:pt>
    <dgm:pt modelId="{006DFB25-889F-46EF-AAE6-37BD4BF658D0}" type="pres">
      <dgm:prSet presAssocID="{0770D333-7DA6-460B-BD4D-D4B3BF1B2D15}" presName="linNode" presStyleCnt="0"/>
      <dgm:spPr/>
    </dgm:pt>
    <dgm:pt modelId="{22C1D7C3-F3C8-4461-BEF6-0F1149B0DC67}" type="pres">
      <dgm:prSet presAssocID="{0770D333-7DA6-460B-BD4D-D4B3BF1B2D15}" presName="parentText" presStyleLbl="node1" presStyleIdx="1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4D223CC0-5474-4A94-801A-40A2B197D06F}" type="pres">
      <dgm:prSet presAssocID="{0770D333-7DA6-460B-BD4D-D4B3BF1B2D15}" presName="descendantText" presStyleLbl="alignAccFollowNode1" presStyleIdx="1" presStyleCnt="6" custScaleX="110073">
        <dgm:presLayoutVars>
          <dgm:bulletEnabled val="1"/>
        </dgm:presLayoutVars>
      </dgm:prSet>
      <dgm:spPr/>
    </dgm:pt>
    <dgm:pt modelId="{E3331BE6-9F07-4834-B52F-484830916D29}" type="pres">
      <dgm:prSet presAssocID="{A6F37C0C-EEBC-41C4-A29F-1EB1B6BD90BB}" presName="sp" presStyleCnt="0"/>
      <dgm:spPr/>
    </dgm:pt>
    <dgm:pt modelId="{648304AC-820D-41D6-A48A-C3B8DE590395}" type="pres">
      <dgm:prSet presAssocID="{B27D0D9A-FEDC-48B5-8703-9924C14CB618}" presName="linNode" presStyleCnt="0"/>
      <dgm:spPr/>
    </dgm:pt>
    <dgm:pt modelId="{BFA40907-4666-4568-830D-C487CF114770}" type="pres">
      <dgm:prSet presAssocID="{B27D0D9A-FEDC-48B5-8703-9924C14CB618}" presName="parentText" presStyleLbl="node1" presStyleIdx="2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27B70C3B-7587-4932-AC4F-E5D0901DD7DB}" type="pres">
      <dgm:prSet presAssocID="{B27D0D9A-FEDC-48B5-8703-9924C14CB618}" presName="descendantText" presStyleLbl="alignAccFollowNode1" presStyleIdx="2" presStyleCnt="6" custScaleX="110073">
        <dgm:presLayoutVars>
          <dgm:bulletEnabled val="1"/>
        </dgm:presLayoutVars>
      </dgm:prSet>
      <dgm:spPr/>
    </dgm:pt>
    <dgm:pt modelId="{32FF3247-11FA-483B-B23E-61B3292B9DD2}" type="pres">
      <dgm:prSet presAssocID="{0918A041-4739-4E6F-8727-7AE3D40521B8}" presName="sp" presStyleCnt="0"/>
      <dgm:spPr/>
    </dgm:pt>
    <dgm:pt modelId="{8EBB1111-5EC2-4D95-B101-69BE54170748}" type="pres">
      <dgm:prSet presAssocID="{C347BCD5-DC0A-4B77-B9C6-8CDBEF5A46BA}" presName="linNode" presStyleCnt="0"/>
      <dgm:spPr/>
    </dgm:pt>
    <dgm:pt modelId="{70584D39-DD36-4CEE-8B4A-158E1924FA4C}" type="pres">
      <dgm:prSet presAssocID="{C347BCD5-DC0A-4B77-B9C6-8CDBEF5A46BA}" presName="parentText" presStyleLbl="node1" presStyleIdx="3" presStyleCnt="6" custScaleX="82568" custLinFactNeighborX="-4811" custLinFactNeighborY="358">
        <dgm:presLayoutVars>
          <dgm:chMax val="1"/>
          <dgm:bulletEnabled val="1"/>
        </dgm:presLayoutVars>
      </dgm:prSet>
      <dgm:spPr/>
    </dgm:pt>
    <dgm:pt modelId="{F0922223-82BE-4BB0-9385-377BDFB61354}" type="pres">
      <dgm:prSet presAssocID="{C347BCD5-DC0A-4B77-B9C6-8CDBEF5A46BA}" presName="descendantText" presStyleLbl="alignAccFollowNode1" presStyleIdx="3" presStyleCnt="6" custScaleX="109858" custScaleY="126928">
        <dgm:presLayoutVars>
          <dgm:bulletEnabled val="1"/>
        </dgm:presLayoutVars>
      </dgm:prSet>
      <dgm:spPr/>
    </dgm:pt>
    <dgm:pt modelId="{F4CA9DC1-CD69-48D2-A6F1-75D7467A457E}" type="pres">
      <dgm:prSet presAssocID="{B3E35B29-5876-42E8-96F3-7FD8E8350763}" presName="sp" presStyleCnt="0"/>
      <dgm:spPr/>
    </dgm:pt>
    <dgm:pt modelId="{D0B8DF1A-38D5-4B0A-A3B8-355019804070}" type="pres">
      <dgm:prSet presAssocID="{215004DE-46A2-4986-B735-626FA5871F89}" presName="linNode" presStyleCnt="0"/>
      <dgm:spPr/>
    </dgm:pt>
    <dgm:pt modelId="{DCAD8A19-0864-4B38-9C4A-9812A6421FF0}" type="pres">
      <dgm:prSet presAssocID="{215004DE-46A2-4986-B735-626FA5871F89}" presName="parentText" presStyleLbl="node1" presStyleIdx="4" presStyleCnt="6" custScaleX="82568" custLinFactNeighborX="-4903" custLinFactNeighborY="358">
        <dgm:presLayoutVars>
          <dgm:chMax val="1"/>
          <dgm:bulletEnabled val="1"/>
        </dgm:presLayoutVars>
      </dgm:prSet>
      <dgm:spPr/>
    </dgm:pt>
    <dgm:pt modelId="{6A40EFBC-1CEA-489C-8173-556E4C36E44B}" type="pres">
      <dgm:prSet presAssocID="{215004DE-46A2-4986-B735-626FA5871F89}" presName="descendantText" presStyleLbl="alignAccFollowNode1" presStyleIdx="4" presStyleCnt="6" custScaleX="110073">
        <dgm:presLayoutVars>
          <dgm:bulletEnabled val="1"/>
        </dgm:presLayoutVars>
      </dgm:prSet>
      <dgm:spPr/>
    </dgm:pt>
    <dgm:pt modelId="{5FBDF513-D75F-4CFA-9F07-99923F9099E5}" type="pres">
      <dgm:prSet presAssocID="{304B5CC2-D8DE-4846-88EC-42C10792F38D}" presName="sp" presStyleCnt="0"/>
      <dgm:spPr/>
    </dgm:pt>
    <dgm:pt modelId="{A77B4CD6-1C01-4EDF-8968-1C452E8D4610}" type="pres">
      <dgm:prSet presAssocID="{5EAE0103-B18F-4D19-9035-37A3F2AA6CAA}" presName="linNode" presStyleCnt="0"/>
      <dgm:spPr/>
    </dgm:pt>
    <dgm:pt modelId="{9E7E9634-6FE0-4047-B6E5-5D667227A42B}" type="pres">
      <dgm:prSet presAssocID="{5EAE0103-B18F-4D19-9035-37A3F2AA6CAA}" presName="parentText" presStyleLbl="node1" presStyleIdx="5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A6DCDE4D-A7DA-413A-B283-C873510B3083}" type="pres">
      <dgm:prSet presAssocID="{5EAE0103-B18F-4D19-9035-37A3F2AA6CAA}" presName="descendantText" presStyleLbl="alignAccFollowNode1" presStyleIdx="5" presStyleCnt="6" custScaleX="110073">
        <dgm:presLayoutVars>
          <dgm:bulletEnabled val="1"/>
        </dgm:presLayoutVars>
      </dgm:prSet>
      <dgm:spPr/>
    </dgm:pt>
  </dgm:ptLst>
  <dgm:cxnLst>
    <dgm:cxn modelId="{3D106D01-2D93-492B-AE63-098EB7C3F5F9}" srcId="{B27D0D9A-FEDC-48B5-8703-9924C14CB618}" destId="{E55B2202-A0C4-4581-9572-3FBA450CC26E}" srcOrd="0" destOrd="0" parTransId="{BE904188-009F-4417-9E3C-9AA1A50A5C93}" sibTransId="{1000BD18-B281-4851-8DAB-C72CE5886EBF}"/>
    <dgm:cxn modelId="{25B06206-928C-4A73-8CB2-A0777CBEA350}" srcId="{036B799C-A72A-4709-8587-0A2C2AD18052}" destId="{055691CC-6FCA-4D3C-B006-53293AA9592E}" srcOrd="0" destOrd="0" parTransId="{8F784859-BDA7-4B82-BC40-216F41500006}" sibTransId="{B6E7A211-E26F-47BE-B4DB-90683CDC2189}"/>
    <dgm:cxn modelId="{26497612-FFF2-40D1-B068-E80806F7D4B1}" type="presOf" srcId="{596066CE-9E54-4AFF-A82C-079488E23839}" destId="{6A40EFBC-1CEA-489C-8173-556E4C36E44B}" srcOrd="0" destOrd="1" presId="urn:microsoft.com/office/officeart/2005/8/layout/vList5"/>
    <dgm:cxn modelId="{F8962314-771C-42D7-9D62-E6ED95ED9B78}" srcId="{C347BCD5-DC0A-4B77-B9C6-8CDBEF5A46BA}" destId="{2A519993-176D-4587-9608-B0608F3814DC}" srcOrd="1" destOrd="0" parTransId="{E4A7AA9B-8EE2-42E6-9707-043668CC35B8}" sibTransId="{88BC7F6D-26C6-4A75-BFAA-2704DAE60EEE}"/>
    <dgm:cxn modelId="{D8810B1A-F55F-44AF-854D-D575000163C4}" type="presOf" srcId="{2A519993-176D-4587-9608-B0608F3814DC}" destId="{F0922223-82BE-4BB0-9385-377BDFB61354}" srcOrd="0" destOrd="1" presId="urn:microsoft.com/office/officeart/2005/8/layout/vList5"/>
    <dgm:cxn modelId="{1C10CA1C-353E-4B06-9BB1-606EE15EA4BB}" type="presOf" srcId="{5EAE0103-B18F-4D19-9035-37A3F2AA6CAA}" destId="{9E7E9634-6FE0-4047-B6E5-5D667227A42B}" srcOrd="0" destOrd="0" presId="urn:microsoft.com/office/officeart/2005/8/layout/vList5"/>
    <dgm:cxn modelId="{4FD20A20-EAE3-4284-9F6E-0DC696499091}" type="presOf" srcId="{036B799C-A72A-4709-8587-0A2C2AD18052}" destId="{5ED46CFF-F776-4B12-8536-FE2940F6ED86}" srcOrd="0" destOrd="0" presId="urn:microsoft.com/office/officeart/2005/8/layout/vList5"/>
    <dgm:cxn modelId="{86448C21-EBDD-43B1-B14B-689385E9A46D}" type="presOf" srcId="{D006A31C-08FE-4CBE-90D0-4AED53CFAF99}" destId="{5DCCC07A-9F24-4813-A4B5-90BC5B1359A4}" srcOrd="0" destOrd="1" presId="urn:microsoft.com/office/officeart/2005/8/layout/vList5"/>
    <dgm:cxn modelId="{63057633-207B-46C4-8BF6-07271C39DA6F}" srcId="{C347BCD5-DC0A-4B77-B9C6-8CDBEF5A46BA}" destId="{17CB7186-56B9-4FAB-BDB6-2968A4C815A5}" srcOrd="0" destOrd="0" parTransId="{5055579E-D588-4BAA-9945-022C87661182}" sibTransId="{B246727A-0C34-4A5B-A31E-C81E220D179B}"/>
    <dgm:cxn modelId="{9775D93E-B419-4F3F-BCDD-A150991DBF1C}" type="presOf" srcId="{DAB3DF4A-B029-45D5-B636-F09F37008050}" destId="{4D223CC0-5474-4A94-801A-40A2B197D06F}" srcOrd="0" destOrd="1" presId="urn:microsoft.com/office/officeart/2005/8/layout/vList5"/>
    <dgm:cxn modelId="{3CE0475C-6BBD-41DC-93EF-E1027A5C52C0}" type="presOf" srcId="{215004DE-46A2-4986-B735-626FA5871F89}" destId="{DCAD8A19-0864-4B38-9C4A-9812A6421FF0}" srcOrd="0" destOrd="0" presId="urn:microsoft.com/office/officeart/2005/8/layout/vList5"/>
    <dgm:cxn modelId="{AAA5D046-52F6-412A-AA4D-0952D084EA4B}" type="presOf" srcId="{9D0FA7A2-2236-470D-80F5-FB09549B81FE}" destId="{4D223CC0-5474-4A94-801A-40A2B197D06F}" srcOrd="0" destOrd="0" presId="urn:microsoft.com/office/officeart/2005/8/layout/vList5"/>
    <dgm:cxn modelId="{D4AF4F53-6510-4795-8069-D3D77E7D7E81}" type="presOf" srcId="{2BA87152-9DE3-49E7-BBE6-E0E5BA8D3AB1}" destId="{6A40EFBC-1CEA-489C-8173-556E4C36E44B}" srcOrd="0" destOrd="2" presId="urn:microsoft.com/office/officeart/2005/8/layout/vList5"/>
    <dgm:cxn modelId="{BB41CC74-C088-4010-AA83-440E6D1C5CF9}" type="presOf" srcId="{C347BCD5-DC0A-4B77-B9C6-8CDBEF5A46BA}" destId="{70584D39-DD36-4CEE-8B4A-158E1924FA4C}" srcOrd="0" destOrd="0" presId="urn:microsoft.com/office/officeart/2005/8/layout/vList5"/>
    <dgm:cxn modelId="{F2FA1957-19FC-472E-994C-E3FE9174D012}" type="presOf" srcId="{4CB7EDE4-E8BE-40C0-BA09-1883D5B8ACFE}" destId="{27B70C3B-7587-4932-AC4F-E5D0901DD7DB}" srcOrd="0" destOrd="1" presId="urn:microsoft.com/office/officeart/2005/8/layout/vList5"/>
    <dgm:cxn modelId="{BAF50678-A618-4536-A557-8306A355E9FF}" type="presOf" srcId="{B27D0D9A-FEDC-48B5-8703-9924C14CB618}" destId="{BFA40907-4666-4568-830D-C487CF114770}" srcOrd="0" destOrd="0" presId="urn:microsoft.com/office/officeart/2005/8/layout/vList5"/>
    <dgm:cxn modelId="{679CF858-29F3-464A-9207-121C606B3642}" type="presOf" srcId="{CBED3C50-48E7-49C4-919D-EF4985D7F43B}" destId="{A6DCDE4D-A7DA-413A-B283-C873510B3083}" srcOrd="0" destOrd="1" presId="urn:microsoft.com/office/officeart/2005/8/layout/vList5"/>
    <dgm:cxn modelId="{00900A79-F7AA-4812-9063-9E46A37DBB5C}" srcId="{036B799C-A72A-4709-8587-0A2C2AD18052}" destId="{B27D0D9A-FEDC-48B5-8703-9924C14CB618}" srcOrd="2" destOrd="0" parTransId="{FFE0DE9C-477F-4E5B-83C3-503D4364F929}" sibTransId="{0918A041-4739-4E6F-8727-7AE3D40521B8}"/>
    <dgm:cxn modelId="{E9B3197E-7870-4335-8E92-FA8C95AD9F7B}" srcId="{0770D333-7DA6-460B-BD4D-D4B3BF1B2D15}" destId="{9D0FA7A2-2236-470D-80F5-FB09549B81FE}" srcOrd="0" destOrd="0" parTransId="{32222D35-EF40-424C-A0E3-EF240E403CFB}" sibTransId="{78CE5F40-EB76-4BF5-8215-A350A01C192E}"/>
    <dgm:cxn modelId="{356CA27E-B89B-42CC-BF2E-4BBF5E564C72}" srcId="{5EAE0103-B18F-4D19-9035-37A3F2AA6CAA}" destId="{CBED3C50-48E7-49C4-919D-EF4985D7F43B}" srcOrd="1" destOrd="0" parTransId="{4077BF91-2313-448E-B72B-7DC58CBE9535}" sibTransId="{2509BA3A-B879-4763-A913-A3A6B4F02F2C}"/>
    <dgm:cxn modelId="{6D405585-417F-47AF-927E-DB8739BBB40A}" srcId="{B27D0D9A-FEDC-48B5-8703-9924C14CB618}" destId="{5030B4AF-EB12-478A-99EA-0F9FF03612F5}" srcOrd="2" destOrd="0" parTransId="{B2057847-609B-4D9D-BB92-038DE3BAD554}" sibTransId="{CF6F4ABE-F271-4AD2-8C39-6E1090759483}"/>
    <dgm:cxn modelId="{BE3A7B88-A43A-451C-8310-6F9A7D311AB4}" srcId="{055691CC-6FCA-4D3C-B006-53293AA9592E}" destId="{00DDA94F-D4C2-48D0-A5D0-576809433D87}" srcOrd="0" destOrd="0" parTransId="{B5E8CD06-A99D-475A-849A-0B2FD7F65B62}" sibTransId="{67A646AC-2468-4EDD-8D16-F76B573AFF76}"/>
    <dgm:cxn modelId="{41E52394-D92F-44CF-895A-79C3161ECEA7}" type="presOf" srcId="{5030B4AF-EB12-478A-99EA-0F9FF03612F5}" destId="{27B70C3B-7587-4932-AC4F-E5D0901DD7DB}" srcOrd="0" destOrd="2" presId="urn:microsoft.com/office/officeart/2005/8/layout/vList5"/>
    <dgm:cxn modelId="{2248EF9A-F5E4-4D79-B1A4-1B0BA28A96C9}" type="presOf" srcId="{E55B2202-A0C4-4581-9572-3FBA450CC26E}" destId="{27B70C3B-7587-4932-AC4F-E5D0901DD7DB}" srcOrd="0" destOrd="0" presId="urn:microsoft.com/office/officeart/2005/8/layout/vList5"/>
    <dgm:cxn modelId="{4419449B-BCE8-4ED1-B993-A43CE25B1E9E}" srcId="{036B799C-A72A-4709-8587-0A2C2AD18052}" destId="{215004DE-46A2-4986-B735-626FA5871F89}" srcOrd="4" destOrd="0" parTransId="{93191043-2D75-423A-B4C4-B99F72B5A984}" sibTransId="{304B5CC2-D8DE-4846-88EC-42C10792F38D}"/>
    <dgm:cxn modelId="{C7FA49A9-8851-437A-8B30-30526AEEE997}" srcId="{036B799C-A72A-4709-8587-0A2C2AD18052}" destId="{C347BCD5-DC0A-4B77-B9C6-8CDBEF5A46BA}" srcOrd="3" destOrd="0" parTransId="{1632828C-BC5F-4BEF-8999-EE6A9C0CD0B4}" sibTransId="{B3E35B29-5876-42E8-96F3-7FD8E8350763}"/>
    <dgm:cxn modelId="{5A9646AB-F75F-42C7-B9A7-D559C2C703A9}" type="presOf" srcId="{706772DC-7E77-4E12-9FAB-02D093CF421D}" destId="{A6DCDE4D-A7DA-413A-B283-C873510B3083}" srcOrd="0" destOrd="0" presId="urn:microsoft.com/office/officeart/2005/8/layout/vList5"/>
    <dgm:cxn modelId="{94172FB5-C27A-48C9-BA49-6B638A78E633}" srcId="{215004DE-46A2-4986-B735-626FA5871F89}" destId="{9FFE4983-23B4-4F8A-B3F4-52DDFEB3CCE5}" srcOrd="0" destOrd="0" parTransId="{510F3F3B-F0C5-46CB-B144-5812C27C559E}" sibTransId="{1D678B92-AF2B-4348-8369-62C44D39FFA4}"/>
    <dgm:cxn modelId="{F6155CBC-0DAB-455F-A4CE-AEBC466041BE}" type="presOf" srcId="{9FFE4983-23B4-4F8A-B3F4-52DDFEB3CCE5}" destId="{6A40EFBC-1CEA-489C-8173-556E4C36E44B}" srcOrd="0" destOrd="0" presId="urn:microsoft.com/office/officeart/2005/8/layout/vList5"/>
    <dgm:cxn modelId="{605B5EBE-74D5-4959-A291-9AE882ACE488}" srcId="{5EAE0103-B18F-4D19-9035-37A3F2AA6CAA}" destId="{706772DC-7E77-4E12-9FAB-02D093CF421D}" srcOrd="0" destOrd="0" parTransId="{FA7CE882-6103-49AE-AFED-207161D3692A}" sibTransId="{1E98DE32-10B2-48F4-A1B6-0BFEBF31992C}"/>
    <dgm:cxn modelId="{862261C2-DDCD-498C-B5F7-7C3CB25988A7}" srcId="{036B799C-A72A-4709-8587-0A2C2AD18052}" destId="{5EAE0103-B18F-4D19-9035-37A3F2AA6CAA}" srcOrd="5" destOrd="0" parTransId="{FACE1A8E-2AA6-4523-B6CB-F4F0AA251F3B}" sibTransId="{AFD5A08E-F832-4F6F-95B6-F7E0A637E890}"/>
    <dgm:cxn modelId="{4C6A27CA-F8ED-4255-A089-D4CDCAF6F8F2}" srcId="{0770D333-7DA6-460B-BD4D-D4B3BF1B2D15}" destId="{DAB3DF4A-B029-45D5-B636-F09F37008050}" srcOrd="1" destOrd="0" parTransId="{63837DC2-A886-4E78-BEF5-15022F57722D}" sibTransId="{70AB8833-BE5C-47EA-8A69-1F0AF38DDE3B}"/>
    <dgm:cxn modelId="{1F5E59CC-7D29-4EEC-8081-C76B60D78561}" srcId="{036B799C-A72A-4709-8587-0A2C2AD18052}" destId="{0770D333-7DA6-460B-BD4D-D4B3BF1B2D15}" srcOrd="1" destOrd="0" parTransId="{D01692E0-D787-4B99-8BC6-A002CEF56E7F}" sibTransId="{A6F37C0C-EEBC-41C4-A29F-1EB1B6BD90BB}"/>
    <dgm:cxn modelId="{30B4D3D3-1B37-4355-8353-9D6C675AC2B0}" type="presOf" srcId="{00DDA94F-D4C2-48D0-A5D0-576809433D87}" destId="{5DCCC07A-9F24-4813-A4B5-90BC5B1359A4}" srcOrd="0" destOrd="0" presId="urn:microsoft.com/office/officeart/2005/8/layout/vList5"/>
    <dgm:cxn modelId="{E7AB52DA-62A3-4EE8-BB18-78CF6560DC1E}" srcId="{215004DE-46A2-4986-B735-626FA5871F89}" destId="{596066CE-9E54-4AFF-A82C-079488E23839}" srcOrd="1" destOrd="0" parTransId="{D9B07433-5C92-42EB-8AAA-30A5F56A5BF5}" sibTransId="{4AADFF40-F5E9-437A-A817-B9C1D0DED18F}"/>
    <dgm:cxn modelId="{E2AC61DF-5805-4273-9244-FF058A7946E2}" type="presOf" srcId="{0770D333-7DA6-460B-BD4D-D4B3BF1B2D15}" destId="{22C1D7C3-F3C8-4461-BEF6-0F1149B0DC67}" srcOrd="0" destOrd="0" presId="urn:microsoft.com/office/officeart/2005/8/layout/vList5"/>
    <dgm:cxn modelId="{DE445EE1-EF3B-4BF4-A319-A0D3B4D4A9EB}" type="presOf" srcId="{055691CC-6FCA-4D3C-B006-53293AA9592E}" destId="{7D87FF23-DBD9-4784-A3D0-8C2B57A786A7}" srcOrd="0" destOrd="0" presId="urn:microsoft.com/office/officeart/2005/8/layout/vList5"/>
    <dgm:cxn modelId="{152485EA-C2D4-4A77-A5FE-C54170671A31}" type="presOf" srcId="{17CB7186-56B9-4FAB-BDB6-2968A4C815A5}" destId="{F0922223-82BE-4BB0-9385-377BDFB61354}" srcOrd="0" destOrd="0" presId="urn:microsoft.com/office/officeart/2005/8/layout/vList5"/>
    <dgm:cxn modelId="{A420B1EA-4175-45F1-B7D3-9FCA3DC5C81D}" srcId="{B27D0D9A-FEDC-48B5-8703-9924C14CB618}" destId="{4CB7EDE4-E8BE-40C0-BA09-1883D5B8ACFE}" srcOrd="1" destOrd="0" parTransId="{757D570D-E819-4E41-AE2F-7784E3EFFE3E}" sibTransId="{7E525BD0-F40B-4460-839A-477DCD603FA3}"/>
    <dgm:cxn modelId="{D35CE4EA-834A-47B7-B494-2D2B77E7B4FD}" srcId="{215004DE-46A2-4986-B735-626FA5871F89}" destId="{2BA87152-9DE3-49E7-BBE6-E0E5BA8D3AB1}" srcOrd="2" destOrd="0" parTransId="{6F36DB59-4BEC-4047-83C9-6C78F858261F}" sibTransId="{9551C4FE-E339-40E4-B700-53585379BAEB}"/>
    <dgm:cxn modelId="{8FC401F1-132D-4BD6-B020-68FCA120589C}" srcId="{055691CC-6FCA-4D3C-B006-53293AA9592E}" destId="{D006A31C-08FE-4CBE-90D0-4AED53CFAF99}" srcOrd="1" destOrd="0" parTransId="{F467431F-5FE6-45CB-B051-758D23ABCAAC}" sibTransId="{DB439B08-2B18-4E92-BFE7-298D1F15BA0F}"/>
    <dgm:cxn modelId="{F0CD21E0-F5B9-4E6C-BDE3-4A9E0706886B}" type="presParOf" srcId="{5ED46CFF-F776-4B12-8536-FE2940F6ED86}" destId="{1D07F50F-918A-4610-95F3-23950DC0AFAB}" srcOrd="0" destOrd="0" presId="urn:microsoft.com/office/officeart/2005/8/layout/vList5"/>
    <dgm:cxn modelId="{728EE8AA-7467-4823-A2DA-A9DC1695C47C}" type="presParOf" srcId="{1D07F50F-918A-4610-95F3-23950DC0AFAB}" destId="{7D87FF23-DBD9-4784-A3D0-8C2B57A786A7}" srcOrd="0" destOrd="0" presId="urn:microsoft.com/office/officeart/2005/8/layout/vList5"/>
    <dgm:cxn modelId="{175D1AA3-40F0-49BD-B77B-DB491543E31E}" type="presParOf" srcId="{1D07F50F-918A-4610-95F3-23950DC0AFAB}" destId="{5DCCC07A-9F24-4813-A4B5-90BC5B1359A4}" srcOrd="1" destOrd="0" presId="urn:microsoft.com/office/officeart/2005/8/layout/vList5"/>
    <dgm:cxn modelId="{8931E23F-3CDC-4901-A866-04DE8D66C9BD}" type="presParOf" srcId="{5ED46CFF-F776-4B12-8536-FE2940F6ED86}" destId="{14394513-6F3B-4C58-9EC9-C88BDB2F3498}" srcOrd="1" destOrd="0" presId="urn:microsoft.com/office/officeart/2005/8/layout/vList5"/>
    <dgm:cxn modelId="{38C03B08-B841-4970-89B1-1CCAFC38CD5F}" type="presParOf" srcId="{5ED46CFF-F776-4B12-8536-FE2940F6ED86}" destId="{006DFB25-889F-46EF-AAE6-37BD4BF658D0}" srcOrd="2" destOrd="0" presId="urn:microsoft.com/office/officeart/2005/8/layout/vList5"/>
    <dgm:cxn modelId="{74DB0F14-CA72-4DB2-A115-364FBBD3F5BB}" type="presParOf" srcId="{006DFB25-889F-46EF-AAE6-37BD4BF658D0}" destId="{22C1D7C3-F3C8-4461-BEF6-0F1149B0DC67}" srcOrd="0" destOrd="0" presId="urn:microsoft.com/office/officeart/2005/8/layout/vList5"/>
    <dgm:cxn modelId="{43E54794-F2EB-4862-A5A9-F7ED1CAB0BE9}" type="presParOf" srcId="{006DFB25-889F-46EF-AAE6-37BD4BF658D0}" destId="{4D223CC0-5474-4A94-801A-40A2B197D06F}" srcOrd="1" destOrd="0" presId="urn:microsoft.com/office/officeart/2005/8/layout/vList5"/>
    <dgm:cxn modelId="{B37C7433-9B6B-4DF3-A3C9-E44F0BFA7788}" type="presParOf" srcId="{5ED46CFF-F776-4B12-8536-FE2940F6ED86}" destId="{E3331BE6-9F07-4834-B52F-484830916D29}" srcOrd="3" destOrd="0" presId="urn:microsoft.com/office/officeart/2005/8/layout/vList5"/>
    <dgm:cxn modelId="{ED60CF14-C7E0-4F8C-90C3-EAF9F7DBBBF8}" type="presParOf" srcId="{5ED46CFF-F776-4B12-8536-FE2940F6ED86}" destId="{648304AC-820D-41D6-A48A-C3B8DE590395}" srcOrd="4" destOrd="0" presId="urn:microsoft.com/office/officeart/2005/8/layout/vList5"/>
    <dgm:cxn modelId="{AF1D66F0-A63C-4D82-9941-6B308B693EE9}" type="presParOf" srcId="{648304AC-820D-41D6-A48A-C3B8DE590395}" destId="{BFA40907-4666-4568-830D-C487CF114770}" srcOrd="0" destOrd="0" presId="urn:microsoft.com/office/officeart/2005/8/layout/vList5"/>
    <dgm:cxn modelId="{5F5153B5-B904-45E1-B14D-B50AD01ADCF6}" type="presParOf" srcId="{648304AC-820D-41D6-A48A-C3B8DE590395}" destId="{27B70C3B-7587-4932-AC4F-E5D0901DD7DB}" srcOrd="1" destOrd="0" presId="urn:microsoft.com/office/officeart/2005/8/layout/vList5"/>
    <dgm:cxn modelId="{38A39384-BF65-4D4E-B3C7-9DC0DCEEC178}" type="presParOf" srcId="{5ED46CFF-F776-4B12-8536-FE2940F6ED86}" destId="{32FF3247-11FA-483B-B23E-61B3292B9DD2}" srcOrd="5" destOrd="0" presId="urn:microsoft.com/office/officeart/2005/8/layout/vList5"/>
    <dgm:cxn modelId="{E3DB0318-6225-411E-A63D-3AC461551A58}" type="presParOf" srcId="{5ED46CFF-F776-4B12-8536-FE2940F6ED86}" destId="{8EBB1111-5EC2-4D95-B101-69BE54170748}" srcOrd="6" destOrd="0" presId="urn:microsoft.com/office/officeart/2005/8/layout/vList5"/>
    <dgm:cxn modelId="{83B6AA6E-E397-472D-9D7E-3113D8054A90}" type="presParOf" srcId="{8EBB1111-5EC2-4D95-B101-69BE54170748}" destId="{70584D39-DD36-4CEE-8B4A-158E1924FA4C}" srcOrd="0" destOrd="0" presId="urn:microsoft.com/office/officeart/2005/8/layout/vList5"/>
    <dgm:cxn modelId="{B49C235F-BCBF-4F2E-ADBE-7D9D69CFB3EC}" type="presParOf" srcId="{8EBB1111-5EC2-4D95-B101-69BE54170748}" destId="{F0922223-82BE-4BB0-9385-377BDFB61354}" srcOrd="1" destOrd="0" presId="urn:microsoft.com/office/officeart/2005/8/layout/vList5"/>
    <dgm:cxn modelId="{8C1E0EE7-717A-41AE-BBAA-7EB8F46DE617}" type="presParOf" srcId="{5ED46CFF-F776-4B12-8536-FE2940F6ED86}" destId="{F4CA9DC1-CD69-48D2-A6F1-75D7467A457E}" srcOrd="7" destOrd="0" presId="urn:microsoft.com/office/officeart/2005/8/layout/vList5"/>
    <dgm:cxn modelId="{49A28E50-765F-4959-AAB0-23C14B7E8D0D}" type="presParOf" srcId="{5ED46CFF-F776-4B12-8536-FE2940F6ED86}" destId="{D0B8DF1A-38D5-4B0A-A3B8-355019804070}" srcOrd="8" destOrd="0" presId="urn:microsoft.com/office/officeart/2005/8/layout/vList5"/>
    <dgm:cxn modelId="{894031C8-6D8B-4A5D-A302-681FE59DDB80}" type="presParOf" srcId="{D0B8DF1A-38D5-4B0A-A3B8-355019804070}" destId="{DCAD8A19-0864-4B38-9C4A-9812A6421FF0}" srcOrd="0" destOrd="0" presId="urn:microsoft.com/office/officeart/2005/8/layout/vList5"/>
    <dgm:cxn modelId="{B017C450-D14D-4E23-A0F2-F20D43D1A044}" type="presParOf" srcId="{D0B8DF1A-38D5-4B0A-A3B8-355019804070}" destId="{6A40EFBC-1CEA-489C-8173-556E4C36E44B}" srcOrd="1" destOrd="0" presId="urn:microsoft.com/office/officeart/2005/8/layout/vList5"/>
    <dgm:cxn modelId="{00FB4428-241E-4F84-9523-BE18DFE36DB5}" type="presParOf" srcId="{5ED46CFF-F776-4B12-8536-FE2940F6ED86}" destId="{5FBDF513-D75F-4CFA-9F07-99923F9099E5}" srcOrd="9" destOrd="0" presId="urn:microsoft.com/office/officeart/2005/8/layout/vList5"/>
    <dgm:cxn modelId="{017D9FE8-091D-4682-8E9D-A9773F1BCF95}" type="presParOf" srcId="{5ED46CFF-F776-4B12-8536-FE2940F6ED86}" destId="{A77B4CD6-1C01-4EDF-8968-1C452E8D4610}" srcOrd="10" destOrd="0" presId="urn:microsoft.com/office/officeart/2005/8/layout/vList5"/>
    <dgm:cxn modelId="{3EC623F3-F147-4844-B98B-E0F4FFDA0044}" type="presParOf" srcId="{A77B4CD6-1C01-4EDF-8968-1C452E8D4610}" destId="{9E7E9634-6FE0-4047-B6E5-5D667227A42B}" srcOrd="0" destOrd="0" presId="urn:microsoft.com/office/officeart/2005/8/layout/vList5"/>
    <dgm:cxn modelId="{625F826B-680B-4B60-B075-DEDBD20E1992}" type="presParOf" srcId="{A77B4CD6-1C01-4EDF-8968-1C452E8D4610}" destId="{A6DCDE4D-A7DA-413A-B283-C873510B30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6B799C-A72A-4709-8587-0A2C2AD180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5691CC-6FCA-4D3C-B006-53293AA9592E}">
      <dgm:prSet phldrT="[Text]" custT="1"/>
      <dgm:spPr/>
      <dgm:t>
        <a:bodyPr/>
        <a:lstStyle/>
        <a:p>
          <a:r>
            <a:rPr lang="en-US" sz="2000"/>
            <a:t>Tracking and Other Data, Literature</a:t>
          </a:r>
        </a:p>
        <a:p>
          <a:r>
            <a:rPr lang="en-US" sz="1200"/>
            <a:t>(census)</a:t>
          </a:r>
          <a:endParaRPr lang="en-US" sz="1800"/>
        </a:p>
      </dgm:t>
    </dgm:pt>
    <dgm:pt modelId="{8F784859-BDA7-4B82-BC40-216F41500006}" type="parTrans" cxnId="{25B06206-928C-4A73-8CB2-A0777CBEA350}">
      <dgm:prSet/>
      <dgm:spPr/>
      <dgm:t>
        <a:bodyPr/>
        <a:lstStyle/>
        <a:p>
          <a:endParaRPr lang="en-US"/>
        </a:p>
      </dgm:t>
    </dgm:pt>
    <dgm:pt modelId="{B6E7A211-E26F-47BE-B4DB-90683CDC2189}" type="sibTrans" cxnId="{25B06206-928C-4A73-8CB2-A0777CBEA350}">
      <dgm:prSet/>
      <dgm:spPr/>
      <dgm:t>
        <a:bodyPr/>
        <a:lstStyle/>
        <a:p>
          <a:endParaRPr lang="en-US"/>
        </a:p>
      </dgm:t>
    </dgm:pt>
    <dgm:pt modelId="{00DDA94F-D4C2-48D0-A5D0-576809433D87}">
      <dgm:prSet phldrT="[Text]" custT="1"/>
      <dgm:spPr/>
      <dgm:t>
        <a:bodyPr/>
        <a:lstStyle/>
        <a:p>
          <a:r>
            <a:rPr lang="en-US" sz="1500"/>
            <a:t>Types and characteristics of projects completed</a:t>
          </a:r>
        </a:p>
      </dgm:t>
    </dgm:pt>
    <dgm:pt modelId="{B5E8CD06-A99D-475A-849A-0B2FD7F65B62}" type="parTrans" cxnId="{BE3A7B88-A43A-451C-8310-6F9A7D311AB4}">
      <dgm:prSet/>
      <dgm:spPr/>
      <dgm:t>
        <a:bodyPr/>
        <a:lstStyle/>
        <a:p>
          <a:endParaRPr lang="en-US"/>
        </a:p>
      </dgm:t>
    </dgm:pt>
    <dgm:pt modelId="{67A646AC-2468-4EDD-8D16-F76B573AFF76}" type="sibTrans" cxnId="{BE3A7B88-A43A-451C-8310-6F9A7D311AB4}">
      <dgm:prSet/>
      <dgm:spPr/>
      <dgm:t>
        <a:bodyPr/>
        <a:lstStyle/>
        <a:p>
          <a:endParaRPr lang="en-US"/>
        </a:p>
      </dgm:t>
    </dgm:pt>
    <dgm:pt modelId="{B27D0D9A-FEDC-48B5-8703-9924C14CB61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/>
            <a:t>Architect, Engineer, Modeler, Contractor IDI </a:t>
          </a:r>
          <a:r>
            <a:rPr lang="en-US" sz="1200"/>
            <a:t>(N=30)</a:t>
          </a:r>
          <a:endParaRPr lang="en-US" sz="2000"/>
        </a:p>
      </dgm:t>
    </dgm:pt>
    <dgm:pt modelId="{FFE0DE9C-477F-4E5B-83C3-503D4364F929}" type="parTrans" cxnId="{00900A79-F7AA-4812-9063-9E46A37DBB5C}">
      <dgm:prSet/>
      <dgm:spPr/>
      <dgm:t>
        <a:bodyPr/>
        <a:lstStyle/>
        <a:p>
          <a:endParaRPr lang="en-US"/>
        </a:p>
      </dgm:t>
    </dgm:pt>
    <dgm:pt modelId="{0918A041-4739-4E6F-8727-7AE3D40521B8}" type="sibTrans" cxnId="{00900A79-F7AA-4812-9063-9E46A37DBB5C}">
      <dgm:prSet/>
      <dgm:spPr/>
      <dgm:t>
        <a:bodyPr/>
        <a:lstStyle/>
        <a:p>
          <a:endParaRPr lang="en-US"/>
        </a:p>
      </dgm:t>
    </dgm:pt>
    <dgm:pt modelId="{E55B2202-A0C4-4581-9572-3FBA450CC26E}">
      <dgm:prSet phldrT="[Text]" custT="1"/>
      <dgm:spPr/>
      <dgm:t>
        <a:bodyPr/>
        <a:lstStyle/>
        <a:p>
          <a:r>
            <a:rPr lang="en-US" sz="1500"/>
            <a:t>Program awareness among customers</a:t>
          </a:r>
        </a:p>
      </dgm:t>
    </dgm:pt>
    <dgm:pt modelId="{BE904188-009F-4417-9E3C-9AA1A50A5C93}" type="parTrans" cxnId="{3D106D01-2D93-492B-AE63-098EB7C3F5F9}">
      <dgm:prSet/>
      <dgm:spPr/>
      <dgm:t>
        <a:bodyPr/>
        <a:lstStyle/>
        <a:p>
          <a:endParaRPr lang="en-US"/>
        </a:p>
      </dgm:t>
    </dgm:pt>
    <dgm:pt modelId="{1000BD18-B281-4851-8DAB-C72CE5886EBF}" type="sibTrans" cxnId="{3D106D01-2D93-492B-AE63-098EB7C3F5F9}">
      <dgm:prSet/>
      <dgm:spPr/>
      <dgm:t>
        <a:bodyPr/>
        <a:lstStyle/>
        <a:p>
          <a:endParaRPr lang="en-US"/>
        </a:p>
      </dgm:t>
    </dgm:pt>
    <dgm:pt modelId="{C347BCD5-DC0A-4B77-B9C6-8CDBEF5A46B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000"/>
            <a:t>Baseline Web Survey </a:t>
          </a:r>
          <a:r>
            <a:rPr lang="en-US" sz="1400" i="1"/>
            <a:t>(Non-Participants)</a:t>
          </a:r>
        </a:p>
        <a:p>
          <a:pPr>
            <a:spcAft>
              <a:spcPts val="0"/>
            </a:spcAft>
          </a:pPr>
          <a:r>
            <a:rPr lang="en-US" sz="1200"/>
            <a:t>(N=N/A)</a:t>
          </a:r>
        </a:p>
      </dgm:t>
    </dgm:pt>
    <dgm:pt modelId="{1632828C-BC5F-4BEF-8999-EE6A9C0CD0B4}" type="parTrans" cxnId="{C7FA49A9-8851-437A-8B30-30526AEEE997}">
      <dgm:prSet/>
      <dgm:spPr/>
      <dgm:t>
        <a:bodyPr/>
        <a:lstStyle/>
        <a:p>
          <a:endParaRPr lang="en-US"/>
        </a:p>
      </dgm:t>
    </dgm:pt>
    <dgm:pt modelId="{B3E35B29-5876-42E8-96F3-7FD8E8350763}" type="sibTrans" cxnId="{C7FA49A9-8851-437A-8B30-30526AEEE997}">
      <dgm:prSet/>
      <dgm:spPr/>
      <dgm:t>
        <a:bodyPr/>
        <a:lstStyle/>
        <a:p>
          <a:endParaRPr lang="en-US"/>
        </a:p>
      </dgm:t>
    </dgm:pt>
    <dgm:pt modelId="{17CB7186-56B9-4FAB-BDB6-2968A4C815A5}">
      <dgm:prSet phldrT="[Text]" custT="1"/>
      <dgm:spPr/>
      <dgm:t>
        <a:bodyPr/>
        <a:lstStyle/>
        <a:p>
          <a:r>
            <a:rPr lang="en-US" sz="1500"/>
            <a:t>Awareness of and participation in ECB program</a:t>
          </a:r>
        </a:p>
      </dgm:t>
    </dgm:pt>
    <dgm:pt modelId="{5055579E-D588-4BAA-9945-022C87661182}" type="parTrans" cxnId="{63057633-207B-46C4-8BF6-07271C39DA6F}">
      <dgm:prSet/>
      <dgm:spPr/>
      <dgm:t>
        <a:bodyPr/>
        <a:lstStyle/>
        <a:p>
          <a:endParaRPr lang="en-US"/>
        </a:p>
      </dgm:t>
    </dgm:pt>
    <dgm:pt modelId="{B246727A-0C34-4A5B-A31E-C81E220D179B}" type="sibTrans" cxnId="{63057633-207B-46C4-8BF6-07271C39DA6F}">
      <dgm:prSet/>
      <dgm:spPr/>
      <dgm:t>
        <a:bodyPr/>
        <a:lstStyle/>
        <a:p>
          <a:endParaRPr lang="en-US"/>
        </a:p>
      </dgm:t>
    </dgm:pt>
    <dgm:pt modelId="{215004DE-46A2-4986-B735-626FA5871F89}">
      <dgm:prSet phldrT="[Text]" custT="1"/>
      <dgm:spPr/>
      <dgm:t>
        <a:bodyPr/>
        <a:lstStyle/>
        <a:p>
          <a:r>
            <a:rPr lang="en-US" sz="2000"/>
            <a:t>Participating End User Survey </a:t>
          </a:r>
          <a:r>
            <a:rPr lang="en-US" sz="1400" i="1"/>
            <a:t>(2019 participants)</a:t>
          </a:r>
        </a:p>
        <a:p>
          <a:r>
            <a:rPr lang="en-US" sz="1200"/>
            <a:t>(N=125; potentially additional 2021)</a:t>
          </a:r>
        </a:p>
      </dgm:t>
    </dgm:pt>
    <dgm:pt modelId="{93191043-2D75-423A-B4C4-B99F72B5A984}" type="parTrans" cxnId="{4419449B-BCE8-4ED1-B993-A43CE25B1E9E}">
      <dgm:prSet/>
      <dgm:spPr/>
      <dgm:t>
        <a:bodyPr/>
        <a:lstStyle/>
        <a:p>
          <a:endParaRPr lang="en-US"/>
        </a:p>
      </dgm:t>
    </dgm:pt>
    <dgm:pt modelId="{304B5CC2-D8DE-4846-88EC-42C10792F38D}" type="sibTrans" cxnId="{4419449B-BCE8-4ED1-B993-A43CE25B1E9E}">
      <dgm:prSet/>
      <dgm:spPr/>
      <dgm:t>
        <a:bodyPr/>
        <a:lstStyle/>
        <a:p>
          <a:endParaRPr lang="en-US"/>
        </a:p>
      </dgm:t>
    </dgm:pt>
    <dgm:pt modelId="{0770D333-7DA6-460B-BD4D-D4B3BF1B2D15}">
      <dgm:prSet phldrT="[Text]" custT="1"/>
      <dgm:spPr/>
      <dgm:t>
        <a:bodyPr/>
        <a:lstStyle/>
        <a:p>
          <a:r>
            <a:rPr lang="en-US" sz="2000"/>
            <a:t>Staff IDI </a:t>
          </a:r>
          <a:r>
            <a:rPr lang="en-US" sz="1400" i="1"/>
            <a:t>(potential)</a:t>
          </a:r>
        </a:p>
        <a:p>
          <a:r>
            <a:rPr lang="en-US" sz="1200"/>
            <a:t>(N=2)</a:t>
          </a:r>
          <a:endParaRPr lang="en-US" sz="2000"/>
        </a:p>
      </dgm:t>
    </dgm:pt>
    <dgm:pt modelId="{D01692E0-D787-4B99-8BC6-A002CEF56E7F}" type="parTrans" cxnId="{1F5E59CC-7D29-4EEC-8081-C76B60D78561}">
      <dgm:prSet/>
      <dgm:spPr/>
      <dgm:t>
        <a:bodyPr/>
        <a:lstStyle/>
        <a:p>
          <a:endParaRPr lang="en-US"/>
        </a:p>
      </dgm:t>
    </dgm:pt>
    <dgm:pt modelId="{A6F37C0C-EEBC-41C4-A29F-1EB1B6BD90BB}" type="sibTrans" cxnId="{1F5E59CC-7D29-4EEC-8081-C76B60D78561}">
      <dgm:prSet/>
      <dgm:spPr/>
      <dgm:t>
        <a:bodyPr/>
        <a:lstStyle/>
        <a:p>
          <a:endParaRPr lang="en-US"/>
        </a:p>
      </dgm:t>
    </dgm:pt>
    <dgm:pt modelId="{9D0FA7A2-2236-470D-80F5-FB09549B81FE}">
      <dgm:prSet phldrT="[Text]" custT="1"/>
      <dgm:spPr/>
      <dgm:t>
        <a:bodyPr/>
        <a:lstStyle/>
        <a:p>
          <a:r>
            <a:rPr lang="en-US" sz="1500"/>
            <a:t>Current &amp; future initiative design</a:t>
          </a:r>
        </a:p>
      </dgm:t>
    </dgm:pt>
    <dgm:pt modelId="{32222D35-EF40-424C-A0E3-EF240E403CFB}" type="parTrans" cxnId="{E9B3197E-7870-4335-8E92-FA8C95AD9F7B}">
      <dgm:prSet/>
      <dgm:spPr/>
      <dgm:t>
        <a:bodyPr/>
        <a:lstStyle/>
        <a:p>
          <a:endParaRPr lang="en-US"/>
        </a:p>
      </dgm:t>
    </dgm:pt>
    <dgm:pt modelId="{78CE5F40-EB76-4BF5-8215-A350A01C192E}" type="sibTrans" cxnId="{E9B3197E-7870-4335-8E92-FA8C95AD9F7B}">
      <dgm:prSet/>
      <dgm:spPr/>
      <dgm:t>
        <a:bodyPr/>
        <a:lstStyle/>
        <a:p>
          <a:endParaRPr lang="en-US"/>
        </a:p>
      </dgm:t>
    </dgm:pt>
    <dgm:pt modelId="{9FFE4983-23B4-4F8A-B3F4-52DDFEB3CCE5}">
      <dgm:prSet phldrT="[Text]" custT="1"/>
      <dgm:spPr/>
      <dgm:t>
        <a:bodyPr/>
        <a:lstStyle/>
        <a:p>
          <a:r>
            <a:rPr lang="en-US" sz="1500"/>
            <a:t>Questions to drive NTG analysis algorithm; for equipment-specific projects: timing, quantity, efficiency; spillover</a:t>
          </a:r>
        </a:p>
      </dgm:t>
    </dgm:pt>
    <dgm:pt modelId="{510F3F3B-F0C5-46CB-B144-5812C27C559E}" type="parTrans" cxnId="{94172FB5-C27A-48C9-BA49-6B638A78E633}">
      <dgm:prSet/>
      <dgm:spPr/>
      <dgm:t>
        <a:bodyPr/>
        <a:lstStyle/>
        <a:p>
          <a:endParaRPr lang="en-US"/>
        </a:p>
      </dgm:t>
    </dgm:pt>
    <dgm:pt modelId="{1D678B92-AF2B-4348-8369-62C44D39FFA4}" type="sibTrans" cxnId="{94172FB5-C27A-48C9-BA49-6B638A78E633}">
      <dgm:prSet/>
      <dgm:spPr/>
      <dgm:t>
        <a:bodyPr/>
        <a:lstStyle/>
        <a:p>
          <a:endParaRPr lang="en-US"/>
        </a:p>
      </dgm:t>
    </dgm:pt>
    <dgm:pt modelId="{5EAE0103-B18F-4D19-9035-37A3F2AA6CA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Expert Panel</a:t>
          </a:r>
          <a:br>
            <a:rPr lang="en-US" sz="2000"/>
          </a:br>
          <a:r>
            <a:rPr lang="en-US" sz="1200"/>
            <a:t>(N=20)</a:t>
          </a:r>
        </a:p>
      </dgm:t>
    </dgm:pt>
    <dgm:pt modelId="{FACE1A8E-2AA6-4523-B6CB-F4F0AA251F3B}" type="parTrans" cxnId="{862261C2-DDCD-498C-B5F7-7C3CB25988A7}">
      <dgm:prSet/>
      <dgm:spPr/>
      <dgm:t>
        <a:bodyPr/>
        <a:lstStyle/>
        <a:p>
          <a:endParaRPr lang="en-US"/>
        </a:p>
      </dgm:t>
    </dgm:pt>
    <dgm:pt modelId="{AFD5A08E-F832-4F6F-95B6-F7E0A637E890}" type="sibTrans" cxnId="{862261C2-DDCD-498C-B5F7-7C3CB25988A7}">
      <dgm:prSet/>
      <dgm:spPr/>
      <dgm:t>
        <a:bodyPr/>
        <a:lstStyle/>
        <a:p>
          <a:endParaRPr lang="en-US"/>
        </a:p>
      </dgm:t>
    </dgm:pt>
    <dgm:pt modelId="{706772DC-7E77-4E12-9FAB-02D093CF421D}">
      <dgm:prSet phldrT="[Text]" custT="1"/>
      <dgm:spPr/>
      <dgm:t>
        <a:bodyPr/>
        <a:lstStyle/>
        <a:p>
          <a:r>
            <a:rPr lang="en-US" sz="1500"/>
            <a:t>Perspective on participant survey results; how market and program may affect NTG values measured based on 2019 participation.</a:t>
          </a:r>
        </a:p>
      </dgm:t>
    </dgm:pt>
    <dgm:pt modelId="{FA7CE882-6103-49AE-AFED-207161D3692A}" type="parTrans" cxnId="{605B5EBE-74D5-4959-A291-9AE882ACE488}">
      <dgm:prSet/>
      <dgm:spPr/>
      <dgm:t>
        <a:bodyPr/>
        <a:lstStyle/>
        <a:p>
          <a:endParaRPr lang="en-US"/>
        </a:p>
      </dgm:t>
    </dgm:pt>
    <dgm:pt modelId="{1E98DE32-10B2-48F4-A1B6-0BFEBF31992C}" type="sibTrans" cxnId="{605B5EBE-74D5-4959-A291-9AE882ACE488}">
      <dgm:prSet/>
      <dgm:spPr/>
      <dgm:t>
        <a:bodyPr/>
        <a:lstStyle/>
        <a:p>
          <a:endParaRPr lang="en-US"/>
        </a:p>
      </dgm:t>
    </dgm:pt>
    <dgm:pt modelId="{DAB3DF4A-B029-45D5-B636-F09F37008050}">
      <dgm:prSet phldrT="[Text]" custT="1"/>
      <dgm:spPr/>
      <dgm:t>
        <a:bodyPr/>
        <a:lstStyle/>
        <a:p>
          <a:r>
            <a:rPr lang="en-US" sz="1500"/>
            <a:t>Insight into program process and relationship to program influence</a:t>
          </a:r>
        </a:p>
      </dgm:t>
    </dgm:pt>
    <dgm:pt modelId="{63837DC2-A886-4E78-BEF5-15022F57722D}" type="parTrans" cxnId="{4C6A27CA-F8ED-4255-A089-D4CDCAF6F8F2}">
      <dgm:prSet/>
      <dgm:spPr/>
      <dgm:t>
        <a:bodyPr/>
        <a:lstStyle/>
        <a:p>
          <a:endParaRPr lang="en-US"/>
        </a:p>
      </dgm:t>
    </dgm:pt>
    <dgm:pt modelId="{70AB8833-BE5C-47EA-8A69-1F0AF38DDE3B}" type="sibTrans" cxnId="{4C6A27CA-F8ED-4255-A089-D4CDCAF6F8F2}">
      <dgm:prSet/>
      <dgm:spPr/>
      <dgm:t>
        <a:bodyPr/>
        <a:lstStyle/>
        <a:p>
          <a:endParaRPr lang="en-US"/>
        </a:p>
      </dgm:t>
    </dgm:pt>
    <dgm:pt modelId="{F731D302-BB8C-47D5-A4FC-CD9F4AFD42F6}">
      <dgm:prSet phldrT="[Text]" custT="1"/>
      <dgm:spPr/>
      <dgm:t>
        <a:bodyPr/>
        <a:lstStyle/>
        <a:p>
          <a:r>
            <a:rPr lang="en-US" sz="1500"/>
            <a:t>Understanding of customer decision making and program’s role</a:t>
          </a:r>
        </a:p>
      </dgm:t>
    </dgm:pt>
    <dgm:pt modelId="{651E0E2C-BDAB-413D-8C7D-DBCD30278533}" type="parTrans" cxnId="{403100CD-C370-431F-A18E-3CD883EEE9E0}">
      <dgm:prSet/>
      <dgm:spPr/>
    </dgm:pt>
    <dgm:pt modelId="{CFBA5C13-3E79-4EFD-9ADE-F146BA9C6DB9}" type="sibTrans" cxnId="{403100CD-C370-431F-A18E-3CD883EEE9E0}">
      <dgm:prSet/>
      <dgm:spPr/>
    </dgm:pt>
    <dgm:pt modelId="{C89C4F72-5F1B-4F36-B601-31BF1F49AB93}">
      <dgm:prSet phldrT="[Text]" custT="1"/>
      <dgm:spPr/>
      <dgm:t>
        <a:bodyPr/>
        <a:lstStyle/>
        <a:p>
          <a:r>
            <a:rPr lang="en-US" sz="1500"/>
            <a:t>Questions tailored to program’s influence on whole building projects</a:t>
          </a:r>
        </a:p>
      </dgm:t>
    </dgm:pt>
    <dgm:pt modelId="{704EC1AC-6582-40C8-A87D-44D92425B76D}" type="parTrans" cxnId="{94430533-28A6-4158-BFBD-AC5A1F26C619}">
      <dgm:prSet/>
      <dgm:spPr/>
    </dgm:pt>
    <dgm:pt modelId="{4CB4A35A-34A4-44E3-B733-66E2E607E265}" type="sibTrans" cxnId="{94430533-28A6-4158-BFBD-AC5A1F26C619}">
      <dgm:prSet/>
      <dgm:spPr/>
    </dgm:pt>
    <dgm:pt modelId="{572024A7-C774-419E-81F7-8041D27DC11D}">
      <dgm:prSet phldrT="[Text]" custT="1"/>
      <dgm:spPr/>
      <dgm:t>
        <a:bodyPr/>
        <a:lstStyle/>
        <a:p>
          <a:r>
            <a:rPr lang="en-US" sz="1500"/>
            <a:t>Potential program market effects (influence on market structure)</a:t>
          </a:r>
        </a:p>
      </dgm:t>
    </dgm:pt>
    <dgm:pt modelId="{B215E865-61B6-49C4-AD32-1D17EEA24E34}" type="parTrans" cxnId="{5E4F23CE-A7AE-46F5-BC16-D430EB6DACF9}">
      <dgm:prSet/>
      <dgm:spPr/>
    </dgm:pt>
    <dgm:pt modelId="{38002591-45AE-46A6-B1E0-1B9F82E64F35}" type="sibTrans" cxnId="{5E4F23CE-A7AE-46F5-BC16-D430EB6DACF9}">
      <dgm:prSet/>
      <dgm:spPr/>
    </dgm:pt>
    <dgm:pt modelId="{05F17C7C-14D5-49BA-8B28-EB08FB0ED05F}">
      <dgm:prSet phldrT="[Text]" custT="1"/>
      <dgm:spPr/>
      <dgm:t>
        <a:bodyPr/>
        <a:lstStyle/>
        <a:p>
          <a:r>
            <a:rPr lang="en-US" sz="1500"/>
            <a:t>Program activity relative to TNC market size (review Dodge data)</a:t>
          </a:r>
        </a:p>
      </dgm:t>
    </dgm:pt>
    <dgm:pt modelId="{D550AB37-A527-4348-99F2-5FD908DA4B1D}" type="parTrans" cxnId="{29BD260C-B644-49E2-B318-391D77938488}">
      <dgm:prSet/>
      <dgm:spPr/>
    </dgm:pt>
    <dgm:pt modelId="{C39AF592-6D86-4F0C-A066-B65D7ACF3414}" type="sibTrans" cxnId="{29BD260C-B644-49E2-B318-391D77938488}">
      <dgm:prSet/>
      <dgm:spPr/>
    </dgm:pt>
    <dgm:pt modelId="{11486D8F-263E-4141-8804-7B31E2B020A0}">
      <dgm:prSet phldrT="[Text]" custT="1"/>
      <dgm:spPr/>
      <dgm:t>
        <a:bodyPr/>
        <a:lstStyle/>
        <a:p>
          <a:r>
            <a:rPr lang="en-US" sz="1500"/>
            <a:t>Customer decision making</a:t>
          </a:r>
        </a:p>
      </dgm:t>
    </dgm:pt>
    <dgm:pt modelId="{E795C013-5871-4323-BA95-8FDE149D3E8D}" type="parTrans" cxnId="{5B87AC24-18E6-4212-A8D3-57C996D3C1E7}">
      <dgm:prSet/>
      <dgm:spPr/>
    </dgm:pt>
    <dgm:pt modelId="{CC57887C-51BC-423E-8D25-BEA87186AC3E}" type="sibTrans" cxnId="{5B87AC24-18E6-4212-A8D3-57C996D3C1E7}">
      <dgm:prSet/>
      <dgm:spPr/>
    </dgm:pt>
    <dgm:pt modelId="{0A6884A7-4903-4F31-A8B9-D13F949974D1}">
      <dgm:prSet phldrT="[Text]" custT="1"/>
      <dgm:spPr/>
      <dgm:t>
        <a:bodyPr/>
        <a:lstStyle/>
        <a:p>
          <a:r>
            <a:rPr lang="en-US" sz="1500">
              <a:solidFill>
                <a:schemeClr val="tx1"/>
              </a:solidFill>
            </a:rPr>
            <a:t>Research methods; findings, challenges from similar studies</a:t>
          </a:r>
        </a:p>
      </dgm:t>
    </dgm:pt>
    <dgm:pt modelId="{358E377C-69B9-46BE-9906-792AED8B63F8}" type="parTrans" cxnId="{E59C6DED-1A2B-40C8-8C7C-518760721A3C}">
      <dgm:prSet/>
      <dgm:spPr/>
    </dgm:pt>
    <dgm:pt modelId="{067B9EA2-3728-4895-B056-813CCD0D06E6}" type="sibTrans" cxnId="{E59C6DED-1A2B-40C8-8C7C-518760721A3C}">
      <dgm:prSet/>
      <dgm:spPr/>
    </dgm:pt>
    <dgm:pt modelId="{5ED46CFF-F776-4B12-8536-FE2940F6ED86}" type="pres">
      <dgm:prSet presAssocID="{036B799C-A72A-4709-8587-0A2C2AD18052}" presName="Name0" presStyleCnt="0">
        <dgm:presLayoutVars>
          <dgm:dir/>
          <dgm:animLvl val="lvl"/>
          <dgm:resizeHandles val="exact"/>
        </dgm:presLayoutVars>
      </dgm:prSet>
      <dgm:spPr/>
    </dgm:pt>
    <dgm:pt modelId="{1D07F50F-918A-4610-95F3-23950DC0AFAB}" type="pres">
      <dgm:prSet presAssocID="{055691CC-6FCA-4D3C-B006-53293AA9592E}" presName="linNode" presStyleCnt="0"/>
      <dgm:spPr/>
    </dgm:pt>
    <dgm:pt modelId="{7D87FF23-DBD9-4784-A3D0-8C2B57A786A7}" type="pres">
      <dgm:prSet presAssocID="{055691CC-6FCA-4D3C-B006-53293AA9592E}" presName="parentText" presStyleLbl="node1" presStyleIdx="0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5DCCC07A-9F24-4813-A4B5-90BC5B1359A4}" type="pres">
      <dgm:prSet presAssocID="{055691CC-6FCA-4D3C-B006-53293AA9592E}" presName="descendantText" presStyleLbl="alignAccFollowNode1" presStyleIdx="0" presStyleCnt="6" custScaleX="110073">
        <dgm:presLayoutVars>
          <dgm:bulletEnabled val="1"/>
        </dgm:presLayoutVars>
      </dgm:prSet>
      <dgm:spPr/>
    </dgm:pt>
    <dgm:pt modelId="{14394513-6F3B-4C58-9EC9-C88BDB2F3498}" type="pres">
      <dgm:prSet presAssocID="{B6E7A211-E26F-47BE-B4DB-90683CDC2189}" presName="sp" presStyleCnt="0"/>
      <dgm:spPr/>
    </dgm:pt>
    <dgm:pt modelId="{006DFB25-889F-46EF-AAE6-37BD4BF658D0}" type="pres">
      <dgm:prSet presAssocID="{0770D333-7DA6-460B-BD4D-D4B3BF1B2D15}" presName="linNode" presStyleCnt="0"/>
      <dgm:spPr/>
    </dgm:pt>
    <dgm:pt modelId="{22C1D7C3-F3C8-4461-BEF6-0F1149B0DC67}" type="pres">
      <dgm:prSet presAssocID="{0770D333-7DA6-460B-BD4D-D4B3BF1B2D15}" presName="parentText" presStyleLbl="node1" presStyleIdx="1" presStyleCnt="6" custScaleX="82568" custLinFactNeighborX="-8844" custLinFactNeighborY="4348">
        <dgm:presLayoutVars>
          <dgm:chMax val="1"/>
          <dgm:bulletEnabled val="1"/>
        </dgm:presLayoutVars>
      </dgm:prSet>
      <dgm:spPr/>
    </dgm:pt>
    <dgm:pt modelId="{4D223CC0-5474-4A94-801A-40A2B197D06F}" type="pres">
      <dgm:prSet presAssocID="{0770D333-7DA6-460B-BD4D-D4B3BF1B2D15}" presName="descendantText" presStyleLbl="alignAccFollowNode1" presStyleIdx="1" presStyleCnt="6" custScaleX="110073">
        <dgm:presLayoutVars>
          <dgm:bulletEnabled val="1"/>
        </dgm:presLayoutVars>
      </dgm:prSet>
      <dgm:spPr/>
    </dgm:pt>
    <dgm:pt modelId="{E3331BE6-9F07-4834-B52F-484830916D29}" type="pres">
      <dgm:prSet presAssocID="{A6F37C0C-EEBC-41C4-A29F-1EB1B6BD90BB}" presName="sp" presStyleCnt="0"/>
      <dgm:spPr/>
    </dgm:pt>
    <dgm:pt modelId="{648304AC-820D-41D6-A48A-C3B8DE590395}" type="pres">
      <dgm:prSet presAssocID="{B27D0D9A-FEDC-48B5-8703-9924C14CB618}" presName="linNode" presStyleCnt="0"/>
      <dgm:spPr/>
    </dgm:pt>
    <dgm:pt modelId="{BFA40907-4666-4568-830D-C487CF114770}" type="pres">
      <dgm:prSet presAssocID="{B27D0D9A-FEDC-48B5-8703-9924C14CB618}" presName="parentText" presStyleLbl="node1" presStyleIdx="2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27B70C3B-7587-4932-AC4F-E5D0901DD7DB}" type="pres">
      <dgm:prSet presAssocID="{B27D0D9A-FEDC-48B5-8703-9924C14CB618}" presName="descendantText" presStyleLbl="alignAccFollowNode1" presStyleIdx="2" presStyleCnt="6" custScaleX="110073">
        <dgm:presLayoutVars>
          <dgm:bulletEnabled val="1"/>
        </dgm:presLayoutVars>
      </dgm:prSet>
      <dgm:spPr/>
    </dgm:pt>
    <dgm:pt modelId="{32FF3247-11FA-483B-B23E-61B3292B9DD2}" type="pres">
      <dgm:prSet presAssocID="{0918A041-4739-4E6F-8727-7AE3D40521B8}" presName="sp" presStyleCnt="0"/>
      <dgm:spPr/>
    </dgm:pt>
    <dgm:pt modelId="{8EBB1111-5EC2-4D95-B101-69BE54170748}" type="pres">
      <dgm:prSet presAssocID="{C347BCD5-DC0A-4B77-B9C6-8CDBEF5A46BA}" presName="linNode" presStyleCnt="0"/>
      <dgm:spPr/>
    </dgm:pt>
    <dgm:pt modelId="{70584D39-DD36-4CEE-8B4A-158E1924FA4C}" type="pres">
      <dgm:prSet presAssocID="{C347BCD5-DC0A-4B77-B9C6-8CDBEF5A46BA}" presName="parentText" presStyleLbl="node1" presStyleIdx="3" presStyleCnt="6" custScaleX="82568" custLinFactNeighborX="-4811" custLinFactNeighborY="358">
        <dgm:presLayoutVars>
          <dgm:chMax val="1"/>
          <dgm:bulletEnabled val="1"/>
        </dgm:presLayoutVars>
      </dgm:prSet>
      <dgm:spPr/>
    </dgm:pt>
    <dgm:pt modelId="{F0922223-82BE-4BB0-9385-377BDFB61354}" type="pres">
      <dgm:prSet presAssocID="{C347BCD5-DC0A-4B77-B9C6-8CDBEF5A46BA}" presName="descendantText" presStyleLbl="alignAccFollowNode1" presStyleIdx="3" presStyleCnt="6" custScaleX="109858" custScaleY="126928">
        <dgm:presLayoutVars>
          <dgm:bulletEnabled val="1"/>
        </dgm:presLayoutVars>
      </dgm:prSet>
      <dgm:spPr/>
    </dgm:pt>
    <dgm:pt modelId="{F4CA9DC1-CD69-48D2-A6F1-75D7467A457E}" type="pres">
      <dgm:prSet presAssocID="{B3E35B29-5876-42E8-96F3-7FD8E8350763}" presName="sp" presStyleCnt="0"/>
      <dgm:spPr/>
    </dgm:pt>
    <dgm:pt modelId="{D0B8DF1A-38D5-4B0A-A3B8-355019804070}" type="pres">
      <dgm:prSet presAssocID="{215004DE-46A2-4986-B735-626FA5871F89}" presName="linNode" presStyleCnt="0"/>
      <dgm:spPr/>
    </dgm:pt>
    <dgm:pt modelId="{DCAD8A19-0864-4B38-9C4A-9812A6421FF0}" type="pres">
      <dgm:prSet presAssocID="{215004DE-46A2-4986-B735-626FA5871F89}" presName="parentText" presStyleLbl="node1" presStyleIdx="4" presStyleCnt="6" custScaleX="82568" custLinFactNeighborX="-4903" custLinFactNeighborY="358">
        <dgm:presLayoutVars>
          <dgm:chMax val="1"/>
          <dgm:bulletEnabled val="1"/>
        </dgm:presLayoutVars>
      </dgm:prSet>
      <dgm:spPr/>
    </dgm:pt>
    <dgm:pt modelId="{6A40EFBC-1CEA-489C-8173-556E4C36E44B}" type="pres">
      <dgm:prSet presAssocID="{215004DE-46A2-4986-B735-626FA5871F89}" presName="descendantText" presStyleLbl="alignAccFollowNode1" presStyleIdx="4" presStyleCnt="6" custScaleX="110073">
        <dgm:presLayoutVars>
          <dgm:bulletEnabled val="1"/>
        </dgm:presLayoutVars>
      </dgm:prSet>
      <dgm:spPr/>
    </dgm:pt>
    <dgm:pt modelId="{5FBDF513-D75F-4CFA-9F07-99923F9099E5}" type="pres">
      <dgm:prSet presAssocID="{304B5CC2-D8DE-4846-88EC-42C10792F38D}" presName="sp" presStyleCnt="0"/>
      <dgm:spPr/>
    </dgm:pt>
    <dgm:pt modelId="{A77B4CD6-1C01-4EDF-8968-1C452E8D4610}" type="pres">
      <dgm:prSet presAssocID="{5EAE0103-B18F-4D19-9035-37A3F2AA6CAA}" presName="linNode" presStyleCnt="0"/>
      <dgm:spPr/>
    </dgm:pt>
    <dgm:pt modelId="{9E7E9634-6FE0-4047-B6E5-5D667227A42B}" type="pres">
      <dgm:prSet presAssocID="{5EAE0103-B18F-4D19-9035-37A3F2AA6CAA}" presName="parentText" presStyleLbl="node1" presStyleIdx="5" presStyleCnt="6" custScaleX="82568" custLinFactNeighborX="-4807" custLinFactNeighborY="358">
        <dgm:presLayoutVars>
          <dgm:chMax val="1"/>
          <dgm:bulletEnabled val="1"/>
        </dgm:presLayoutVars>
      </dgm:prSet>
      <dgm:spPr/>
    </dgm:pt>
    <dgm:pt modelId="{A6DCDE4D-A7DA-413A-B283-C873510B3083}" type="pres">
      <dgm:prSet presAssocID="{5EAE0103-B18F-4D19-9035-37A3F2AA6CAA}" presName="descendantText" presStyleLbl="alignAccFollowNode1" presStyleIdx="5" presStyleCnt="6" custScaleX="110073">
        <dgm:presLayoutVars>
          <dgm:bulletEnabled val="1"/>
        </dgm:presLayoutVars>
      </dgm:prSet>
      <dgm:spPr/>
    </dgm:pt>
  </dgm:ptLst>
  <dgm:cxnLst>
    <dgm:cxn modelId="{3D106D01-2D93-492B-AE63-098EB7C3F5F9}" srcId="{B27D0D9A-FEDC-48B5-8703-9924C14CB618}" destId="{E55B2202-A0C4-4581-9572-3FBA450CC26E}" srcOrd="1" destOrd="0" parTransId="{BE904188-009F-4417-9E3C-9AA1A50A5C93}" sibTransId="{1000BD18-B281-4851-8DAB-C72CE5886EBF}"/>
    <dgm:cxn modelId="{25B06206-928C-4A73-8CB2-A0777CBEA350}" srcId="{036B799C-A72A-4709-8587-0A2C2AD18052}" destId="{055691CC-6FCA-4D3C-B006-53293AA9592E}" srcOrd="0" destOrd="0" parTransId="{8F784859-BDA7-4B82-BC40-216F41500006}" sibTransId="{B6E7A211-E26F-47BE-B4DB-90683CDC2189}"/>
    <dgm:cxn modelId="{29BD260C-B644-49E2-B318-391D77938488}" srcId="{055691CC-6FCA-4D3C-B006-53293AA9592E}" destId="{05F17C7C-14D5-49BA-8B28-EB08FB0ED05F}" srcOrd="1" destOrd="0" parTransId="{D550AB37-A527-4348-99F2-5FD908DA4B1D}" sibTransId="{C39AF592-6D86-4F0C-A066-B65D7ACF3414}"/>
    <dgm:cxn modelId="{08342A10-7646-4821-83AD-D53608168859}" type="presOf" srcId="{F731D302-BB8C-47D5-A4FC-CD9F4AFD42F6}" destId="{27B70C3B-7587-4932-AC4F-E5D0901DD7DB}" srcOrd="0" destOrd="0" presId="urn:microsoft.com/office/officeart/2005/8/layout/vList5"/>
    <dgm:cxn modelId="{1C10CA1C-353E-4B06-9BB1-606EE15EA4BB}" type="presOf" srcId="{5EAE0103-B18F-4D19-9035-37A3F2AA6CAA}" destId="{9E7E9634-6FE0-4047-B6E5-5D667227A42B}" srcOrd="0" destOrd="0" presId="urn:microsoft.com/office/officeart/2005/8/layout/vList5"/>
    <dgm:cxn modelId="{4FD20A20-EAE3-4284-9F6E-0DC696499091}" type="presOf" srcId="{036B799C-A72A-4709-8587-0A2C2AD18052}" destId="{5ED46CFF-F776-4B12-8536-FE2940F6ED86}" srcOrd="0" destOrd="0" presId="urn:microsoft.com/office/officeart/2005/8/layout/vList5"/>
    <dgm:cxn modelId="{5B87AC24-18E6-4212-A8D3-57C996D3C1E7}" srcId="{C347BCD5-DC0A-4B77-B9C6-8CDBEF5A46BA}" destId="{11486D8F-263E-4141-8804-7B31E2B020A0}" srcOrd="1" destOrd="0" parTransId="{E795C013-5871-4323-BA95-8FDE149D3E8D}" sibTransId="{CC57887C-51BC-423E-8D25-BEA87186AC3E}"/>
    <dgm:cxn modelId="{94430533-28A6-4158-BFBD-AC5A1F26C619}" srcId="{215004DE-46A2-4986-B735-626FA5871F89}" destId="{C89C4F72-5F1B-4F36-B601-31BF1F49AB93}" srcOrd="1" destOrd="0" parTransId="{704EC1AC-6582-40C8-A87D-44D92425B76D}" sibTransId="{4CB4A35A-34A4-44E3-B733-66E2E607E265}"/>
    <dgm:cxn modelId="{63057633-207B-46C4-8BF6-07271C39DA6F}" srcId="{C347BCD5-DC0A-4B77-B9C6-8CDBEF5A46BA}" destId="{17CB7186-56B9-4FAB-BDB6-2968A4C815A5}" srcOrd="0" destOrd="0" parTransId="{5055579E-D588-4BAA-9945-022C87661182}" sibTransId="{B246727A-0C34-4A5B-A31E-C81E220D179B}"/>
    <dgm:cxn modelId="{197EC735-69A6-4A39-9B7B-31608D9C0779}" type="presOf" srcId="{11486D8F-263E-4141-8804-7B31E2B020A0}" destId="{F0922223-82BE-4BB0-9385-377BDFB61354}" srcOrd="0" destOrd="1" presId="urn:microsoft.com/office/officeart/2005/8/layout/vList5"/>
    <dgm:cxn modelId="{9775D93E-B419-4F3F-BCDD-A150991DBF1C}" type="presOf" srcId="{DAB3DF4A-B029-45D5-B636-F09F37008050}" destId="{4D223CC0-5474-4A94-801A-40A2B197D06F}" srcOrd="0" destOrd="1" presId="urn:microsoft.com/office/officeart/2005/8/layout/vList5"/>
    <dgm:cxn modelId="{3CE0475C-6BBD-41DC-93EF-E1027A5C52C0}" type="presOf" srcId="{215004DE-46A2-4986-B735-626FA5871F89}" destId="{DCAD8A19-0864-4B38-9C4A-9812A6421FF0}" srcOrd="0" destOrd="0" presId="urn:microsoft.com/office/officeart/2005/8/layout/vList5"/>
    <dgm:cxn modelId="{AAA5D046-52F6-412A-AA4D-0952D084EA4B}" type="presOf" srcId="{9D0FA7A2-2236-470D-80F5-FB09549B81FE}" destId="{4D223CC0-5474-4A94-801A-40A2B197D06F}" srcOrd="0" destOrd="0" presId="urn:microsoft.com/office/officeart/2005/8/layout/vList5"/>
    <dgm:cxn modelId="{BB41CC74-C088-4010-AA83-440E6D1C5CF9}" type="presOf" srcId="{C347BCD5-DC0A-4B77-B9C6-8CDBEF5A46BA}" destId="{70584D39-DD36-4CEE-8B4A-158E1924FA4C}" srcOrd="0" destOrd="0" presId="urn:microsoft.com/office/officeart/2005/8/layout/vList5"/>
    <dgm:cxn modelId="{BAF50678-A618-4536-A557-8306A355E9FF}" type="presOf" srcId="{B27D0D9A-FEDC-48B5-8703-9924C14CB618}" destId="{BFA40907-4666-4568-830D-C487CF114770}" srcOrd="0" destOrd="0" presId="urn:microsoft.com/office/officeart/2005/8/layout/vList5"/>
    <dgm:cxn modelId="{E5525858-8E40-4E5F-AF40-8A32683013C8}" type="presOf" srcId="{0A6884A7-4903-4F31-A8B9-D13F949974D1}" destId="{5DCCC07A-9F24-4813-A4B5-90BC5B1359A4}" srcOrd="0" destOrd="2" presId="urn:microsoft.com/office/officeart/2005/8/layout/vList5"/>
    <dgm:cxn modelId="{00900A79-F7AA-4812-9063-9E46A37DBB5C}" srcId="{036B799C-A72A-4709-8587-0A2C2AD18052}" destId="{B27D0D9A-FEDC-48B5-8703-9924C14CB618}" srcOrd="2" destOrd="0" parTransId="{FFE0DE9C-477F-4E5B-83C3-503D4364F929}" sibTransId="{0918A041-4739-4E6F-8727-7AE3D40521B8}"/>
    <dgm:cxn modelId="{E9B3197E-7870-4335-8E92-FA8C95AD9F7B}" srcId="{0770D333-7DA6-460B-BD4D-D4B3BF1B2D15}" destId="{9D0FA7A2-2236-470D-80F5-FB09549B81FE}" srcOrd="0" destOrd="0" parTransId="{32222D35-EF40-424C-A0E3-EF240E403CFB}" sibTransId="{78CE5F40-EB76-4BF5-8215-A350A01C192E}"/>
    <dgm:cxn modelId="{BE3A7B88-A43A-451C-8310-6F9A7D311AB4}" srcId="{055691CC-6FCA-4D3C-B006-53293AA9592E}" destId="{00DDA94F-D4C2-48D0-A5D0-576809433D87}" srcOrd="0" destOrd="0" parTransId="{B5E8CD06-A99D-475A-849A-0B2FD7F65B62}" sibTransId="{67A646AC-2468-4EDD-8D16-F76B573AFF76}"/>
    <dgm:cxn modelId="{2248EF9A-F5E4-4D79-B1A4-1B0BA28A96C9}" type="presOf" srcId="{E55B2202-A0C4-4581-9572-3FBA450CC26E}" destId="{27B70C3B-7587-4932-AC4F-E5D0901DD7DB}" srcOrd="0" destOrd="1" presId="urn:microsoft.com/office/officeart/2005/8/layout/vList5"/>
    <dgm:cxn modelId="{4419449B-BCE8-4ED1-B993-A43CE25B1E9E}" srcId="{036B799C-A72A-4709-8587-0A2C2AD18052}" destId="{215004DE-46A2-4986-B735-626FA5871F89}" srcOrd="4" destOrd="0" parTransId="{93191043-2D75-423A-B4C4-B99F72B5A984}" sibTransId="{304B5CC2-D8DE-4846-88EC-42C10792F38D}"/>
    <dgm:cxn modelId="{C7FA49A9-8851-437A-8B30-30526AEEE997}" srcId="{036B799C-A72A-4709-8587-0A2C2AD18052}" destId="{C347BCD5-DC0A-4B77-B9C6-8CDBEF5A46BA}" srcOrd="3" destOrd="0" parTransId="{1632828C-BC5F-4BEF-8999-EE6A9C0CD0B4}" sibTransId="{B3E35B29-5876-42E8-96F3-7FD8E8350763}"/>
    <dgm:cxn modelId="{5A9646AB-F75F-42C7-B9A7-D559C2C703A9}" type="presOf" srcId="{706772DC-7E77-4E12-9FAB-02D093CF421D}" destId="{A6DCDE4D-A7DA-413A-B283-C873510B3083}" srcOrd="0" destOrd="0" presId="urn:microsoft.com/office/officeart/2005/8/layout/vList5"/>
    <dgm:cxn modelId="{94172FB5-C27A-48C9-BA49-6B638A78E633}" srcId="{215004DE-46A2-4986-B735-626FA5871F89}" destId="{9FFE4983-23B4-4F8A-B3F4-52DDFEB3CCE5}" srcOrd="0" destOrd="0" parTransId="{510F3F3B-F0C5-46CB-B144-5812C27C559E}" sibTransId="{1D678B92-AF2B-4348-8369-62C44D39FFA4}"/>
    <dgm:cxn modelId="{F9E2B9B5-7601-4419-AE90-A1E7A53E2000}" type="presOf" srcId="{05F17C7C-14D5-49BA-8B28-EB08FB0ED05F}" destId="{5DCCC07A-9F24-4813-A4B5-90BC5B1359A4}" srcOrd="0" destOrd="1" presId="urn:microsoft.com/office/officeart/2005/8/layout/vList5"/>
    <dgm:cxn modelId="{F6155CBC-0DAB-455F-A4CE-AEBC466041BE}" type="presOf" srcId="{9FFE4983-23B4-4F8A-B3F4-52DDFEB3CCE5}" destId="{6A40EFBC-1CEA-489C-8173-556E4C36E44B}" srcOrd="0" destOrd="0" presId="urn:microsoft.com/office/officeart/2005/8/layout/vList5"/>
    <dgm:cxn modelId="{605B5EBE-74D5-4959-A291-9AE882ACE488}" srcId="{5EAE0103-B18F-4D19-9035-37A3F2AA6CAA}" destId="{706772DC-7E77-4E12-9FAB-02D093CF421D}" srcOrd="0" destOrd="0" parTransId="{FA7CE882-6103-49AE-AFED-207161D3692A}" sibTransId="{1E98DE32-10B2-48F4-A1B6-0BFEBF31992C}"/>
    <dgm:cxn modelId="{862261C2-DDCD-498C-B5F7-7C3CB25988A7}" srcId="{036B799C-A72A-4709-8587-0A2C2AD18052}" destId="{5EAE0103-B18F-4D19-9035-37A3F2AA6CAA}" srcOrd="5" destOrd="0" parTransId="{FACE1A8E-2AA6-4523-B6CB-F4F0AA251F3B}" sibTransId="{AFD5A08E-F832-4F6F-95B6-F7E0A637E890}"/>
    <dgm:cxn modelId="{4C6A27CA-F8ED-4255-A089-D4CDCAF6F8F2}" srcId="{0770D333-7DA6-460B-BD4D-D4B3BF1B2D15}" destId="{DAB3DF4A-B029-45D5-B636-F09F37008050}" srcOrd="1" destOrd="0" parTransId="{63837DC2-A886-4E78-BEF5-15022F57722D}" sibTransId="{70AB8833-BE5C-47EA-8A69-1F0AF38DDE3B}"/>
    <dgm:cxn modelId="{1F5E59CC-7D29-4EEC-8081-C76B60D78561}" srcId="{036B799C-A72A-4709-8587-0A2C2AD18052}" destId="{0770D333-7DA6-460B-BD4D-D4B3BF1B2D15}" srcOrd="1" destOrd="0" parTransId="{D01692E0-D787-4B99-8BC6-A002CEF56E7F}" sibTransId="{A6F37C0C-EEBC-41C4-A29F-1EB1B6BD90BB}"/>
    <dgm:cxn modelId="{403100CD-C370-431F-A18E-3CD883EEE9E0}" srcId="{B27D0D9A-FEDC-48B5-8703-9924C14CB618}" destId="{F731D302-BB8C-47D5-A4FC-CD9F4AFD42F6}" srcOrd="0" destOrd="0" parTransId="{651E0E2C-BDAB-413D-8C7D-DBCD30278533}" sibTransId="{CFBA5C13-3E79-4EFD-9ADE-F146BA9C6DB9}"/>
    <dgm:cxn modelId="{5E4F23CE-A7AE-46F5-BC16-D430EB6DACF9}" srcId="{5EAE0103-B18F-4D19-9035-37A3F2AA6CAA}" destId="{572024A7-C774-419E-81F7-8041D27DC11D}" srcOrd="1" destOrd="0" parTransId="{B215E865-61B6-49C4-AD32-1D17EEA24E34}" sibTransId="{38002591-45AE-46A6-B1E0-1B9F82E64F35}"/>
    <dgm:cxn modelId="{30B4D3D3-1B37-4355-8353-9D6C675AC2B0}" type="presOf" srcId="{00DDA94F-D4C2-48D0-A5D0-576809433D87}" destId="{5DCCC07A-9F24-4813-A4B5-90BC5B1359A4}" srcOrd="0" destOrd="0" presId="urn:microsoft.com/office/officeart/2005/8/layout/vList5"/>
    <dgm:cxn modelId="{92BB87D7-A2EA-4492-9D53-DA134F46170C}" type="presOf" srcId="{C89C4F72-5F1B-4F36-B601-31BF1F49AB93}" destId="{6A40EFBC-1CEA-489C-8173-556E4C36E44B}" srcOrd="0" destOrd="1" presId="urn:microsoft.com/office/officeart/2005/8/layout/vList5"/>
    <dgm:cxn modelId="{E2AC61DF-5805-4273-9244-FF058A7946E2}" type="presOf" srcId="{0770D333-7DA6-460B-BD4D-D4B3BF1B2D15}" destId="{22C1D7C3-F3C8-4461-BEF6-0F1149B0DC67}" srcOrd="0" destOrd="0" presId="urn:microsoft.com/office/officeart/2005/8/layout/vList5"/>
    <dgm:cxn modelId="{DE445EE1-EF3B-4BF4-A319-A0D3B4D4A9EB}" type="presOf" srcId="{055691CC-6FCA-4D3C-B006-53293AA9592E}" destId="{7D87FF23-DBD9-4784-A3D0-8C2B57A786A7}" srcOrd="0" destOrd="0" presId="urn:microsoft.com/office/officeart/2005/8/layout/vList5"/>
    <dgm:cxn modelId="{152485EA-C2D4-4A77-A5FE-C54170671A31}" type="presOf" srcId="{17CB7186-56B9-4FAB-BDB6-2968A4C815A5}" destId="{F0922223-82BE-4BB0-9385-377BDFB61354}" srcOrd="0" destOrd="0" presId="urn:microsoft.com/office/officeart/2005/8/layout/vList5"/>
    <dgm:cxn modelId="{E59C6DED-1A2B-40C8-8C7C-518760721A3C}" srcId="{055691CC-6FCA-4D3C-B006-53293AA9592E}" destId="{0A6884A7-4903-4F31-A8B9-D13F949974D1}" srcOrd="2" destOrd="0" parTransId="{358E377C-69B9-46BE-9906-792AED8B63F8}" sibTransId="{067B9EA2-3728-4895-B056-813CCD0D06E6}"/>
    <dgm:cxn modelId="{DE156EF9-2FB0-4594-BF8A-4A332BF2A7F4}" type="presOf" srcId="{572024A7-C774-419E-81F7-8041D27DC11D}" destId="{A6DCDE4D-A7DA-413A-B283-C873510B3083}" srcOrd="0" destOrd="1" presId="urn:microsoft.com/office/officeart/2005/8/layout/vList5"/>
    <dgm:cxn modelId="{F0CD21E0-F5B9-4E6C-BDE3-4A9E0706886B}" type="presParOf" srcId="{5ED46CFF-F776-4B12-8536-FE2940F6ED86}" destId="{1D07F50F-918A-4610-95F3-23950DC0AFAB}" srcOrd="0" destOrd="0" presId="urn:microsoft.com/office/officeart/2005/8/layout/vList5"/>
    <dgm:cxn modelId="{728EE8AA-7467-4823-A2DA-A9DC1695C47C}" type="presParOf" srcId="{1D07F50F-918A-4610-95F3-23950DC0AFAB}" destId="{7D87FF23-DBD9-4784-A3D0-8C2B57A786A7}" srcOrd="0" destOrd="0" presId="urn:microsoft.com/office/officeart/2005/8/layout/vList5"/>
    <dgm:cxn modelId="{175D1AA3-40F0-49BD-B77B-DB491543E31E}" type="presParOf" srcId="{1D07F50F-918A-4610-95F3-23950DC0AFAB}" destId="{5DCCC07A-9F24-4813-A4B5-90BC5B1359A4}" srcOrd="1" destOrd="0" presId="urn:microsoft.com/office/officeart/2005/8/layout/vList5"/>
    <dgm:cxn modelId="{8931E23F-3CDC-4901-A866-04DE8D66C9BD}" type="presParOf" srcId="{5ED46CFF-F776-4B12-8536-FE2940F6ED86}" destId="{14394513-6F3B-4C58-9EC9-C88BDB2F3498}" srcOrd="1" destOrd="0" presId="urn:microsoft.com/office/officeart/2005/8/layout/vList5"/>
    <dgm:cxn modelId="{38C03B08-B841-4970-89B1-1CCAFC38CD5F}" type="presParOf" srcId="{5ED46CFF-F776-4B12-8536-FE2940F6ED86}" destId="{006DFB25-889F-46EF-AAE6-37BD4BF658D0}" srcOrd="2" destOrd="0" presId="urn:microsoft.com/office/officeart/2005/8/layout/vList5"/>
    <dgm:cxn modelId="{74DB0F14-CA72-4DB2-A115-364FBBD3F5BB}" type="presParOf" srcId="{006DFB25-889F-46EF-AAE6-37BD4BF658D0}" destId="{22C1D7C3-F3C8-4461-BEF6-0F1149B0DC67}" srcOrd="0" destOrd="0" presId="urn:microsoft.com/office/officeart/2005/8/layout/vList5"/>
    <dgm:cxn modelId="{43E54794-F2EB-4862-A5A9-F7ED1CAB0BE9}" type="presParOf" srcId="{006DFB25-889F-46EF-AAE6-37BD4BF658D0}" destId="{4D223CC0-5474-4A94-801A-40A2B197D06F}" srcOrd="1" destOrd="0" presId="urn:microsoft.com/office/officeart/2005/8/layout/vList5"/>
    <dgm:cxn modelId="{B37C7433-9B6B-4DF3-A3C9-E44F0BFA7788}" type="presParOf" srcId="{5ED46CFF-F776-4B12-8536-FE2940F6ED86}" destId="{E3331BE6-9F07-4834-B52F-484830916D29}" srcOrd="3" destOrd="0" presId="urn:microsoft.com/office/officeart/2005/8/layout/vList5"/>
    <dgm:cxn modelId="{ED60CF14-C7E0-4F8C-90C3-EAF9F7DBBBF8}" type="presParOf" srcId="{5ED46CFF-F776-4B12-8536-FE2940F6ED86}" destId="{648304AC-820D-41D6-A48A-C3B8DE590395}" srcOrd="4" destOrd="0" presId="urn:microsoft.com/office/officeart/2005/8/layout/vList5"/>
    <dgm:cxn modelId="{AF1D66F0-A63C-4D82-9941-6B308B693EE9}" type="presParOf" srcId="{648304AC-820D-41D6-A48A-C3B8DE590395}" destId="{BFA40907-4666-4568-830D-C487CF114770}" srcOrd="0" destOrd="0" presId="urn:microsoft.com/office/officeart/2005/8/layout/vList5"/>
    <dgm:cxn modelId="{5F5153B5-B904-45E1-B14D-B50AD01ADCF6}" type="presParOf" srcId="{648304AC-820D-41D6-A48A-C3B8DE590395}" destId="{27B70C3B-7587-4932-AC4F-E5D0901DD7DB}" srcOrd="1" destOrd="0" presId="urn:microsoft.com/office/officeart/2005/8/layout/vList5"/>
    <dgm:cxn modelId="{38A39384-BF65-4D4E-B3C7-9DC0DCEEC178}" type="presParOf" srcId="{5ED46CFF-F776-4B12-8536-FE2940F6ED86}" destId="{32FF3247-11FA-483B-B23E-61B3292B9DD2}" srcOrd="5" destOrd="0" presId="urn:microsoft.com/office/officeart/2005/8/layout/vList5"/>
    <dgm:cxn modelId="{E3DB0318-6225-411E-A63D-3AC461551A58}" type="presParOf" srcId="{5ED46CFF-F776-4B12-8536-FE2940F6ED86}" destId="{8EBB1111-5EC2-4D95-B101-69BE54170748}" srcOrd="6" destOrd="0" presId="urn:microsoft.com/office/officeart/2005/8/layout/vList5"/>
    <dgm:cxn modelId="{83B6AA6E-E397-472D-9D7E-3113D8054A90}" type="presParOf" srcId="{8EBB1111-5EC2-4D95-B101-69BE54170748}" destId="{70584D39-DD36-4CEE-8B4A-158E1924FA4C}" srcOrd="0" destOrd="0" presId="urn:microsoft.com/office/officeart/2005/8/layout/vList5"/>
    <dgm:cxn modelId="{B49C235F-BCBF-4F2E-ADBE-7D9D69CFB3EC}" type="presParOf" srcId="{8EBB1111-5EC2-4D95-B101-69BE54170748}" destId="{F0922223-82BE-4BB0-9385-377BDFB61354}" srcOrd="1" destOrd="0" presId="urn:microsoft.com/office/officeart/2005/8/layout/vList5"/>
    <dgm:cxn modelId="{8C1E0EE7-717A-41AE-BBAA-7EB8F46DE617}" type="presParOf" srcId="{5ED46CFF-F776-4B12-8536-FE2940F6ED86}" destId="{F4CA9DC1-CD69-48D2-A6F1-75D7467A457E}" srcOrd="7" destOrd="0" presId="urn:microsoft.com/office/officeart/2005/8/layout/vList5"/>
    <dgm:cxn modelId="{49A28E50-765F-4959-AAB0-23C14B7E8D0D}" type="presParOf" srcId="{5ED46CFF-F776-4B12-8536-FE2940F6ED86}" destId="{D0B8DF1A-38D5-4B0A-A3B8-355019804070}" srcOrd="8" destOrd="0" presId="urn:microsoft.com/office/officeart/2005/8/layout/vList5"/>
    <dgm:cxn modelId="{894031C8-6D8B-4A5D-A302-681FE59DDB80}" type="presParOf" srcId="{D0B8DF1A-38D5-4B0A-A3B8-355019804070}" destId="{DCAD8A19-0864-4B38-9C4A-9812A6421FF0}" srcOrd="0" destOrd="0" presId="urn:microsoft.com/office/officeart/2005/8/layout/vList5"/>
    <dgm:cxn modelId="{B017C450-D14D-4E23-A0F2-F20D43D1A044}" type="presParOf" srcId="{D0B8DF1A-38D5-4B0A-A3B8-355019804070}" destId="{6A40EFBC-1CEA-489C-8173-556E4C36E44B}" srcOrd="1" destOrd="0" presId="urn:microsoft.com/office/officeart/2005/8/layout/vList5"/>
    <dgm:cxn modelId="{00FB4428-241E-4F84-9523-BE18DFE36DB5}" type="presParOf" srcId="{5ED46CFF-F776-4B12-8536-FE2940F6ED86}" destId="{5FBDF513-D75F-4CFA-9F07-99923F9099E5}" srcOrd="9" destOrd="0" presId="urn:microsoft.com/office/officeart/2005/8/layout/vList5"/>
    <dgm:cxn modelId="{017D9FE8-091D-4682-8E9D-A9773F1BCF95}" type="presParOf" srcId="{5ED46CFF-F776-4B12-8536-FE2940F6ED86}" destId="{A77B4CD6-1C01-4EDF-8968-1C452E8D4610}" srcOrd="10" destOrd="0" presId="urn:microsoft.com/office/officeart/2005/8/layout/vList5"/>
    <dgm:cxn modelId="{3EC623F3-F147-4844-B98B-E0F4FFDA0044}" type="presParOf" srcId="{A77B4CD6-1C01-4EDF-8968-1C452E8D4610}" destId="{9E7E9634-6FE0-4047-B6E5-5D667227A42B}" srcOrd="0" destOrd="0" presId="urn:microsoft.com/office/officeart/2005/8/layout/vList5"/>
    <dgm:cxn modelId="{625F826B-680B-4B60-B075-DEDBD20E1992}" type="presParOf" srcId="{A77B4CD6-1C01-4EDF-8968-1C452E8D4610}" destId="{A6DCDE4D-A7DA-413A-B283-C873510B30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D3346-4237-472B-A671-C64861D6369A}">
      <dsp:nvSpPr>
        <dsp:cNvPr id="0" name=""/>
        <dsp:cNvSpPr/>
      </dsp:nvSpPr>
      <dsp:spPr>
        <a:xfrm>
          <a:off x="3020" y="278687"/>
          <a:ext cx="2945218" cy="688891"/>
        </a:xfrm>
        <a:prstGeom prst="rect">
          <a:avLst/>
        </a:prstGeom>
        <a:solidFill>
          <a:srgbClr val="046A3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/>
              </a:solidFill>
            </a:rPr>
            <a:t>ECB </a:t>
          </a:r>
          <a:r>
            <a:rPr lang="en-US" sz="2000" kern="1200"/>
            <a:t>Baseline &amp; NTG</a:t>
          </a:r>
        </a:p>
      </dsp:txBody>
      <dsp:txXfrm>
        <a:off x="3020" y="278687"/>
        <a:ext cx="2945218" cy="688891"/>
      </dsp:txXfrm>
    </dsp:sp>
    <dsp:sp modelId="{C2AE2004-D887-427C-AC11-3A3567697E42}">
      <dsp:nvSpPr>
        <dsp:cNvPr id="0" name=""/>
        <dsp:cNvSpPr/>
      </dsp:nvSpPr>
      <dsp:spPr>
        <a:xfrm>
          <a:off x="3020" y="967579"/>
          <a:ext cx="294521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Update measure-specific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baselines 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&amp; end-use specific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NTG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 for TNC* &amp; ROF**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Improve accuracy of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gross &amp; net savings 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estimates to align with market conditions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Develop </a:t>
          </a:r>
          <a:r>
            <a:rPr lang="en-US" sz="2000" kern="1200" err="1">
              <a:solidFill>
                <a:schemeClr val="tx1">
                  <a:lumMod val="75000"/>
                  <a:lumOff val="25000"/>
                </a:schemeClr>
              </a:solidFill>
            </a:rPr>
            <a:t>NTG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 values reflecting planned program changes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going forward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3020" y="967579"/>
        <a:ext cx="2945218" cy="4172399"/>
      </dsp:txXfrm>
    </dsp:sp>
    <dsp:sp modelId="{CBF0651D-34ED-4C72-BF89-F7913E29E9A5}">
      <dsp:nvSpPr>
        <dsp:cNvPr id="0" name=""/>
        <dsp:cNvSpPr/>
      </dsp:nvSpPr>
      <dsp:spPr>
        <a:xfrm>
          <a:off x="3360569" y="278687"/>
          <a:ext cx="2945218" cy="688891"/>
        </a:xfrm>
        <a:prstGeom prst="rect">
          <a:avLst/>
        </a:prstGeom>
        <a:solidFill>
          <a:srgbClr val="046A3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Code Compliance</a:t>
          </a:r>
        </a:p>
      </dsp:txBody>
      <dsp:txXfrm>
        <a:off x="3360569" y="278687"/>
        <a:ext cx="2945218" cy="688891"/>
      </dsp:txXfrm>
    </dsp:sp>
    <dsp:sp modelId="{AA1DBB95-4B92-423D-9884-6BB97C0BB497}">
      <dsp:nvSpPr>
        <dsp:cNvPr id="0" name=""/>
        <dsp:cNvSpPr/>
      </dsp:nvSpPr>
      <dsp:spPr>
        <a:xfrm>
          <a:off x="3360569" y="967579"/>
          <a:ext cx="294521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Measure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Code compliance rates 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for TNC* projects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Provide a reference for future code compliance efforts</a:t>
          </a:r>
        </a:p>
      </dsp:txBody>
      <dsp:txXfrm>
        <a:off x="3360569" y="967579"/>
        <a:ext cx="2945218" cy="4172399"/>
      </dsp:txXfrm>
    </dsp:sp>
    <dsp:sp modelId="{C3304ED6-12F0-4102-B393-576B81E7B88C}">
      <dsp:nvSpPr>
        <dsp:cNvPr id="0" name=""/>
        <dsp:cNvSpPr/>
      </dsp:nvSpPr>
      <dsp:spPr>
        <a:xfrm>
          <a:off x="6718118" y="278687"/>
          <a:ext cx="2945218" cy="688891"/>
        </a:xfrm>
        <a:prstGeom prst="rect">
          <a:avLst/>
        </a:prstGeom>
        <a:solidFill>
          <a:srgbClr val="046A3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Upstream Non-Lighting NTG</a:t>
          </a:r>
        </a:p>
      </dsp:txBody>
      <dsp:txXfrm>
        <a:off x="6718118" y="278687"/>
        <a:ext cx="2945218" cy="688891"/>
      </dsp:txXfrm>
    </dsp:sp>
    <dsp:sp modelId="{C2CFD28E-819E-484F-B924-F78BA11E2DBA}">
      <dsp:nvSpPr>
        <dsp:cNvPr id="0" name=""/>
        <dsp:cNvSpPr/>
      </dsp:nvSpPr>
      <dsp:spPr>
        <a:xfrm>
          <a:off x="6718118" y="967579"/>
          <a:ext cx="2945218" cy="417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Determine C&amp;I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upstream non-lighting </a:t>
          </a:r>
          <a:r>
            <a:rPr lang="en-US" sz="2000" u="sng" kern="1200" err="1">
              <a:solidFill>
                <a:schemeClr val="tx1">
                  <a:lumMod val="75000"/>
                  <a:lumOff val="25000"/>
                </a:schemeClr>
              </a:solidFill>
            </a:rPr>
            <a:t>NTG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by measure category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Assess targeted </a:t>
          </a:r>
          <a:r>
            <a:rPr lang="en-US" sz="2000" u="sng" kern="1200">
              <a:solidFill>
                <a:schemeClr val="tx1">
                  <a:lumMod val="75000"/>
                  <a:lumOff val="25000"/>
                </a:schemeClr>
              </a:solidFill>
            </a:rPr>
            <a:t>process elements </a:t>
          </a:r>
          <a:r>
            <a:rPr lang="en-US" sz="2000" kern="1200">
              <a:solidFill>
                <a:schemeClr val="tx1">
                  <a:lumMod val="75000"/>
                  <a:lumOff val="25000"/>
                </a:schemeClr>
              </a:solidFill>
            </a:rPr>
            <a:t>of upstream program</a:t>
          </a:r>
        </a:p>
      </dsp:txBody>
      <dsp:txXfrm>
        <a:off x="6718118" y="967579"/>
        <a:ext cx="2945218" cy="417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C07A-9F24-4813-A4B5-90BC5B1359A4}">
      <dsp:nvSpPr>
        <dsp:cNvPr id="0" name=""/>
        <dsp:cNvSpPr/>
      </dsp:nvSpPr>
      <dsp:spPr>
        <a:xfrm rot="5400000">
          <a:off x="5766900" y="-2828903"/>
          <a:ext cx="1070794" cy="700186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Market for end-use equipment installations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Industry standards &amp; baseline variations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ECB program awareness and participation </a:t>
          </a:r>
        </a:p>
      </dsp:txBody>
      <dsp:txXfrm rot="-5400000">
        <a:off x="2801365" y="188904"/>
        <a:ext cx="6949593" cy="966250"/>
      </dsp:txXfrm>
    </dsp:sp>
    <dsp:sp modelId="{7D87FF23-DBD9-4784-A3D0-8C2B57A786A7}">
      <dsp:nvSpPr>
        <dsp:cNvPr id="0" name=""/>
        <dsp:cNvSpPr/>
      </dsp:nvSpPr>
      <dsp:spPr>
        <a:xfrm>
          <a:off x="0" y="2782"/>
          <a:ext cx="2801013" cy="1338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Market Actors    </a:t>
          </a:r>
          <a:r>
            <a:rPr lang="en-US" sz="1400" kern="1200"/>
            <a:t>(n=20)</a:t>
          </a:r>
          <a:endParaRPr lang="en-US" sz="2800" kern="1200"/>
        </a:p>
      </dsp:txBody>
      <dsp:txXfrm>
        <a:off x="65340" y="68122"/>
        <a:ext cx="2670333" cy="1207812"/>
      </dsp:txXfrm>
    </dsp:sp>
    <dsp:sp modelId="{27B70C3B-7587-4932-AC4F-E5D0901DD7DB}">
      <dsp:nvSpPr>
        <dsp:cNvPr id="0" name=""/>
        <dsp:cNvSpPr/>
      </dsp:nvSpPr>
      <dsp:spPr>
        <a:xfrm rot="5400000">
          <a:off x="5766900" y="-1423486"/>
          <a:ext cx="1070794" cy="7001865"/>
        </a:xfrm>
        <a:prstGeom prst="round2SameRect">
          <a:avLst/>
        </a:prstGeom>
        <a:solidFill>
          <a:schemeClr val="accent2">
            <a:tint val="40000"/>
            <a:alpha val="90000"/>
            <a:hueOff val="1178402"/>
            <a:satOff val="9507"/>
            <a:lumOff val="129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178402"/>
              <a:satOff val="9507"/>
              <a:lumOff val="1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Measure-specific questions to calculate standard practice baselines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Obtain / review building plans / follow-up calls to clarify web survey results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Call in option / incentive </a:t>
          </a:r>
        </a:p>
      </dsp:txBody>
      <dsp:txXfrm rot="-5400000">
        <a:off x="2801365" y="1594321"/>
        <a:ext cx="6949593" cy="966250"/>
      </dsp:txXfrm>
    </dsp:sp>
    <dsp:sp modelId="{BFA40907-4666-4568-830D-C487CF114770}">
      <dsp:nvSpPr>
        <dsp:cNvPr id="0" name=""/>
        <dsp:cNvSpPr/>
      </dsp:nvSpPr>
      <dsp:spPr>
        <a:xfrm>
          <a:off x="0" y="1408200"/>
          <a:ext cx="2801013" cy="1338492"/>
        </a:xfrm>
        <a:prstGeom prst="roundRect">
          <a:avLst/>
        </a:prstGeom>
        <a:solidFill>
          <a:schemeClr val="accent2">
            <a:hueOff val="753875"/>
            <a:satOff val="-293"/>
            <a:lumOff val="56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/>
            <a:t>C&amp;I Web Surveys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(N=325)</a:t>
          </a:r>
          <a:endParaRPr lang="en-US" sz="2800" kern="1200"/>
        </a:p>
      </dsp:txBody>
      <dsp:txXfrm>
        <a:off x="65340" y="1473540"/>
        <a:ext cx="2670333" cy="1207812"/>
      </dsp:txXfrm>
    </dsp:sp>
    <dsp:sp modelId="{F0922223-82BE-4BB0-9385-377BDFB61354}">
      <dsp:nvSpPr>
        <dsp:cNvPr id="0" name=""/>
        <dsp:cNvSpPr/>
      </dsp:nvSpPr>
      <dsp:spPr>
        <a:xfrm rot="5400000">
          <a:off x="5769088" y="-14647"/>
          <a:ext cx="1070547" cy="6995021"/>
        </a:xfrm>
        <a:prstGeom prst="round2SameRect">
          <a:avLst/>
        </a:prstGeom>
        <a:solidFill>
          <a:schemeClr val="accent2">
            <a:tint val="40000"/>
            <a:alpha val="90000"/>
            <a:hueOff val="2356804"/>
            <a:satOff val="19013"/>
            <a:lumOff val="258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356804"/>
              <a:satOff val="19013"/>
              <a:lumOff val="25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Onsite (with PPE) or virtual, 2-4 hours, incentive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Photograph equipment, bldg. plans, nameplates,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Verify key characteristics</a:t>
          </a:r>
        </a:p>
      </dsp:txBody>
      <dsp:txXfrm rot="-5400000">
        <a:off x="2806851" y="2999850"/>
        <a:ext cx="6942761" cy="966027"/>
      </dsp:txXfrm>
    </dsp:sp>
    <dsp:sp modelId="{70584D39-DD36-4CEE-8B4A-158E1924FA4C}">
      <dsp:nvSpPr>
        <dsp:cNvPr id="0" name=""/>
        <dsp:cNvSpPr/>
      </dsp:nvSpPr>
      <dsp:spPr>
        <a:xfrm>
          <a:off x="0" y="2813617"/>
          <a:ext cx="2806500" cy="1338492"/>
        </a:xfrm>
        <a:prstGeom prst="roundRect">
          <a:avLst/>
        </a:prstGeom>
        <a:solidFill>
          <a:schemeClr val="accent2">
            <a:hueOff val="1507749"/>
            <a:satOff val="-586"/>
            <a:lumOff val="113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/>
            <a:t>Virtual Surveys / Verifications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(n=15-20)</a:t>
          </a:r>
          <a:endParaRPr lang="en-US" sz="2800" kern="1200"/>
        </a:p>
      </dsp:txBody>
      <dsp:txXfrm>
        <a:off x="65340" y="2878957"/>
        <a:ext cx="2675820" cy="1207812"/>
      </dsp:txXfrm>
    </dsp:sp>
    <dsp:sp modelId="{6A40EFBC-1CEA-489C-8173-556E4C36E44B}">
      <dsp:nvSpPr>
        <dsp:cNvPr id="0" name=""/>
        <dsp:cNvSpPr/>
      </dsp:nvSpPr>
      <dsp:spPr>
        <a:xfrm rot="5400000">
          <a:off x="5766900" y="1387348"/>
          <a:ext cx="1070794" cy="7001865"/>
        </a:xfrm>
        <a:prstGeom prst="round2SameRect">
          <a:avLst/>
        </a:prstGeom>
        <a:solidFill>
          <a:schemeClr val="accent2">
            <a:tint val="40000"/>
            <a:alpha val="90000"/>
            <a:hueOff val="3535205"/>
            <a:satOff val="28520"/>
            <a:lumOff val="38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35205"/>
              <a:satOff val="28520"/>
              <a:lumOff val="3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Obtain building plans</a:t>
          </a:r>
        </a:p>
      </dsp:txBody>
      <dsp:txXfrm rot="-5400000">
        <a:off x="2801365" y="4405155"/>
        <a:ext cx="6949593" cy="966250"/>
      </dsp:txXfrm>
    </dsp:sp>
    <dsp:sp modelId="{DCAD8A19-0864-4B38-9C4A-9812A6421FF0}">
      <dsp:nvSpPr>
        <dsp:cNvPr id="0" name=""/>
        <dsp:cNvSpPr/>
      </dsp:nvSpPr>
      <dsp:spPr>
        <a:xfrm>
          <a:off x="0" y="4219034"/>
          <a:ext cx="2801013" cy="1338492"/>
        </a:xfrm>
        <a:prstGeom prst="roundRect">
          <a:avLst/>
        </a:prstGeom>
        <a:solidFill>
          <a:schemeClr val="accent2">
            <a:hueOff val="2261624"/>
            <a:satOff val="-879"/>
            <a:lumOff val="17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Building Dept Visits</a:t>
          </a:r>
        </a:p>
      </dsp:txBody>
      <dsp:txXfrm>
        <a:off x="65340" y="4284374"/>
        <a:ext cx="2670333" cy="1207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69FF-4AD7-4B54-96C6-1C6999D68168}">
      <dsp:nvSpPr>
        <dsp:cNvPr id="0" name=""/>
        <dsp:cNvSpPr/>
      </dsp:nvSpPr>
      <dsp:spPr>
        <a:xfrm>
          <a:off x="0" y="231525"/>
          <a:ext cx="10287000" cy="308700"/>
        </a:xfrm>
        <a:prstGeom prst="notchedRightArrow">
          <a:avLst/>
        </a:prstGeom>
        <a:solidFill>
          <a:srgbClr val="014F1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B3B87-9445-4F37-8267-51C98F5E885E}">
      <dsp:nvSpPr>
        <dsp:cNvPr id="0" name=""/>
        <dsp:cNvSpPr/>
      </dsp:nvSpPr>
      <dsp:spPr>
        <a:xfrm>
          <a:off x="2428" y="0"/>
          <a:ext cx="1868318" cy="30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October 2018: </a:t>
          </a:r>
          <a:r>
            <a:rPr lang="en-US" sz="1200" kern="1200" err="1"/>
            <a:t>IECC</a:t>
          </a:r>
          <a:r>
            <a:rPr lang="en-US" sz="1200" kern="1200"/>
            <a:t> 2015 effective</a:t>
          </a:r>
        </a:p>
      </dsp:txBody>
      <dsp:txXfrm>
        <a:off x="2428" y="0"/>
        <a:ext cx="1868318" cy="308700"/>
      </dsp:txXfrm>
    </dsp:sp>
    <dsp:sp modelId="{502D457C-D8ED-45D8-B479-075A9C90392D}">
      <dsp:nvSpPr>
        <dsp:cNvPr id="0" name=""/>
        <dsp:cNvSpPr/>
      </dsp:nvSpPr>
      <dsp:spPr>
        <a:xfrm>
          <a:off x="897999" y="347287"/>
          <a:ext cx="77175" cy="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D4B9-0150-4A43-B58A-003C36B7A489}">
      <dsp:nvSpPr>
        <dsp:cNvPr id="0" name=""/>
        <dsp:cNvSpPr/>
      </dsp:nvSpPr>
      <dsp:spPr>
        <a:xfrm>
          <a:off x="1897050" y="463050"/>
          <a:ext cx="2845858" cy="30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2019: Program Year for C1902-sampled projects studied for baseline purposes (permit application date in 2019)</a:t>
          </a:r>
        </a:p>
      </dsp:txBody>
      <dsp:txXfrm>
        <a:off x="1897050" y="463050"/>
        <a:ext cx="2845858" cy="308700"/>
      </dsp:txXfrm>
    </dsp:sp>
    <dsp:sp modelId="{1629B42E-BA01-48F1-9446-F0A4426A9878}">
      <dsp:nvSpPr>
        <dsp:cNvPr id="0" name=""/>
        <dsp:cNvSpPr/>
      </dsp:nvSpPr>
      <dsp:spPr>
        <a:xfrm>
          <a:off x="3281392" y="347287"/>
          <a:ext cx="77175" cy="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FBA2-9B7F-424A-BFFF-E7870BE74701}">
      <dsp:nvSpPr>
        <dsp:cNvPr id="0" name=""/>
        <dsp:cNvSpPr/>
      </dsp:nvSpPr>
      <dsp:spPr>
        <a:xfrm>
          <a:off x="4769213" y="0"/>
          <a:ext cx="1945721" cy="30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October 2021: IECC 2018 effective</a:t>
          </a:r>
        </a:p>
      </dsp:txBody>
      <dsp:txXfrm>
        <a:off x="4769213" y="0"/>
        <a:ext cx="1945721" cy="308700"/>
      </dsp:txXfrm>
    </dsp:sp>
    <dsp:sp modelId="{61EEE158-EF7E-4C1E-BD1C-FE14A5231998}">
      <dsp:nvSpPr>
        <dsp:cNvPr id="0" name=""/>
        <dsp:cNvSpPr/>
      </dsp:nvSpPr>
      <dsp:spPr>
        <a:xfrm>
          <a:off x="5703487" y="347287"/>
          <a:ext cx="77175" cy="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85473-A28B-420E-925F-3758F16F1CC9}">
      <dsp:nvSpPr>
        <dsp:cNvPr id="0" name=""/>
        <dsp:cNvSpPr/>
      </dsp:nvSpPr>
      <dsp:spPr>
        <a:xfrm>
          <a:off x="6741240" y="463050"/>
          <a:ext cx="2514631" cy="30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2022-24: Study outcomes used as basis to measure savings attributable to future code compliance activities</a:t>
          </a:r>
        </a:p>
      </dsp:txBody>
      <dsp:txXfrm>
        <a:off x="6741240" y="463050"/>
        <a:ext cx="2514631" cy="308700"/>
      </dsp:txXfrm>
    </dsp:sp>
    <dsp:sp modelId="{6E5CAD1F-5FD9-4853-B718-1E5B1E6C6354}">
      <dsp:nvSpPr>
        <dsp:cNvPr id="0" name=""/>
        <dsp:cNvSpPr/>
      </dsp:nvSpPr>
      <dsp:spPr>
        <a:xfrm>
          <a:off x="7959968" y="347287"/>
          <a:ext cx="77175" cy="77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C07A-9F24-4813-A4B5-90BC5B1359A4}">
      <dsp:nvSpPr>
        <dsp:cNvPr id="0" name=""/>
        <dsp:cNvSpPr/>
      </dsp:nvSpPr>
      <dsp:spPr>
        <a:xfrm rot="5400000">
          <a:off x="6126409" y="-3078578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Types of equipment supplied / distributed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Activity level of participating distributors (from # incentives claimed)</a:t>
          </a:r>
        </a:p>
      </dsp:txBody>
      <dsp:txXfrm rot="-5400000">
        <a:off x="2959909" y="121071"/>
        <a:ext cx="6978913" cy="612762"/>
      </dsp:txXfrm>
    </dsp:sp>
    <dsp:sp modelId="{7D87FF23-DBD9-4784-A3D0-8C2B57A786A7}">
      <dsp:nvSpPr>
        <dsp:cNvPr id="0" name=""/>
        <dsp:cNvSpPr/>
      </dsp:nvSpPr>
      <dsp:spPr>
        <a:xfrm>
          <a:off x="0" y="6079"/>
          <a:ext cx="2958688" cy="848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Tracking Data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(census)</a:t>
          </a:r>
          <a:endParaRPr lang="en-US" sz="1800" kern="1200"/>
        </a:p>
      </dsp:txBody>
      <dsp:txXfrm>
        <a:off x="41436" y="47515"/>
        <a:ext cx="2875816" cy="765953"/>
      </dsp:txXfrm>
    </dsp:sp>
    <dsp:sp modelId="{4D223CC0-5474-4A94-801A-40A2B197D06F}">
      <dsp:nvSpPr>
        <dsp:cNvPr id="0" name=""/>
        <dsp:cNvSpPr/>
      </dsp:nvSpPr>
      <dsp:spPr>
        <a:xfrm rot="5400000">
          <a:off x="6126409" y="-2187312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707041"/>
            <a:satOff val="5704"/>
            <a:lumOff val="77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07041"/>
              <a:satOff val="5704"/>
              <a:lumOff val="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Current &amp; future initiative design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Process opportunities</a:t>
          </a:r>
        </a:p>
      </dsp:txBody>
      <dsp:txXfrm rot="-5400000">
        <a:off x="2959909" y="1012337"/>
        <a:ext cx="6978913" cy="612762"/>
      </dsp:txXfrm>
    </dsp:sp>
    <dsp:sp modelId="{22C1D7C3-F3C8-4461-BEF6-0F1149B0DC67}">
      <dsp:nvSpPr>
        <dsp:cNvPr id="0" name=""/>
        <dsp:cNvSpPr/>
      </dsp:nvSpPr>
      <dsp:spPr>
        <a:xfrm>
          <a:off x="0" y="897345"/>
          <a:ext cx="2958688" cy="848825"/>
        </a:xfrm>
        <a:prstGeom prst="roundRect">
          <a:avLst/>
        </a:prstGeom>
        <a:solidFill>
          <a:schemeClr val="accent2">
            <a:hueOff val="452325"/>
            <a:satOff val="-176"/>
            <a:lumOff val="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Staff &amp; Implementer IDI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(N=3)</a:t>
          </a:r>
          <a:endParaRPr lang="en-US" sz="2000" kern="1200"/>
        </a:p>
      </dsp:txBody>
      <dsp:txXfrm>
        <a:off x="41436" y="938781"/>
        <a:ext cx="2875816" cy="765953"/>
      </dsp:txXfrm>
    </dsp:sp>
    <dsp:sp modelId="{27B70C3B-7587-4932-AC4F-E5D0901DD7DB}">
      <dsp:nvSpPr>
        <dsp:cNvPr id="0" name=""/>
        <dsp:cNvSpPr/>
      </dsp:nvSpPr>
      <dsp:spPr>
        <a:xfrm rot="5400000">
          <a:off x="6126409" y="-1296045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1414082"/>
            <a:satOff val="11408"/>
            <a:lumOff val="15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14082"/>
              <a:satOff val="11408"/>
              <a:lumOff val="1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If interviewed in MA, key program/market &amp; FR differences CT/MA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If CT-only, feedback on initiative design, changes, suggestions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If inactive, barriers to participation</a:t>
          </a:r>
        </a:p>
      </dsp:txBody>
      <dsp:txXfrm rot="-5400000">
        <a:off x="2959909" y="1903604"/>
        <a:ext cx="6978913" cy="612762"/>
      </dsp:txXfrm>
    </dsp:sp>
    <dsp:sp modelId="{BFA40907-4666-4568-830D-C487CF114770}">
      <dsp:nvSpPr>
        <dsp:cNvPr id="0" name=""/>
        <dsp:cNvSpPr/>
      </dsp:nvSpPr>
      <dsp:spPr>
        <a:xfrm>
          <a:off x="0" y="1788611"/>
          <a:ext cx="2958688" cy="848825"/>
        </a:xfrm>
        <a:prstGeom prst="roundRect">
          <a:avLst/>
        </a:prstGeom>
        <a:solidFill>
          <a:schemeClr val="accent2">
            <a:hueOff val="904649"/>
            <a:satOff val="-352"/>
            <a:lumOff val="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err="1"/>
            <a:t>Mfg</a:t>
          </a:r>
          <a:r>
            <a:rPr lang="en-US" sz="2000" kern="1200"/>
            <a:t>, Distributors IDI (active &amp; inactive)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/>
            <a:t>(N=30)</a:t>
          </a:r>
          <a:endParaRPr lang="en-US" sz="2000" kern="1200"/>
        </a:p>
      </dsp:txBody>
      <dsp:txXfrm>
        <a:off x="41436" y="1830047"/>
        <a:ext cx="2875816" cy="765953"/>
      </dsp:txXfrm>
    </dsp:sp>
    <dsp:sp modelId="{F0922223-82BE-4BB0-9385-377BDFB61354}">
      <dsp:nvSpPr>
        <dsp:cNvPr id="0" name=""/>
        <dsp:cNvSpPr/>
      </dsp:nvSpPr>
      <dsp:spPr>
        <a:xfrm rot="5400000">
          <a:off x="6034451" y="-394809"/>
          <a:ext cx="861917" cy="7005214"/>
        </a:xfrm>
        <a:prstGeom prst="round2SameRect">
          <a:avLst/>
        </a:prstGeom>
        <a:solidFill>
          <a:schemeClr val="accent2">
            <a:tint val="40000"/>
            <a:alpha val="90000"/>
            <a:hueOff val="2121123"/>
            <a:satOff val="17112"/>
            <a:lumOff val="232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121123"/>
              <a:satOff val="17112"/>
              <a:lumOff val="2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Where end user info available, awareness, influence of distributor promotion &amp; stocking practices on end-user decision-making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Feedback on initiative experience and market event (ER/ROF/NC) </a:t>
          </a:r>
        </a:p>
      </dsp:txBody>
      <dsp:txXfrm rot="-5400000">
        <a:off x="2962803" y="2718914"/>
        <a:ext cx="6963139" cy="777767"/>
      </dsp:txXfrm>
    </dsp:sp>
    <dsp:sp modelId="{70584D39-DD36-4CEE-8B4A-158E1924FA4C}">
      <dsp:nvSpPr>
        <dsp:cNvPr id="0" name=""/>
        <dsp:cNvSpPr/>
      </dsp:nvSpPr>
      <dsp:spPr>
        <a:xfrm>
          <a:off x="0" y="2686424"/>
          <a:ext cx="2961583" cy="848825"/>
        </a:xfrm>
        <a:prstGeom prst="roundRect">
          <a:avLst/>
        </a:prstGeom>
        <a:solidFill>
          <a:schemeClr val="accent2">
            <a:hueOff val="1356974"/>
            <a:satOff val="-527"/>
            <a:lumOff val="102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Participating End User Survey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br>
            <a:rPr lang="en-US" sz="1100" kern="1200"/>
          </a:br>
          <a:r>
            <a:rPr lang="en-US" sz="1100" kern="1200"/>
            <a:t>(N=70)</a:t>
          </a:r>
          <a:endParaRPr lang="en-US" sz="2400" kern="1200"/>
        </a:p>
      </dsp:txBody>
      <dsp:txXfrm>
        <a:off x="41436" y="2727860"/>
        <a:ext cx="2878711" cy="765953"/>
      </dsp:txXfrm>
    </dsp:sp>
    <dsp:sp modelId="{6A40EFBC-1CEA-489C-8173-556E4C36E44B}">
      <dsp:nvSpPr>
        <dsp:cNvPr id="0" name=""/>
        <dsp:cNvSpPr/>
      </dsp:nvSpPr>
      <dsp:spPr>
        <a:xfrm rot="5400000">
          <a:off x="6126409" y="499579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2828164"/>
            <a:satOff val="22816"/>
            <a:lumOff val="30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828164"/>
              <a:satOff val="22816"/>
              <a:lumOff val="3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Initiative awareness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Influence of distributor promotion, price, stocking practices on decision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Feedback on initiative experience &amp; market event (ER/</a:t>
          </a:r>
          <a:r>
            <a:rPr lang="en-US" sz="1500" kern="1200" err="1"/>
            <a:t>ROF</a:t>
          </a:r>
          <a:r>
            <a:rPr lang="en-US" sz="1500" kern="1200"/>
            <a:t>/NC)</a:t>
          </a:r>
        </a:p>
      </dsp:txBody>
      <dsp:txXfrm rot="-5400000">
        <a:off x="2959909" y="3699229"/>
        <a:ext cx="6978913" cy="612762"/>
      </dsp:txXfrm>
    </dsp:sp>
    <dsp:sp modelId="{DCAD8A19-0864-4B38-9C4A-9812A6421FF0}">
      <dsp:nvSpPr>
        <dsp:cNvPr id="0" name=""/>
        <dsp:cNvSpPr/>
      </dsp:nvSpPr>
      <dsp:spPr>
        <a:xfrm>
          <a:off x="0" y="3584236"/>
          <a:ext cx="2958688" cy="848825"/>
        </a:xfrm>
        <a:prstGeom prst="roundRect">
          <a:avLst/>
        </a:prstGeom>
        <a:solidFill>
          <a:schemeClr val="accent2">
            <a:hueOff val="1809299"/>
            <a:satOff val="-703"/>
            <a:lumOff val="1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Participating Contractors Survey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(N=70)</a:t>
          </a:r>
          <a:endParaRPr lang="en-US" sz="2000" kern="1200"/>
        </a:p>
      </dsp:txBody>
      <dsp:txXfrm>
        <a:off x="41436" y="3625672"/>
        <a:ext cx="2875816" cy="765953"/>
      </dsp:txXfrm>
    </dsp:sp>
    <dsp:sp modelId="{A6DCDE4D-A7DA-413A-B283-C873510B3083}">
      <dsp:nvSpPr>
        <dsp:cNvPr id="0" name=""/>
        <dsp:cNvSpPr/>
      </dsp:nvSpPr>
      <dsp:spPr>
        <a:xfrm rot="5400000">
          <a:off x="6126409" y="1390845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3535205"/>
            <a:satOff val="28520"/>
            <a:lumOff val="38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35205"/>
              <a:satOff val="28520"/>
              <a:lumOff val="3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Initiative review &amp; IDIs from 5 programs, being conducted for MA 20X08-B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Will compare results to CT program design &amp; offerings</a:t>
          </a:r>
        </a:p>
      </dsp:txBody>
      <dsp:txXfrm rot="-5400000">
        <a:off x="2959909" y="4590495"/>
        <a:ext cx="6978913" cy="612762"/>
      </dsp:txXfrm>
    </dsp:sp>
    <dsp:sp modelId="{9E7E9634-6FE0-4047-B6E5-5D667227A42B}">
      <dsp:nvSpPr>
        <dsp:cNvPr id="0" name=""/>
        <dsp:cNvSpPr/>
      </dsp:nvSpPr>
      <dsp:spPr>
        <a:xfrm>
          <a:off x="0" y="4475503"/>
          <a:ext cx="2958688" cy="848825"/>
        </a:xfrm>
        <a:prstGeom prst="roundRect">
          <a:avLst/>
        </a:prstGeom>
        <a:solidFill>
          <a:schemeClr val="accent2">
            <a:hueOff val="2261624"/>
            <a:satOff val="-879"/>
            <a:lumOff val="17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Peer upstream HVAC initiatives review</a:t>
          </a:r>
          <a:br>
            <a:rPr lang="en-US" sz="2000" kern="1200"/>
          </a:br>
          <a:r>
            <a:rPr lang="en-US" sz="1200" kern="1200"/>
            <a:t>(N=5)</a:t>
          </a:r>
        </a:p>
      </dsp:txBody>
      <dsp:txXfrm>
        <a:off x="41436" y="4516939"/>
        <a:ext cx="2875816" cy="765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CC07A-9F24-4813-A4B5-90BC5B1359A4}">
      <dsp:nvSpPr>
        <dsp:cNvPr id="0" name=""/>
        <dsp:cNvSpPr/>
      </dsp:nvSpPr>
      <dsp:spPr>
        <a:xfrm rot="5400000">
          <a:off x="6126409" y="-3078578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Types and characteristics of projects completed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Program activity relative to TNC market size (review Dodge data)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solidFill>
                <a:schemeClr val="tx1"/>
              </a:solidFill>
            </a:rPr>
            <a:t>Research methods; findings, challenges from similar studies</a:t>
          </a:r>
        </a:p>
      </dsp:txBody>
      <dsp:txXfrm rot="-5400000">
        <a:off x="2959909" y="121071"/>
        <a:ext cx="6978913" cy="612762"/>
      </dsp:txXfrm>
    </dsp:sp>
    <dsp:sp modelId="{7D87FF23-DBD9-4784-A3D0-8C2B57A786A7}">
      <dsp:nvSpPr>
        <dsp:cNvPr id="0" name=""/>
        <dsp:cNvSpPr/>
      </dsp:nvSpPr>
      <dsp:spPr>
        <a:xfrm>
          <a:off x="0" y="6079"/>
          <a:ext cx="2958688" cy="848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Tracking and Other Data, Literature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(census)</a:t>
          </a:r>
          <a:endParaRPr lang="en-US" sz="1800" kern="1200"/>
        </a:p>
      </dsp:txBody>
      <dsp:txXfrm>
        <a:off x="41436" y="47515"/>
        <a:ext cx="2875816" cy="765953"/>
      </dsp:txXfrm>
    </dsp:sp>
    <dsp:sp modelId="{4D223CC0-5474-4A94-801A-40A2B197D06F}">
      <dsp:nvSpPr>
        <dsp:cNvPr id="0" name=""/>
        <dsp:cNvSpPr/>
      </dsp:nvSpPr>
      <dsp:spPr>
        <a:xfrm rot="5400000">
          <a:off x="6126409" y="-2187312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707041"/>
            <a:satOff val="5704"/>
            <a:lumOff val="77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07041"/>
              <a:satOff val="5704"/>
              <a:lumOff val="7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Current &amp; future initiative design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Insight into program process and relationship to program influence</a:t>
          </a:r>
        </a:p>
      </dsp:txBody>
      <dsp:txXfrm rot="-5400000">
        <a:off x="2959909" y="1012337"/>
        <a:ext cx="6978913" cy="612762"/>
      </dsp:txXfrm>
    </dsp:sp>
    <dsp:sp modelId="{22C1D7C3-F3C8-4461-BEF6-0F1149B0DC67}">
      <dsp:nvSpPr>
        <dsp:cNvPr id="0" name=""/>
        <dsp:cNvSpPr/>
      </dsp:nvSpPr>
      <dsp:spPr>
        <a:xfrm>
          <a:off x="0" y="931213"/>
          <a:ext cx="2958688" cy="848825"/>
        </a:xfrm>
        <a:prstGeom prst="roundRect">
          <a:avLst/>
        </a:prstGeom>
        <a:solidFill>
          <a:schemeClr val="accent2">
            <a:hueOff val="452325"/>
            <a:satOff val="-176"/>
            <a:lumOff val="3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Staff IDI </a:t>
          </a:r>
          <a:r>
            <a:rPr lang="en-US" sz="1400" i="1" kern="1200"/>
            <a:t>(potential)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(N=2)</a:t>
          </a:r>
          <a:endParaRPr lang="en-US" sz="2000" kern="1200"/>
        </a:p>
      </dsp:txBody>
      <dsp:txXfrm>
        <a:off x="41436" y="972649"/>
        <a:ext cx="2875816" cy="765953"/>
      </dsp:txXfrm>
    </dsp:sp>
    <dsp:sp modelId="{27B70C3B-7587-4932-AC4F-E5D0901DD7DB}">
      <dsp:nvSpPr>
        <dsp:cNvPr id="0" name=""/>
        <dsp:cNvSpPr/>
      </dsp:nvSpPr>
      <dsp:spPr>
        <a:xfrm rot="5400000">
          <a:off x="6126409" y="-1296045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1414082"/>
            <a:satOff val="11408"/>
            <a:lumOff val="154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14082"/>
              <a:satOff val="11408"/>
              <a:lumOff val="1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Understanding of customer decision making and program’s role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Program awareness among customers</a:t>
          </a:r>
        </a:p>
      </dsp:txBody>
      <dsp:txXfrm rot="-5400000">
        <a:off x="2959909" y="1903604"/>
        <a:ext cx="6978913" cy="612762"/>
      </dsp:txXfrm>
    </dsp:sp>
    <dsp:sp modelId="{BFA40907-4666-4568-830D-C487CF114770}">
      <dsp:nvSpPr>
        <dsp:cNvPr id="0" name=""/>
        <dsp:cNvSpPr/>
      </dsp:nvSpPr>
      <dsp:spPr>
        <a:xfrm>
          <a:off x="0" y="1788611"/>
          <a:ext cx="2958688" cy="848825"/>
        </a:xfrm>
        <a:prstGeom prst="roundRect">
          <a:avLst/>
        </a:prstGeom>
        <a:solidFill>
          <a:schemeClr val="accent2">
            <a:hueOff val="904649"/>
            <a:satOff val="-352"/>
            <a:lumOff val="6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Architect, Engineer, Modeler, Contractor IDI </a:t>
          </a:r>
          <a:r>
            <a:rPr lang="en-US" sz="1200" kern="1200"/>
            <a:t>(N=30)</a:t>
          </a:r>
          <a:endParaRPr lang="en-US" sz="2000" kern="1200"/>
        </a:p>
      </dsp:txBody>
      <dsp:txXfrm>
        <a:off x="41436" y="1830047"/>
        <a:ext cx="2875816" cy="765953"/>
      </dsp:txXfrm>
    </dsp:sp>
    <dsp:sp modelId="{F0922223-82BE-4BB0-9385-377BDFB61354}">
      <dsp:nvSpPr>
        <dsp:cNvPr id="0" name=""/>
        <dsp:cNvSpPr/>
      </dsp:nvSpPr>
      <dsp:spPr>
        <a:xfrm rot="5400000">
          <a:off x="6034451" y="-394809"/>
          <a:ext cx="861917" cy="7005214"/>
        </a:xfrm>
        <a:prstGeom prst="round2SameRect">
          <a:avLst/>
        </a:prstGeom>
        <a:solidFill>
          <a:schemeClr val="accent2">
            <a:tint val="40000"/>
            <a:alpha val="90000"/>
            <a:hueOff val="2121123"/>
            <a:satOff val="17112"/>
            <a:lumOff val="232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121123"/>
              <a:satOff val="17112"/>
              <a:lumOff val="2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Awareness of and participation in ECB program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Customer decision making</a:t>
          </a:r>
        </a:p>
      </dsp:txBody>
      <dsp:txXfrm rot="-5400000">
        <a:off x="2962803" y="2718914"/>
        <a:ext cx="6963139" cy="777767"/>
      </dsp:txXfrm>
    </dsp:sp>
    <dsp:sp modelId="{70584D39-DD36-4CEE-8B4A-158E1924FA4C}">
      <dsp:nvSpPr>
        <dsp:cNvPr id="0" name=""/>
        <dsp:cNvSpPr/>
      </dsp:nvSpPr>
      <dsp:spPr>
        <a:xfrm>
          <a:off x="0" y="2686424"/>
          <a:ext cx="2961583" cy="848825"/>
        </a:xfrm>
        <a:prstGeom prst="roundRect">
          <a:avLst/>
        </a:prstGeom>
        <a:solidFill>
          <a:schemeClr val="accent2">
            <a:hueOff val="1356974"/>
            <a:satOff val="-527"/>
            <a:lumOff val="102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/>
            <a:t>Baseline Web Survey </a:t>
          </a:r>
          <a:r>
            <a:rPr lang="en-US" sz="1400" i="1" kern="1200"/>
            <a:t>(Non-Participants)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kern="1200"/>
            <a:t>(N=N/A)</a:t>
          </a:r>
        </a:p>
      </dsp:txBody>
      <dsp:txXfrm>
        <a:off x="41436" y="2727860"/>
        <a:ext cx="2878711" cy="765953"/>
      </dsp:txXfrm>
    </dsp:sp>
    <dsp:sp modelId="{6A40EFBC-1CEA-489C-8173-556E4C36E44B}">
      <dsp:nvSpPr>
        <dsp:cNvPr id="0" name=""/>
        <dsp:cNvSpPr/>
      </dsp:nvSpPr>
      <dsp:spPr>
        <a:xfrm rot="5400000">
          <a:off x="6126409" y="499579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2828164"/>
            <a:satOff val="22816"/>
            <a:lumOff val="30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828164"/>
              <a:satOff val="22816"/>
              <a:lumOff val="3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Questions to drive NTG analysis algorithm; for equipment-specific projects: timing, quantity, efficiency; spillover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Questions tailored to program’s influence on whole building projects</a:t>
          </a:r>
        </a:p>
      </dsp:txBody>
      <dsp:txXfrm rot="-5400000">
        <a:off x="2959909" y="3699229"/>
        <a:ext cx="6978913" cy="612762"/>
      </dsp:txXfrm>
    </dsp:sp>
    <dsp:sp modelId="{DCAD8A19-0864-4B38-9C4A-9812A6421FF0}">
      <dsp:nvSpPr>
        <dsp:cNvPr id="0" name=""/>
        <dsp:cNvSpPr/>
      </dsp:nvSpPr>
      <dsp:spPr>
        <a:xfrm>
          <a:off x="0" y="3584236"/>
          <a:ext cx="2958688" cy="848825"/>
        </a:xfrm>
        <a:prstGeom prst="roundRect">
          <a:avLst/>
        </a:prstGeom>
        <a:solidFill>
          <a:schemeClr val="accent2">
            <a:hueOff val="1809299"/>
            <a:satOff val="-703"/>
            <a:lumOff val="13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Participating End User Survey </a:t>
          </a:r>
          <a:r>
            <a:rPr lang="en-US" sz="1400" i="1" kern="1200"/>
            <a:t>(2019 participants)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(N=125; potentially additional 2021)</a:t>
          </a:r>
        </a:p>
      </dsp:txBody>
      <dsp:txXfrm>
        <a:off x="41436" y="3625672"/>
        <a:ext cx="2875816" cy="765953"/>
      </dsp:txXfrm>
    </dsp:sp>
    <dsp:sp modelId="{A6DCDE4D-A7DA-413A-B283-C873510B3083}">
      <dsp:nvSpPr>
        <dsp:cNvPr id="0" name=""/>
        <dsp:cNvSpPr/>
      </dsp:nvSpPr>
      <dsp:spPr>
        <a:xfrm rot="5400000">
          <a:off x="6126409" y="1390845"/>
          <a:ext cx="679060" cy="7012062"/>
        </a:xfrm>
        <a:prstGeom prst="round2SameRect">
          <a:avLst/>
        </a:prstGeom>
        <a:solidFill>
          <a:schemeClr val="accent2">
            <a:tint val="40000"/>
            <a:alpha val="90000"/>
            <a:hueOff val="3535205"/>
            <a:satOff val="28520"/>
            <a:lumOff val="38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535205"/>
              <a:satOff val="28520"/>
              <a:lumOff val="38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Perspective on participant survey results; how market and program may affect NTG values measured based on 2019 participation.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Potential program market effects (influence on market structure)</a:t>
          </a:r>
        </a:p>
      </dsp:txBody>
      <dsp:txXfrm rot="-5400000">
        <a:off x="2959909" y="4590495"/>
        <a:ext cx="6978913" cy="612762"/>
      </dsp:txXfrm>
    </dsp:sp>
    <dsp:sp modelId="{9E7E9634-6FE0-4047-B6E5-5D667227A42B}">
      <dsp:nvSpPr>
        <dsp:cNvPr id="0" name=""/>
        <dsp:cNvSpPr/>
      </dsp:nvSpPr>
      <dsp:spPr>
        <a:xfrm>
          <a:off x="0" y="4475503"/>
          <a:ext cx="2958688" cy="848825"/>
        </a:xfrm>
        <a:prstGeom prst="roundRect">
          <a:avLst/>
        </a:prstGeom>
        <a:solidFill>
          <a:schemeClr val="accent2">
            <a:hueOff val="2261624"/>
            <a:satOff val="-879"/>
            <a:lumOff val="17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Expert Panel</a:t>
          </a:r>
          <a:br>
            <a:rPr lang="en-US" sz="2000" kern="1200"/>
          </a:br>
          <a:r>
            <a:rPr lang="en-US" sz="1200" kern="1200"/>
            <a:t>(N=20)</a:t>
          </a:r>
        </a:p>
      </dsp:txBody>
      <dsp:txXfrm>
        <a:off x="41436" y="4516939"/>
        <a:ext cx="2875816" cy="76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606E9B8-080F-445D-BFA4-701F67546B22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8D295F2-27C6-42AC-801B-909F4FDDB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4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580379D-4DA7-445F-B890-6ACB4E40EEAF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CE68005-BECA-4655-B903-BCE4542155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insert an image, click the image button and select your picture.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0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9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4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7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51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2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6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2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ECB NTG - Report at end use level (consistent with what’s in the PSD). Add whole building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68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91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7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4465" indent="-294465">
              <a:buFont typeface="Arial"/>
              <a:buChar char="•"/>
            </a:pPr>
            <a:r>
              <a:rPr lang="en-US" sz="2900">
                <a:solidFill>
                  <a:schemeClr val="tx1">
                    <a:lumMod val="75000"/>
                    <a:lumOff val="25000"/>
                  </a:schemeClr>
                </a:solidFill>
              </a:rPr>
              <a:t>Non-residential baseline study activities will be the foundation and primary thread that integrates all study components. </a:t>
            </a:r>
            <a:endParaRPr lang="en-US"/>
          </a:p>
          <a:p>
            <a:pPr marL="765610" lvl="1" indent="-294465">
              <a:buFont typeface="Arial"/>
              <a:buChar char="•"/>
            </a:pP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Two separate NTG analyses and a code compliance study will integrate with the baseline study.  </a:t>
            </a:r>
            <a:endParaRPr lang="en-US" sz="25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94465" indent="-294465">
              <a:buFont typeface="Arial"/>
              <a:buChar char="•"/>
            </a:pPr>
            <a:r>
              <a:rPr lang="en-US"/>
              <a:t>Not necessary to measure ROF NTG for ECB since the program is already shifting focus to whole building new construction </a:t>
            </a:r>
            <a:endParaRPr lang="en-US">
              <a:cs typeface="Calibri"/>
            </a:endParaRPr>
          </a:p>
          <a:p>
            <a:pPr marL="294465" indent="-294465">
              <a:buFont typeface="Arial"/>
              <a:buChar char="•"/>
            </a:pPr>
            <a:r>
              <a:rPr lang="en-US">
                <a:cs typeface="Calibri"/>
              </a:rPr>
              <a:t>Cross-cutting market actor interviews: would include energy modeling firms, architects, engineers, contractors</a:t>
            </a:r>
          </a:p>
          <a:p>
            <a:pPr marL="294465" indent="-294465">
              <a:buFont typeface="Arial"/>
              <a:buChar char="•"/>
            </a:pPr>
            <a:r>
              <a:rPr lang="en-US">
                <a:cs typeface="Calibri"/>
              </a:rPr>
              <a:t>Not shown here – program staff interviews, </a:t>
            </a:r>
            <a:r>
              <a:rPr lang="en-US" err="1">
                <a:cs typeface="Calibri"/>
              </a:rPr>
              <a:t>Comcheck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5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Commonalities from old / new format: </a:t>
            </a:r>
            <a:r>
              <a:rPr lang="en-US"/>
              <a:t>tech. assistance, early design intervention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897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7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>
                <a:solidFill>
                  <a:schemeClr val="accent2"/>
                </a:solidFill>
              </a:rPr>
              <a:t>This project addresses a variety of evaluation research needs related to non-residential energy efficiency markets, leveraging efficiencies across data collection activities. </a:t>
            </a:r>
          </a:p>
          <a:p>
            <a:r>
              <a:rPr lang="en-US" sz="2900">
                <a:solidFill>
                  <a:schemeClr val="accent2"/>
                </a:solidFill>
              </a:rPr>
              <a:t>Specifically, the project will address: </a:t>
            </a:r>
          </a:p>
          <a:p>
            <a:pPr lvl="1">
              <a:lnSpc>
                <a:spcPct val="80000"/>
              </a:lnSpc>
            </a:pPr>
            <a:r>
              <a:rPr lang="en-US" sz="2500" b="1">
                <a:solidFill>
                  <a:schemeClr val="tx1">
                    <a:lumMod val="75000"/>
                    <a:lumOff val="25000"/>
                  </a:schemeClr>
                </a:solidFill>
              </a:rPr>
              <a:t>New construction – program attribution</a:t>
            </a: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: We will assess the net-to-gross ratio, or “NTG,” for the Energy Conscious Blueprint (ECB) program (i.e., the extent to which energy savings counted for the program are attributable to program activities). </a:t>
            </a:r>
          </a:p>
          <a:p>
            <a:pPr lvl="1">
              <a:lnSpc>
                <a:spcPct val="80000"/>
              </a:lnSpc>
            </a:pPr>
            <a:r>
              <a:rPr lang="en-US" sz="2500" b="1">
                <a:solidFill>
                  <a:schemeClr val="tx1">
                    <a:lumMod val="75000"/>
                    <a:lumOff val="25000"/>
                  </a:schemeClr>
                </a:solidFill>
              </a:rPr>
              <a:t>Market baseline efficiency for new construction and equipment replacements</a:t>
            </a: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: We will identify standard market practices for specifying energy efficiency. </a:t>
            </a:r>
          </a:p>
          <a:p>
            <a:pPr lvl="1">
              <a:lnSpc>
                <a:spcPct val="80000"/>
              </a:lnSpc>
            </a:pPr>
            <a:r>
              <a:rPr lang="en-US" sz="2500" b="1">
                <a:solidFill>
                  <a:schemeClr val="tx1">
                    <a:lumMod val="75000"/>
                    <a:lumOff val="25000"/>
                  </a:schemeClr>
                </a:solidFill>
              </a:rPr>
              <a:t>New construction – code compliance</a:t>
            </a: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: We will research what percentage of new construction complies with the building code.</a:t>
            </a:r>
          </a:p>
          <a:p>
            <a:pPr lvl="1">
              <a:lnSpc>
                <a:spcPct val="80000"/>
              </a:lnSpc>
            </a:pPr>
            <a:r>
              <a:rPr lang="en-US" sz="2500" b="1">
                <a:solidFill>
                  <a:schemeClr val="tx1">
                    <a:lumMod val="75000"/>
                    <a:lumOff val="25000"/>
                  </a:schemeClr>
                </a:solidFill>
              </a:rPr>
              <a:t>Upstream non-lighting – program attribution</a:t>
            </a: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: We will estimate NTG for the program that leverages equipment distributors to increase stocking and availability of efficient HVAC and food service products.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Commonalities from old / new format: </a:t>
            </a:r>
            <a:r>
              <a:rPr lang="en-US"/>
              <a:t>tech. assistance, early design intervention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3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>
                <a:solidFill>
                  <a:schemeClr val="accent2"/>
                </a:solidFill>
                <a:highlight>
                  <a:srgbClr val="FFFF00"/>
                </a:highlight>
              </a:rPr>
              <a:t>Reviewing research approaches, findings and challenges from other similar studies will provide insight into best practices and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  <a:highlight>
                  <a:srgbClr val="FFFF00"/>
                </a:highlight>
              </a:rPr>
              <a:t>help us hone study activities</a:t>
            </a:r>
            <a:r>
              <a:rPr lang="en-US">
                <a:solidFill>
                  <a:schemeClr val="accent2"/>
                </a:solidFill>
              </a:rPr>
              <a:t>.</a:t>
            </a:r>
          </a:p>
          <a:p>
            <a:endParaRPr lang="en-GB"/>
          </a:p>
          <a:p>
            <a:r>
              <a:rPr lang="en-GB"/>
              <a:t>When reviewing literature we will consider </a:t>
            </a:r>
            <a:r>
              <a:rPr lang="en-US" sz="2900">
                <a:solidFill>
                  <a:schemeClr val="accent2"/>
                </a:solidFill>
              </a:rPr>
              <a:t>appropriateness of research to CT</a:t>
            </a:r>
            <a:endParaRPr lang="en-US" sz="2500">
              <a:solidFill>
                <a:schemeClr val="accent2"/>
              </a:solidFill>
            </a:endParaRPr>
          </a:p>
          <a:p>
            <a:pPr lvl="1"/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Study timing, rate of technology advancements, etc.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5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4465" indent="-294465">
              <a:buFont typeface="Arial"/>
              <a:buChar char="•"/>
            </a:pPr>
            <a:r>
              <a:rPr lang="en-US" sz="2900">
                <a:solidFill>
                  <a:schemeClr val="tx1">
                    <a:lumMod val="75000"/>
                    <a:lumOff val="25000"/>
                  </a:schemeClr>
                </a:solidFill>
              </a:rPr>
              <a:t>Non-residential baseline study activities will be the foundation and primary thread that integrates all study components. </a:t>
            </a:r>
            <a:endParaRPr lang="en-US"/>
          </a:p>
          <a:p>
            <a:pPr marL="765610" lvl="1" indent="-294465">
              <a:buFont typeface="Arial"/>
              <a:buChar char="•"/>
            </a:pPr>
            <a:r>
              <a:rPr lang="en-US" sz="2500">
                <a:solidFill>
                  <a:schemeClr val="tx1">
                    <a:lumMod val="75000"/>
                    <a:lumOff val="25000"/>
                  </a:schemeClr>
                </a:solidFill>
              </a:rPr>
              <a:t>Two separate NTG analyses and a code compliance study will integrate with the baseline study.  </a:t>
            </a:r>
            <a:endParaRPr lang="en-US" sz="25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94465" indent="-294465">
              <a:buFont typeface="Arial"/>
              <a:buChar char="•"/>
            </a:pPr>
            <a:r>
              <a:rPr lang="en-US"/>
              <a:t>Not necessary to measure ROF NTG for ECB since the program is already shifting focus to whole building new construction </a:t>
            </a:r>
            <a:endParaRPr lang="en-US">
              <a:cs typeface="Calibri"/>
            </a:endParaRPr>
          </a:p>
          <a:p>
            <a:pPr marL="294465" indent="-294465">
              <a:buFont typeface="Arial"/>
              <a:buChar char="•"/>
            </a:pPr>
            <a:r>
              <a:rPr lang="en-US">
                <a:cs typeface="Calibri"/>
              </a:rPr>
              <a:t>Cross-cutting market actor interviews: would include energy modeling firms, architects, engineers, contractors</a:t>
            </a:r>
          </a:p>
          <a:p>
            <a:pPr marL="294465" indent="-294465">
              <a:buFont typeface="Arial"/>
              <a:buChar char="•"/>
            </a:pPr>
            <a:r>
              <a:rPr lang="en-US">
                <a:cs typeface="Calibri"/>
              </a:rPr>
              <a:t>Not shown here – program staff interviews, </a:t>
            </a:r>
            <a:r>
              <a:rPr lang="en-US" err="1">
                <a:cs typeface="Calibri"/>
              </a:rPr>
              <a:t>Comcheck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8005-BECA-4655-B903-BCE4542155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19800"/>
            <a:ext cx="12192000" cy="83819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72594" y="6156212"/>
            <a:ext cx="1846812" cy="565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600">
                <a:solidFill>
                  <a:prstClr val="white"/>
                </a:solidFill>
                <a:latin typeface="Arial" panose="020B0604020202020204" pitchFamily="34" charset="0"/>
              </a:rPr>
              <a:t>NMR Group, Inc.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334000"/>
            <a:ext cx="1630664" cy="524373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6019800"/>
          </a:xfr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0363200" y="304800"/>
            <a:ext cx="1630664" cy="533400"/>
          </a:xfrm>
          <a:ln w="3175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Placeholder for client or event logo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9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A507F-97EE-473D-A8C0-0BA17513A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8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CA4E1F-35A6-4C83-B9AD-8C2049DB2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8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8408"/>
            <a:ext cx="12192000" cy="19900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1326527"/>
            <a:ext cx="7086600" cy="3131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324600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F32CA-818F-4204-8EC9-4F5743CDF1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3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4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80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0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8" y="6324600"/>
            <a:ext cx="1323322" cy="4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2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8"/>
          <a:stretch/>
        </p:blipFill>
        <p:spPr>
          <a:xfrm>
            <a:off x="-25404" y="0"/>
            <a:ext cx="1221740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98403" y="5405735"/>
            <a:ext cx="17443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600">
                <a:solidFill>
                  <a:prstClr val="white"/>
                </a:solidFill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6316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580" y="1143000"/>
            <a:ext cx="1630664" cy="524373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10439400" y="152400"/>
            <a:ext cx="1597025" cy="8382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Placeholder for client or event logo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64708"/>
            <a:ext cx="6803136" cy="11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0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42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5829300" y="181229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829300" y="263263"/>
            <a:ext cx="533400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>
                <a:solidFill>
                  <a:schemeClr val="tx1"/>
                </a:solidFill>
              </a:rPr>
              <a:t>VS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14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309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887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2236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0"/>
            <a:ext cx="6096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096000" cy="895858"/>
          </a:xfrm>
          <a:prstGeom prst="rect">
            <a:avLst/>
          </a:prstGeom>
          <a:solidFill>
            <a:srgbClr val="08A4BD"/>
          </a:solidFill>
          <a:ln w="12700" cap="flat" cmpd="sng" algn="ctr">
            <a:solidFill>
              <a:srgbClr val="08A4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553200" y="1450196"/>
            <a:ext cx="50292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567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590" y="6428843"/>
            <a:ext cx="914479" cy="292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4B605-2B3B-40F4-99DE-B1757FE0A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527" y="6356246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6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AF670-215F-41EA-AFC6-FE2E626C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" y="635293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55F3D-8D8F-4782-9901-501C021BB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" y="6356246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93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4702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B270A1-EFF4-4E0F-AB43-79563F1346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64235-AFB3-48BB-BD45-3ADAA36417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04800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6114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solidFill>
              <a:srgbClr val="76A2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943600" y="1949704"/>
            <a:ext cx="4572000" cy="3352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Placeholder for Image/Graph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A57E6-3F80-487A-80FF-F9834EF09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520" y="304800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2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046A38"/>
          </a:solidFill>
          <a:ln w="12700" cap="flat" cmpd="sng" algn="ctr">
            <a:solidFill>
              <a:srgbClr val="046A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9883" y="304800"/>
            <a:ext cx="1152604" cy="36883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1205629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rgbClr val="76A2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</p:spTree>
    <p:extLst>
      <p:ext uri="{BB962C8B-B14F-4D97-AF65-F5344CB8AC3E}">
        <p14:creationId xmlns:p14="http://schemas.microsoft.com/office/powerpoint/2010/main" val="325274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00"/>
            <a:ext cx="1147079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7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304800" y="6324600"/>
            <a:ext cx="1950720" cy="369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36637"/>
            <a:ext cx="91440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79609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638171" y="2638169"/>
            <a:ext cx="6858002" cy="1581659"/>
          </a:xfrm>
          <a:prstGeom prst="rect">
            <a:avLst/>
          </a:prstGeom>
          <a:solidFill>
            <a:srgbClr val="3571A3"/>
          </a:solidFill>
          <a:ln w="12700" cap="flat" cmpd="sng" algn="ctr">
            <a:solidFill>
              <a:srgbClr val="3571A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4" y="6428843"/>
            <a:ext cx="910211" cy="292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AF670-215F-41EA-AFC6-FE2E626C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" y="6352933"/>
            <a:ext cx="1143000" cy="36747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CBB598-1DF8-4A36-8699-CB2A49F097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57400" y="609600"/>
            <a:ext cx="1524000" cy="1981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BDF07C-7558-4AE2-BD35-E8BB608FD0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02586" y="609600"/>
            <a:ext cx="1524000" cy="1981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Photo placeholder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B5E22BB-96E3-4E13-BD29-E5444B0D81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36347" y="609600"/>
            <a:ext cx="1524000" cy="19812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Photo placeholder</a:t>
            </a:r>
          </a:p>
        </p:txBody>
      </p:sp>
    </p:spTree>
    <p:extLst>
      <p:ext uri="{BB962C8B-B14F-4D97-AF65-F5344CB8AC3E}">
        <p14:creationId xmlns:p14="http://schemas.microsoft.com/office/powerpoint/2010/main" val="72536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5" y="304824"/>
            <a:ext cx="1147079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043" y="6479609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89585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26586" y="652367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200">
                <a:solidFill>
                  <a:schemeClr val="bg1"/>
                </a:solidFill>
                <a:cs typeface="Arial" panose="020B0604020202020204" pitchFamily="34" charset="0"/>
              </a:rPr>
              <a:t>NMR Group, Inc.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6" y="304824"/>
            <a:ext cx="1147076" cy="3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9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0435-BF53-4F77-A367-B2BCCC3F1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86" y="6360845"/>
            <a:ext cx="1147225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626" y="6400800"/>
            <a:ext cx="914479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3930B-EEAD-4AC4-A77D-8BA82C808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7563" y="6360844"/>
            <a:ext cx="1152604" cy="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7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492875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4" y="6400800"/>
            <a:ext cx="910211" cy="29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3" y="6405489"/>
            <a:ext cx="910211" cy="29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A9775-1C29-4239-AD9B-8A021EF341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8" y="6364553"/>
            <a:ext cx="1143000" cy="36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35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60D8A-B415-403E-8207-03295DE10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98" r:id="rId4"/>
    <p:sldLayoutId id="2147483699" r:id="rId5"/>
    <p:sldLayoutId id="2147483700" r:id="rId6"/>
    <p:sldLayoutId id="2147483695" r:id="rId7"/>
    <p:sldLayoutId id="2147483697" r:id="rId8"/>
    <p:sldLayoutId id="2147483696" r:id="rId9"/>
    <p:sldLayoutId id="2147483689" r:id="rId10"/>
    <p:sldLayoutId id="2147483683" r:id="rId11"/>
    <p:sldLayoutId id="2147483690" r:id="rId12"/>
    <p:sldLayoutId id="2147483685" r:id="rId13"/>
    <p:sldLayoutId id="214748368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76" r:id="rId20"/>
    <p:sldLayoutId id="2147483691" r:id="rId21"/>
    <p:sldLayoutId id="2147483677" r:id="rId22"/>
    <p:sldLayoutId id="2147483692" r:id="rId23"/>
    <p:sldLayoutId id="2147483675" r:id="rId24"/>
    <p:sldLayoutId id="2147483693" r:id="rId25"/>
    <p:sldLayoutId id="2147483687" r:id="rId26"/>
    <p:sldLayoutId id="2147483673" r:id="rId27"/>
    <p:sldLayoutId id="2147483694" r:id="rId28"/>
    <p:sldLayoutId id="2147483688" r:id="rId29"/>
    <p:sldLayoutId id="2147483674" r:id="rId30"/>
    <p:sldLayoutId id="2147483672" r:id="rId31"/>
    <p:sldLayoutId id="2147483663" r:id="rId32"/>
    <p:sldLayoutId id="2147483664" r:id="rId33"/>
    <p:sldLayoutId id="2147483665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701" r:id="rId4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chair, building, plane, sitting&#10;&#10;Description automatically generated">
            <a:extLst>
              <a:ext uri="{FF2B5EF4-FFF2-40B4-BE49-F238E27FC236}">
                <a16:creationId xmlns:a16="http://schemas.microsoft.com/office/drawing/2014/main" id="{689BA36D-183F-4489-87B3-26965A9262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r="989"/>
          <a:stretch>
            <a:fillRect/>
          </a:stretch>
        </p:blipFill>
        <p:spPr>
          <a:xfrm>
            <a:off x="0" y="-44970"/>
            <a:ext cx="4495800" cy="6019800"/>
          </a:xfr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4876800" y="1510771"/>
            <a:ext cx="6934200" cy="102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876800" y="1409700"/>
            <a:ext cx="6934200" cy="4076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F673B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>
                <a:solidFill>
                  <a:srgbClr val="606060"/>
                </a:solidFill>
                <a:latin typeface="Arial" panose="020B0604020202020204" pitchFamily="34" charset="0"/>
              </a:rPr>
              <a:t>Connecticut C1902</a:t>
            </a:r>
            <a:br>
              <a:rPr lang="en-US" sz="3000" b="1">
                <a:solidFill>
                  <a:srgbClr val="606060"/>
                </a:solidFill>
                <a:latin typeface="Arial" panose="020B0604020202020204" pitchFamily="34" charset="0"/>
              </a:rPr>
            </a:br>
            <a:r>
              <a:rPr lang="en-US" sz="3000" b="1">
                <a:solidFill>
                  <a:srgbClr val="606060"/>
                </a:solidFill>
                <a:latin typeface="Arial" panose="020B0604020202020204" pitchFamily="34" charset="0"/>
              </a:rPr>
              <a:t>ECB NTG and Baseline and Upstream Non-Lighting NTG Study</a:t>
            </a:r>
          </a:p>
          <a:p>
            <a:endParaRPr lang="en-US" sz="3000" b="1">
              <a:solidFill>
                <a:srgbClr val="606060"/>
              </a:solidFill>
              <a:latin typeface="Arial" panose="020B0604020202020204" pitchFamily="34" charset="0"/>
            </a:endParaRPr>
          </a:p>
          <a:p>
            <a:r>
              <a:rPr lang="en-US" sz="2400">
                <a:solidFill>
                  <a:srgbClr val="606060"/>
                </a:solidFill>
                <a:latin typeface="Arial" panose="020B0604020202020204" pitchFamily="34" charset="0"/>
              </a:rPr>
              <a:t>Kick-Off Meeting</a:t>
            </a:r>
          </a:p>
          <a:p>
            <a:endParaRPr lang="en-US" sz="2400">
              <a:solidFill>
                <a:srgbClr val="606060"/>
              </a:solidFill>
              <a:latin typeface="Arial" panose="020B0604020202020204" pitchFamily="34" charset="0"/>
            </a:endParaRPr>
          </a:p>
          <a:p>
            <a:r>
              <a:rPr lang="en-US" sz="1800">
                <a:solidFill>
                  <a:srgbClr val="606060"/>
                </a:solidFill>
                <a:latin typeface="Arial" panose="020B0604020202020204" pitchFamily="34" charset="0"/>
              </a:rPr>
              <a:t>Yogi Patil, NMR</a:t>
            </a:r>
          </a:p>
          <a:p>
            <a:r>
              <a:rPr lang="en-US" sz="1800">
                <a:solidFill>
                  <a:srgbClr val="606060"/>
                </a:solidFill>
                <a:latin typeface="Arial" panose="020B0604020202020204" pitchFamily="34" charset="0"/>
              </a:rPr>
              <a:t>Nicole Wobus, Lynn Roy, </a:t>
            </a:r>
            <a:r>
              <a:rPr lang="en-US" sz="1800" err="1">
                <a:solidFill>
                  <a:srgbClr val="606060"/>
                </a:solidFill>
                <a:latin typeface="Arial" panose="020B0604020202020204" pitchFamily="34" charset="0"/>
              </a:rPr>
              <a:t>Wyley</a:t>
            </a:r>
            <a:r>
              <a:rPr lang="en-US" sz="1800">
                <a:solidFill>
                  <a:srgbClr val="606060"/>
                </a:solidFill>
                <a:latin typeface="Arial" panose="020B0604020202020204" pitchFamily="34" charset="0"/>
              </a:rPr>
              <a:t> Hodgson, </a:t>
            </a:r>
            <a:r>
              <a:rPr lang="en-US" sz="1800" err="1">
                <a:solidFill>
                  <a:srgbClr val="606060"/>
                </a:solidFill>
                <a:latin typeface="Arial" panose="020B0604020202020204" pitchFamily="34" charset="0"/>
              </a:rPr>
              <a:t>BrightLine</a:t>
            </a:r>
            <a:r>
              <a:rPr lang="en-US" sz="1800">
                <a:solidFill>
                  <a:srgbClr val="606060"/>
                </a:solidFill>
                <a:latin typeface="Arial" panose="020B0604020202020204" pitchFamily="34" charset="0"/>
              </a:rPr>
              <a:t> Group</a:t>
            </a:r>
          </a:p>
          <a:p>
            <a:r>
              <a:rPr lang="en-US" sz="1800">
                <a:solidFill>
                  <a:srgbClr val="606060"/>
                </a:solidFill>
                <a:latin typeface="Arial" panose="020B0604020202020204" pitchFamily="34" charset="0"/>
              </a:rPr>
              <a:t>Tom Ledyard, Shawn Bodmann, Miles Ingram, DNV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700">
                <a:solidFill>
                  <a:srgbClr val="60606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70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70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>
                <a:solidFill>
                  <a:srgbClr val="606060"/>
                </a:solidFill>
                <a:latin typeface="Arial"/>
                <a:ea typeface="+mn-ea"/>
                <a:cs typeface="+mn-cs"/>
              </a:rPr>
              <a:t>March 30, 2021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endParaRPr lang="en-US" sz="1600">
              <a:solidFill>
                <a:srgbClr val="606060"/>
              </a:solidFill>
              <a:latin typeface="Arial"/>
              <a:ea typeface="+mn-ea"/>
              <a:cs typeface="+mn-cs"/>
            </a:endParaRPr>
          </a:p>
          <a:p>
            <a:endParaRPr lang="en-US" sz="180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4876800" y="2590800"/>
            <a:ext cx="6248736" cy="155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901161" y="4141318"/>
            <a:ext cx="6263726" cy="78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36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230325" y="2397958"/>
            <a:ext cx="605882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T4a: 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Baseline 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6B70DD-5B97-4D53-90B3-F7981A67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503" y="326999"/>
            <a:ext cx="9601200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46A38"/>
                </a:solidFill>
              </a:rPr>
              <a:t>Data Collection Topics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8A795F-DAE7-48D7-B6A3-21B6EF896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310510"/>
              </p:ext>
            </p:extLst>
          </p:nvPr>
        </p:nvGraphicFramePr>
        <p:xfrm>
          <a:off x="2002503" y="848511"/>
          <a:ext cx="9803582" cy="556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6F0857-F7F9-4F20-A7FE-7CE015E62B52}"/>
              </a:ext>
            </a:extLst>
          </p:cNvPr>
          <p:cNvSpPr txBox="1"/>
          <p:nvPr/>
        </p:nvSpPr>
        <p:spPr>
          <a:xfrm>
            <a:off x="8970619" y="994610"/>
            <a:ext cx="2835465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Decision-making process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Willingness to install EE end-use equipment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Qualitative feedback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5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E318E-9463-45A8-894F-D0744E90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64D42-B3AE-448E-96E9-9361940AD6C3}"/>
              </a:ext>
            </a:extLst>
          </p:cNvPr>
          <p:cNvSpPr/>
          <p:nvPr/>
        </p:nvSpPr>
        <p:spPr>
          <a:xfrm rot="16200000">
            <a:off x="-2264652" y="2481980"/>
            <a:ext cx="612747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T4a: 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Baseline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86969-8AD0-44CF-9FDA-B074A4AC0C58}"/>
              </a:ext>
            </a:extLst>
          </p:cNvPr>
          <p:cNvSpPr txBox="1"/>
          <p:nvPr/>
        </p:nvSpPr>
        <p:spPr>
          <a:xfrm>
            <a:off x="3903989" y="311257"/>
            <a:ext cx="50834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>Expected Measure Breakdown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A9313F-F72A-41CA-ABF1-1F1D3F7D7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91004"/>
              </p:ext>
            </p:extLst>
          </p:nvPr>
        </p:nvGraphicFramePr>
        <p:xfrm>
          <a:off x="3386935" y="834477"/>
          <a:ext cx="6297948" cy="4716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4940">
                  <a:extLst>
                    <a:ext uri="{9D8B030D-6E8A-4147-A177-3AD203B41FA5}">
                      <a16:colId xmlns:a16="http://schemas.microsoft.com/office/drawing/2014/main" val="4157438532"/>
                    </a:ext>
                  </a:extLst>
                </a:gridCol>
                <a:gridCol w="3068175">
                  <a:extLst>
                    <a:ext uri="{9D8B030D-6E8A-4147-A177-3AD203B41FA5}">
                      <a16:colId xmlns:a16="http://schemas.microsoft.com/office/drawing/2014/main" val="1815270528"/>
                    </a:ext>
                  </a:extLst>
                </a:gridCol>
                <a:gridCol w="2054833">
                  <a:extLst>
                    <a:ext uri="{9D8B030D-6E8A-4147-A177-3AD203B41FA5}">
                      <a16:colId xmlns:a16="http://schemas.microsoft.com/office/drawing/2014/main" val="508663017"/>
                    </a:ext>
                  </a:extLst>
                </a:gridCol>
              </a:tblGrid>
              <a:tr h="2853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PSD C&amp;I Lost Opportunity Measures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13762"/>
                  </a:ext>
                </a:extLst>
              </a:tr>
              <a:tr h="449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End Use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Measure Chapter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Sample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57967"/>
                  </a:ext>
                </a:extLst>
              </a:tr>
              <a:tr h="2955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Lighting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Lighting*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30+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46342"/>
                  </a:ext>
                </a:extLst>
              </a:tr>
              <a:tr h="285301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HVAC &amp; Water Heating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Chillers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06100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Unitary AC &amp; Heat Pumps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30+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660680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Water &amp; Ground Source Heat Pumps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40439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Demand Control Ventilation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489425"/>
                  </a:ext>
                </a:extLst>
              </a:tr>
              <a:tr h="2973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Gas Fired Boilers &amp; Furnaces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35915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Gas Radiant Heaters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50746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Gas-Fired Hot Water Heaters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30+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12764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Variable Refrigerant Flow HVAC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91106"/>
                  </a:ext>
                </a:extLst>
              </a:tr>
              <a:tr h="285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Drives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HVAC Variable Frequency Drives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30+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61831"/>
                  </a:ext>
                </a:extLst>
              </a:tr>
              <a:tr h="2853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Other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(incl. whole building/EUI)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9430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Commercial Kitchen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30+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22618"/>
                  </a:ext>
                </a:extLst>
              </a:tr>
              <a:tr h="2853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Commercial Clothes Washers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96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AD4538-ED15-4F1B-B007-9FC4BFBFCDF8}"/>
              </a:ext>
            </a:extLst>
          </p:cNvPr>
          <p:cNvSpPr txBox="1"/>
          <p:nvPr/>
        </p:nvSpPr>
        <p:spPr>
          <a:xfrm>
            <a:off x="3311645" y="5578093"/>
            <a:ext cx="667459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/>
              <a:t>We will include lighting controls to reflect the changes to PSD Chapter 2 </a:t>
            </a:r>
          </a:p>
          <a:p>
            <a:r>
              <a:rPr lang="en-US" sz="1100"/>
              <a:t>after discussion with X1931 study team.</a:t>
            </a:r>
          </a:p>
        </p:txBody>
      </p:sp>
    </p:spTree>
    <p:extLst>
      <p:ext uri="{BB962C8B-B14F-4D97-AF65-F5344CB8AC3E}">
        <p14:creationId xmlns:p14="http://schemas.microsoft.com/office/powerpoint/2010/main" val="276004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E318E-9463-45A8-894F-D0744E90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64D42-B3AE-448E-96E9-9361940AD6C3}"/>
              </a:ext>
            </a:extLst>
          </p:cNvPr>
          <p:cNvSpPr/>
          <p:nvPr/>
        </p:nvSpPr>
        <p:spPr>
          <a:xfrm rot="16200000">
            <a:off x="-2333777" y="2492512"/>
            <a:ext cx="626572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T4a: Data Collection – 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86969-8AD0-44CF-9FDA-B074A4AC0C58}"/>
              </a:ext>
            </a:extLst>
          </p:cNvPr>
          <p:cNvSpPr txBox="1"/>
          <p:nvPr/>
        </p:nvSpPr>
        <p:spPr>
          <a:xfrm>
            <a:off x="2057400" y="70614"/>
            <a:ext cx="89963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>Measures Included in C1902 and Other CT Evaluations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A9313F-F72A-41CA-ABF1-1F1D3F7D758A}"/>
              </a:ext>
            </a:extLst>
          </p:cNvPr>
          <p:cNvGraphicFramePr>
            <a:graphicFrameLocks noGrp="1"/>
          </p:cNvGraphicFramePr>
          <p:nvPr/>
        </p:nvGraphicFramePr>
        <p:xfrm>
          <a:off x="1709480" y="563153"/>
          <a:ext cx="10330120" cy="6265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216">
                  <a:extLst>
                    <a:ext uri="{9D8B030D-6E8A-4147-A177-3AD203B41FA5}">
                      <a16:colId xmlns:a16="http://schemas.microsoft.com/office/drawing/2014/main" val="415743853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815270528"/>
                    </a:ext>
                  </a:extLst>
                </a:gridCol>
                <a:gridCol w="2470478">
                  <a:extLst>
                    <a:ext uri="{9D8B030D-6E8A-4147-A177-3AD203B41FA5}">
                      <a16:colId xmlns:a16="http://schemas.microsoft.com/office/drawing/2014/main" val="508663017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1436755189"/>
                    </a:ext>
                  </a:extLst>
                </a:gridCol>
                <a:gridCol w="1317523">
                  <a:extLst>
                    <a:ext uri="{9D8B030D-6E8A-4147-A177-3AD203B41FA5}">
                      <a16:colId xmlns:a16="http://schemas.microsoft.com/office/drawing/2014/main" val="3764042240"/>
                    </a:ext>
                  </a:extLst>
                </a:gridCol>
                <a:gridCol w="919316">
                  <a:extLst>
                    <a:ext uri="{9D8B030D-6E8A-4147-A177-3AD203B41FA5}">
                      <a16:colId xmlns:a16="http://schemas.microsoft.com/office/drawing/2014/main" val="147871337"/>
                    </a:ext>
                  </a:extLst>
                </a:gridCol>
              </a:tblGrid>
              <a:tr h="2585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PSD C&amp;I Lost Opportunity Measures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CT Studies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613762"/>
                  </a:ext>
                </a:extLst>
              </a:tr>
              <a:tr h="480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End Use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Measure Chapter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Applicable Code or Baseline in 2020 PSD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Equipment Replacement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New Construction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Upstream NTG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057967"/>
                  </a:ext>
                </a:extLst>
              </a:tr>
              <a:tr h="3157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Lighting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Lighting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C2014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C1902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C1635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646342"/>
                  </a:ext>
                </a:extLst>
              </a:tr>
              <a:tr h="315787">
                <a:tc v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Lighting Controls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Chapter not in 2020 PSD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X1931**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X1931**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95121"/>
                  </a:ext>
                </a:extLst>
              </a:tr>
              <a:tr h="258561"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HVAC &amp; Water Heating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Chillers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C1902*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C1902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06100"/>
                  </a:ext>
                </a:extLst>
              </a:tr>
              <a:tr h="1261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Unitary AC &amp; Heat Pumps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660680"/>
                  </a:ext>
                </a:extLst>
              </a:tr>
              <a:tr h="2585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Water &amp; Ground Source Heat Pumps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40439"/>
                  </a:ext>
                </a:extLst>
              </a:tr>
              <a:tr h="2585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Demand Control Ventilation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Baseline is typically no control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489425"/>
                  </a:ext>
                </a:extLst>
              </a:tr>
              <a:tr h="317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Gas Fired Boilers &amp; Furnaces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X1931**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X1931**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735915"/>
                  </a:ext>
                </a:extLst>
              </a:tr>
              <a:tr h="2585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Gas Radiant Heaters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C1902*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50746"/>
                  </a:ext>
                </a:extLst>
              </a:tr>
              <a:tr h="2357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Natural Gas-Fired Hot Water Heaters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61276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Variable Refrigerant Flow HVAC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2016 ASHRAE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891106"/>
                  </a:ext>
                </a:extLst>
              </a:tr>
              <a:tr h="2585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Drives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HVAC Variable Frequency Drives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Baseline is constant speed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C1902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61831"/>
                  </a:ext>
                </a:extLst>
              </a:tr>
              <a:tr h="17474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Other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Custom (incl. whole building)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2015 IECC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>
                          <a:effectLst/>
                        </a:rPr>
                        <a:t>C1902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9430"/>
                  </a:ext>
                </a:extLst>
              </a:tr>
              <a:tr h="2585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Commercial Kitchen Equipment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Federal &amp; CA Standard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C1902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22618"/>
                  </a:ext>
                </a:extLst>
              </a:tr>
              <a:tr h="2585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Commercial Clothes Washers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Federal Standard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strike="noStrike">
                          <a:effectLst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N/A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9652"/>
                  </a:ext>
                </a:extLst>
              </a:tr>
              <a:tr h="31771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* = measures will be covered within broader HVAC category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2857466"/>
                  </a:ext>
                </a:extLst>
              </a:tr>
              <a:tr h="25856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** = measure may be </a:t>
                      </a: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included</a:t>
                      </a:r>
                      <a:r>
                        <a:rPr lang="en-US" sz="1400" u="none" strike="noStrike">
                          <a:effectLst/>
                        </a:rPr>
                        <a:t> in C1902 depending on baseline sample; will also leverage upstream NTG research where possible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219512"/>
                  </a:ext>
                </a:extLst>
              </a:tr>
              <a:tr h="25856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Sample will target representative results for lighting, HVAC systems, HVAC controls, VFDs, and envelope.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37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4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6220" y="523306"/>
            <a:ext cx="10048464" cy="5943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Five sources for EUI Baseline Research</a:t>
            </a:r>
          </a:p>
          <a:p>
            <a:pPr marL="0" indent="0">
              <a:buNone/>
            </a:pPr>
            <a:endParaRPr lang="en-US" sz="800" b="1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Whole building participant projects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EUI calculations for sampled buildings with complete data</a:t>
            </a:r>
          </a:p>
          <a:p>
            <a:r>
              <a:rPr lang="en-US">
                <a:solidFill>
                  <a:schemeClr val="accent2"/>
                </a:solidFill>
              </a:rPr>
              <a:t>Review simulation models for EUI values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Assess EUI values from simulation models</a:t>
            </a:r>
          </a:p>
          <a:p>
            <a:r>
              <a:rPr lang="en-US">
                <a:solidFill>
                  <a:schemeClr val="accent2"/>
                </a:solidFill>
              </a:rPr>
              <a:t>Literature review (MA EUI Baseline Enhancement Study)</a:t>
            </a:r>
          </a:p>
          <a:p>
            <a:r>
              <a:rPr lang="en-US">
                <a:solidFill>
                  <a:schemeClr val="accent2"/>
                </a:solidFill>
              </a:rPr>
              <a:t>Expert panel interviews</a:t>
            </a:r>
          </a:p>
          <a:p>
            <a:r>
              <a:rPr lang="en-US">
                <a:solidFill>
                  <a:schemeClr val="accent2"/>
                </a:solidFill>
              </a:rPr>
              <a:t>Market actor interviews </a:t>
            </a:r>
          </a:p>
          <a:p>
            <a:pPr lvl="1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pPr lvl="1"/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367352" y="2492049"/>
            <a:ext cx="63328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T4a: Data Collection - </a:t>
            </a:r>
            <a:r>
              <a:rPr lang="en-US" sz="4800" b="1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EUI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Baseline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6DD10E-0E97-41E4-9513-59D4385E5410}"/>
              </a:ext>
            </a:extLst>
          </p:cNvPr>
          <p:cNvSpPr txBox="1"/>
          <p:nvPr/>
        </p:nvSpPr>
        <p:spPr>
          <a:xfrm>
            <a:off x="7114969" y="6184785"/>
            <a:ext cx="480772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Note: EUI=Energy utilization index (kWh/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sqft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6633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304799"/>
            <a:ext cx="9677400" cy="6174809"/>
          </a:xfrm>
        </p:spPr>
        <p:txBody>
          <a:bodyPr>
            <a:normAutofit/>
          </a:bodyPr>
          <a:lstStyle/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288319" y="2528833"/>
            <a:ext cx="617481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T4a: Data Collection - Replace on Failure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C370C9-0739-4ABD-8592-95A7EE5A0C53}"/>
              </a:ext>
            </a:extLst>
          </p:cNvPr>
          <p:cNvSpPr txBox="1">
            <a:spLocks/>
          </p:cNvSpPr>
          <p:nvPr/>
        </p:nvSpPr>
        <p:spPr>
          <a:xfrm>
            <a:off x="1986220" y="457200"/>
            <a:ext cx="9824780" cy="602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Replace on Failure – 3+ sources</a:t>
            </a:r>
          </a:p>
          <a:p>
            <a:r>
              <a:rPr lang="en-US">
                <a:solidFill>
                  <a:schemeClr val="accent2"/>
                </a:solidFill>
              </a:rPr>
              <a:t>Included in limited capacity</a:t>
            </a:r>
          </a:p>
          <a:p>
            <a:r>
              <a:rPr lang="en-US">
                <a:solidFill>
                  <a:schemeClr val="accent2"/>
                </a:solidFill>
              </a:rPr>
              <a:t>Baseline sample will be TNC</a:t>
            </a:r>
            <a:endParaRPr lang="en-US" strike="sngStrik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Dodge data is only TNC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data will include some ROF projects</a:t>
            </a:r>
          </a:p>
          <a:p>
            <a:r>
              <a:rPr lang="en-US">
                <a:solidFill>
                  <a:schemeClr val="accent2"/>
                </a:solidFill>
              </a:rPr>
              <a:t>Upstream IDIs will </a:t>
            </a:r>
            <a:r>
              <a:rPr lang="en-US">
                <a:solidFill>
                  <a:srgbClr val="046A38"/>
                </a:solidFill>
              </a:rPr>
              <a:t>be primary </a:t>
            </a:r>
            <a:r>
              <a:rPr lang="en-US">
                <a:solidFill>
                  <a:schemeClr val="accent2"/>
                </a:solidFill>
              </a:rPr>
              <a:t>source of ROF baseline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Include questions in market actor IDIs</a:t>
            </a:r>
          </a:p>
          <a:p>
            <a:r>
              <a:rPr lang="en-US">
                <a:solidFill>
                  <a:schemeClr val="accent2"/>
                </a:solidFill>
              </a:rPr>
              <a:t>Supplemented through literature review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e.g., X1931 natural gas boilers/furnaces study</a:t>
            </a:r>
          </a:p>
          <a:p>
            <a:pPr lvl="1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chemeClr val="accent2"/>
              </a:solidFill>
            </a:endParaRPr>
          </a:p>
          <a:p>
            <a:pPr lvl="1"/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34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266309" y="2659227"/>
            <a:ext cx="613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T4b: 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Code Compliance 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6B70DD-5B97-4D53-90B3-F7981A67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152400"/>
            <a:ext cx="100584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chemeClr val="accent2"/>
                </a:solidFill>
              </a:rPr>
              <a:t>Code Compliance – 4+ sources</a:t>
            </a:r>
          </a:p>
          <a:p>
            <a:pPr marL="0" indent="0">
              <a:buNone/>
            </a:pPr>
            <a:endParaRPr lang="en-US" sz="800" b="1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Additional Interviews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State code officials (C&amp;S Committee members, DEEP/DAS staff)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Utility code compliance &amp; development program staff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Attend two monthly CT C&amp;S Committee meetings</a:t>
            </a:r>
          </a:p>
          <a:p>
            <a:r>
              <a:rPr lang="en-US" sz="2400">
                <a:solidFill>
                  <a:srgbClr val="046A38"/>
                </a:solidFill>
              </a:rPr>
              <a:t>Supplement literature review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Review literature on best practices for code compliance &amp; development activities</a:t>
            </a:r>
          </a:p>
          <a:p>
            <a:r>
              <a:rPr lang="en-US" sz="2400">
                <a:solidFill>
                  <a:srgbClr val="046A38"/>
                </a:solidFill>
              </a:rPr>
              <a:t>Leverage baseline data collection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Building plans and on-site/virtual surveys &amp; verification of plan documents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Building dept. visits for construction drawings</a:t>
            </a:r>
          </a:p>
          <a:p>
            <a:r>
              <a:rPr lang="en-US" sz="2400" err="1">
                <a:solidFill>
                  <a:schemeClr val="accent2"/>
                </a:solidFill>
              </a:rPr>
              <a:t>COMCheck</a:t>
            </a:r>
            <a:r>
              <a:rPr lang="en-US" sz="2400">
                <a:solidFill>
                  <a:schemeClr val="accent2"/>
                </a:solidFill>
              </a:rPr>
              <a:t> analysis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Sample = 42</a:t>
            </a:r>
          </a:p>
          <a:p>
            <a:pPr lvl="1"/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</a:rPr>
              <a:t>Segmentation by building types, county, etc. (may not be statistically significant)</a:t>
            </a:r>
          </a:p>
          <a:p>
            <a:endParaRPr lang="en-US" sz="2900">
              <a:solidFill>
                <a:schemeClr val="accent2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A52CB0-1F90-44D0-9FE2-3AAB120A2AB6}"/>
              </a:ext>
            </a:extLst>
          </p:cNvPr>
          <p:cNvGraphicFramePr/>
          <p:nvPr/>
        </p:nvGraphicFramePr>
        <p:xfrm>
          <a:off x="1695450" y="5410200"/>
          <a:ext cx="10287000" cy="77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307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76994" y="449933"/>
            <a:ext cx="9530806" cy="58664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400" b="1">
                <a:solidFill>
                  <a:schemeClr val="accent2"/>
                </a:solidFill>
              </a:rPr>
              <a:t>ECB NTG-Focused Activities – 3 sources</a:t>
            </a:r>
          </a:p>
          <a:p>
            <a:r>
              <a:rPr lang="en-US">
                <a:solidFill>
                  <a:schemeClr val="accent2"/>
                </a:solidFill>
              </a:rPr>
              <a:t>Participant &amp; Non-Participant surveys (mixed mode)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Free ridership covering multiple levels of efficiency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Non-participants (w/ subset of baseline sites)</a:t>
            </a:r>
          </a:p>
          <a:p>
            <a:r>
              <a:rPr lang="en-US">
                <a:solidFill>
                  <a:schemeClr val="accent2"/>
                </a:solidFill>
                <a:cs typeface="Arial"/>
              </a:rPr>
              <a:t>Market actor IDIs </a:t>
            </a:r>
            <a:r>
              <a:rPr lang="en-US" sz="2800">
                <a:solidFill>
                  <a:schemeClr val="accent2"/>
                </a:solidFill>
                <a:cs typeface="Arial"/>
              </a:rPr>
              <a:t> 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Coordinated with baseline and upstream NTG study activities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r>
              <a:rPr lang="en-US">
                <a:solidFill>
                  <a:schemeClr val="accent2"/>
                </a:solidFill>
              </a:rPr>
              <a:t>Expert / Consensus Panel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Focus on challenge of translating 2019 NTG values to forward looking values that reflect an increased emphasis on whole building projects.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Recruited in part through market actor interviews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marL="914400" lvl="2" indent="0">
              <a:buNone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366763" y="2554274"/>
            <a:ext cx="633169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T4c: 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ECB </a:t>
            </a:r>
            <a:r>
              <a:rPr lang="en-US" sz="4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1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249470"/>
            <a:ext cx="9779000" cy="554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046A38"/>
                </a:solidFill>
              </a:rPr>
              <a:t>Upstream Non-Lighting NTG</a:t>
            </a:r>
            <a:endParaRPr lang="en-US" sz="3600" b="1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accent2"/>
              </a:solidFill>
            </a:endParaRPr>
          </a:p>
          <a:p>
            <a:pPr marL="914400" lvl="2" indent="0">
              <a:buNone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363216" y="2451335"/>
            <a:ext cx="632460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T4d:Data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Upstream </a:t>
            </a:r>
            <a:r>
              <a:rPr lang="en-US" sz="4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E5FCE-31C8-4C23-A6E5-7F803F1A2DB0}"/>
              </a:ext>
            </a:extLst>
          </p:cNvPr>
          <p:cNvSpPr txBox="1"/>
          <p:nvPr/>
        </p:nvSpPr>
        <p:spPr>
          <a:xfrm>
            <a:off x="1828800" y="834872"/>
            <a:ext cx="10083800" cy="53122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>
                <a:solidFill>
                  <a:schemeClr val="accent2"/>
                </a:solidFill>
              </a:rPr>
              <a:t>2019-2021 C&amp;LM Plan priority to “shift rebates upstream to distributors to drive energy efficiency in specific market sectors”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Upstream non-lighting NTG has not been evaluated in CT, and current PSD based on 2016 portfolio-level assumptions from MA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>
                <a:solidFill>
                  <a:schemeClr val="accent2"/>
                </a:solidFill>
              </a:rPr>
              <a:t>Prioritize HVAC &amp; food service measures based on: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Program data review, staff interviews, findings from studies*, and market actor interviews &amp; surveys (distributor, contractor, end-user)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800">
                <a:solidFill>
                  <a:srgbClr val="046A38"/>
                </a:solidFill>
              </a:rPr>
              <a:t>Leverage NTG questions &amp; methods from on-going MA study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CT/MA have similar implementation vendors &amp; data format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Utilize prior MA survey/interview instruments and data cleaning process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Compare CT/MA results for key differences in markets &amp;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9F47A-17DF-4928-84D3-809C4778536D}"/>
              </a:ext>
            </a:extLst>
          </p:cNvPr>
          <p:cNvSpPr txBox="1"/>
          <p:nvPr/>
        </p:nvSpPr>
        <p:spPr>
          <a:xfrm>
            <a:off x="1828800" y="6240958"/>
            <a:ext cx="949785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/>
              <a:t>*</a:t>
            </a: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</a:rPr>
              <a:t> CT HVAC Market Share Assessment (2019), MA C&amp;I Upstream HVAC/Heat Pump and Hot Water </a:t>
            </a:r>
            <a:r>
              <a:rPr lang="en-US" sz="1400" i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NTG</a:t>
            </a:r>
            <a:r>
              <a:rPr lang="en-US" sz="1400" i="1">
                <a:solidFill>
                  <a:schemeClr val="tx1">
                    <a:lumMod val="75000"/>
                    <a:lumOff val="25000"/>
                  </a:schemeClr>
                </a:solidFill>
              </a:rPr>
              <a:t> Study (2018)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809894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799" y="78113"/>
            <a:ext cx="9948231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</a:rPr>
              <a:t>Upstream HVAC and Food Service, Preliminary Summary of Quantities by Measure, 2018-2020</a:t>
            </a:r>
          </a:p>
          <a:p>
            <a:pPr marL="0" indent="0">
              <a:buNone/>
            </a:pPr>
            <a:endParaRPr lang="en-US" sz="2400">
              <a:solidFill>
                <a:schemeClr val="accent2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363216" y="2451335"/>
            <a:ext cx="632460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T4d:Data Collection – Upstream NTG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0E77A-71A8-4EC2-99BC-294A6DE7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58" y="1156418"/>
            <a:ext cx="9700342" cy="5323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480096-B643-40FF-ACE5-409AB1026DFB}"/>
              </a:ext>
            </a:extLst>
          </p:cNvPr>
          <p:cNvSpPr txBox="1"/>
          <p:nvPr/>
        </p:nvSpPr>
        <p:spPr>
          <a:xfrm>
            <a:off x="1828799" y="6421982"/>
            <a:ext cx="247856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/>
              <a:t>*Measure-level data not yet provided</a:t>
            </a:r>
          </a:p>
        </p:txBody>
      </p:sp>
    </p:spTree>
    <p:extLst>
      <p:ext uri="{BB962C8B-B14F-4D97-AF65-F5344CB8AC3E}">
        <p14:creationId xmlns:p14="http://schemas.microsoft.com/office/powerpoint/2010/main" val="144989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64861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277076" y="2444708"/>
            <a:ext cx="61523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T4d: 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Upstream </a:t>
            </a:r>
            <a:r>
              <a:rPr lang="en-US" sz="4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6B70DD-5B97-4D53-90B3-F7981A67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520" y="404748"/>
            <a:ext cx="9601200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46A38"/>
                </a:solidFill>
              </a:rPr>
              <a:t>Upstream NTG Data Collection &amp; Topics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8A795F-DAE7-48D7-B6A3-21B6EF896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136320"/>
              </p:ext>
            </p:extLst>
          </p:nvPr>
        </p:nvGraphicFramePr>
        <p:xfrm>
          <a:off x="1825520" y="907504"/>
          <a:ext cx="9973190" cy="53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36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8682" y="708819"/>
            <a:ext cx="9702800" cy="5340289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rgbClr val="046A38"/>
                </a:solidFill>
              </a:rPr>
              <a:t>Overview and Objectives</a:t>
            </a:r>
          </a:p>
          <a:p>
            <a:pPr marL="514350" indent="-514350">
              <a:buFont typeface="+mj-lt"/>
              <a:buAutoNum type="arabicPeriod"/>
            </a:pPr>
            <a:endParaRPr lang="en-US" sz="1000">
              <a:solidFill>
                <a:srgbClr val="046A3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rgbClr val="046A38"/>
                </a:solidFill>
              </a:rPr>
              <a:t>Initial Research Tasks</a:t>
            </a:r>
          </a:p>
          <a:p>
            <a:pPr marL="514350" indent="-514350">
              <a:buFont typeface="+mj-lt"/>
              <a:buAutoNum type="arabicPeriod"/>
            </a:pPr>
            <a:endParaRPr lang="en-US" sz="1000">
              <a:solidFill>
                <a:srgbClr val="046A3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rgbClr val="046A38"/>
                </a:solidFill>
              </a:rPr>
              <a:t>Primary Data Collection</a:t>
            </a:r>
            <a:endParaRPr lang="en-US" sz="3600"/>
          </a:p>
          <a:p>
            <a:pPr marL="514350" indent="-514350">
              <a:buFont typeface="+mj-lt"/>
              <a:buAutoNum type="arabicPeriod"/>
            </a:pPr>
            <a:endParaRPr lang="en-US" sz="1000">
              <a:solidFill>
                <a:srgbClr val="046A3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rgbClr val="046A38"/>
                </a:solidFill>
              </a:rPr>
              <a:t>Analysis, Reporting, and Final Presentation</a:t>
            </a:r>
          </a:p>
          <a:p>
            <a:pPr marL="514350" indent="-514350">
              <a:buFont typeface="+mj-lt"/>
              <a:buAutoNum type="arabicPeriod"/>
            </a:pPr>
            <a:endParaRPr lang="en-US" sz="1000">
              <a:solidFill>
                <a:srgbClr val="046A38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>
                <a:solidFill>
                  <a:srgbClr val="046A38"/>
                </a:solidFill>
              </a:rPr>
              <a:t>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791716" y="2921054"/>
            <a:ext cx="5181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0009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546100"/>
            <a:ext cx="9855200" cy="5613400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accent2"/>
                </a:solidFill>
              </a:rPr>
              <a:t>Baseline analysis and results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Analysis of web surveys and building plans, market actor and staff IDIs, expert panel, and literature – used to:</a:t>
            </a:r>
          </a:p>
          <a:p>
            <a:pPr lvl="2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Update baselines for selected measures reflecting ISP where baseline differs from code </a:t>
            </a:r>
          </a:p>
          <a:p>
            <a:pPr lvl="2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 for adjusting application of NTG values to account for the ISP baseline outcomes</a:t>
            </a:r>
          </a:p>
          <a:p>
            <a:r>
              <a:rPr lang="en-US">
                <a:solidFill>
                  <a:schemeClr val="accent2"/>
                </a:solidFill>
              </a:rPr>
              <a:t>Code compliance rate</a:t>
            </a:r>
          </a:p>
          <a:p>
            <a:pPr lvl="1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Analysis of web surveys and building plans, market actor IDIs, expert panel,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COMCheck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models, and literature – used to:</a:t>
            </a:r>
          </a:p>
          <a:p>
            <a:pPr lvl="2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Report 2019 code compliance rate </a:t>
            </a:r>
          </a:p>
          <a:p>
            <a:pPr lvl="2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Breakdown by building type (not statistically significant)</a:t>
            </a:r>
          </a:p>
          <a:p>
            <a:pPr marL="0" indent="0">
              <a:buNone/>
            </a:pPr>
            <a:endParaRPr lang="en-US" sz="1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T5: Analysis &amp; Reporting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45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8464" y="436098"/>
            <a:ext cx="9759335" cy="5886121"/>
          </a:xfrm>
        </p:spPr>
        <p:txBody>
          <a:bodyPr>
            <a:normAutofit fontScale="92500" lnSpcReduction="10000"/>
          </a:bodyPr>
          <a:lstStyle/>
          <a:p>
            <a:r>
              <a:rPr lang="en-US" sz="3000">
                <a:solidFill>
                  <a:schemeClr val="accent2"/>
                </a:solidFill>
              </a:rPr>
              <a:t>ECB NTG</a:t>
            </a:r>
          </a:p>
          <a:p>
            <a:pPr lvl="1"/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Analysis of participant surveys, baseline web surveys, market actor / staff IDIs, expert panel, and literature – used to:</a:t>
            </a:r>
          </a:p>
          <a:p>
            <a:pPr lvl="2"/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Estimate retrospective and prospective NTG Ratio values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 using accepted NTG scoring algorithm</a:t>
            </a:r>
          </a:p>
          <a:p>
            <a:pPr lvl="2"/>
            <a:r>
              <a:rPr lang="en-US" sz="2200">
                <a:solidFill>
                  <a:schemeClr val="accent1">
                    <a:lumMod val="50000"/>
                  </a:schemeClr>
                </a:solidFill>
              </a:rPr>
              <a:t>Identify factors that could drive changes </a:t>
            </a: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in program attribution outcomes </a:t>
            </a:r>
          </a:p>
          <a:p>
            <a:pPr lvl="2"/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Provide recommendations for applying NTG outcomes under various forward-looking program scenarios</a:t>
            </a:r>
          </a:p>
          <a:p>
            <a:r>
              <a:rPr lang="en-US" sz="3000">
                <a:solidFill>
                  <a:schemeClr val="accent2"/>
                </a:solidFill>
              </a:rPr>
              <a:t>Upstream Non-Lighting NTG</a:t>
            </a:r>
          </a:p>
          <a:p>
            <a:pPr lvl="1"/>
            <a:r>
              <a:rPr lang="en-US" sz="2600">
                <a:solidFill>
                  <a:schemeClr val="tx1">
                    <a:lumMod val="75000"/>
                    <a:lumOff val="25000"/>
                  </a:schemeClr>
                </a:solidFill>
              </a:rPr>
              <a:t>Analysis of participant surveys, baseline web surveys, market actor / staff / vendor IDIs, expert panel, and literature – used to:</a:t>
            </a:r>
          </a:p>
          <a:p>
            <a:pPr lvl="2"/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Estimate C&amp;I upstream non-lighting NTG by measure category</a:t>
            </a:r>
          </a:p>
          <a:p>
            <a:pPr lvl="2"/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</a:rPr>
              <a:t>Assess targeted process elements of upstream program</a:t>
            </a:r>
          </a:p>
          <a:p>
            <a:r>
              <a:rPr lang="en-US" sz="3000">
                <a:solidFill>
                  <a:srgbClr val="046A38"/>
                </a:solidFill>
              </a:rPr>
              <a:t>Summarize study outputs, compare over time and to other (peer) programs for context, trends, best practices, lessons</a:t>
            </a:r>
          </a:p>
          <a:p>
            <a:pPr lvl="1"/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T5: An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alysis &amp; Reporting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70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FEC5FEF-F120-49EF-89F3-255641090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480238"/>
              </p:ext>
            </p:extLst>
          </p:nvPr>
        </p:nvGraphicFramePr>
        <p:xfrm>
          <a:off x="2176669" y="1821829"/>
          <a:ext cx="9143997" cy="276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7999">
                  <a:extLst>
                    <a:ext uri="{9D8B030D-6E8A-4147-A177-3AD203B41FA5}">
                      <a16:colId xmlns:a16="http://schemas.microsoft.com/office/drawing/2014/main" val="1887927946"/>
                    </a:ext>
                  </a:extLst>
                </a:gridCol>
                <a:gridCol w="4515679">
                  <a:extLst>
                    <a:ext uri="{9D8B030D-6E8A-4147-A177-3AD203B41FA5}">
                      <a16:colId xmlns:a16="http://schemas.microsoft.com/office/drawing/2014/main" val="4254936379"/>
                    </a:ext>
                  </a:extLst>
                </a:gridCol>
                <a:gridCol w="1580319">
                  <a:extLst>
                    <a:ext uri="{9D8B030D-6E8A-4147-A177-3AD203B41FA5}">
                      <a16:colId xmlns:a16="http://schemas.microsoft.com/office/drawing/2014/main" val="3682801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Task /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34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Kickoff, Data &amp; Lit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Dec 2020 – May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$122,800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5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Data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Apr 2021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/>
                        <a:t>Dec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$282,200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27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Jul 2021 – 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$204,800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26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Summer Results for PSD: none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Draft For Committee Review – Feb 2022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Final – March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$70,200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32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Dec 2020 – Feb/Mar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$680,000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6641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Schedule &amp; Budget</a:t>
            </a:r>
          </a:p>
        </p:txBody>
      </p:sp>
    </p:spTree>
    <p:extLst>
      <p:ext uri="{BB962C8B-B14F-4D97-AF65-F5344CB8AC3E}">
        <p14:creationId xmlns:p14="http://schemas.microsoft.com/office/powerpoint/2010/main" val="26749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09EBD5-11D4-4B9D-9230-E9CC8C1F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/>
          </a:p>
          <a:p>
            <a:pPr marL="0" indent="0" algn="ctr">
              <a:buNone/>
            </a:pPr>
            <a:r>
              <a:rPr lang="en-US" sz="4800"/>
              <a:t>Questions?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51FCEC-FF93-4FF3-B3AF-AF9A1DAF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8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94693" y="6240764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809646" y="2617534"/>
            <a:ext cx="5181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Approach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336BF6-49B6-4C8B-BF34-241D20C7145F}"/>
              </a:ext>
            </a:extLst>
          </p:cNvPr>
          <p:cNvSpPr/>
          <p:nvPr/>
        </p:nvSpPr>
        <p:spPr>
          <a:xfrm>
            <a:off x="1855788" y="1354987"/>
            <a:ext cx="10083164" cy="16715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US" b="1"/>
              <a:t>MEASURE NON-RESIDENTIAL BASELINE MARKET CONDITIONS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777935-7099-4209-A15A-9ED16186C993}"/>
              </a:ext>
            </a:extLst>
          </p:cNvPr>
          <p:cNvSpPr/>
          <p:nvPr/>
        </p:nvSpPr>
        <p:spPr>
          <a:xfrm>
            <a:off x="2015162" y="1792837"/>
            <a:ext cx="9769377" cy="433531"/>
          </a:xfrm>
          <a:prstGeom prst="roundRect">
            <a:avLst/>
          </a:prstGeom>
          <a:solidFill>
            <a:srgbClr val="76A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Measure New Construction Code Compliance Rates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46B46D-E316-4147-BC14-3EF1D4C89835}"/>
              </a:ext>
            </a:extLst>
          </p:cNvPr>
          <p:cNvSpPr/>
          <p:nvPr/>
        </p:nvSpPr>
        <p:spPr>
          <a:xfrm>
            <a:off x="1871708" y="3107935"/>
            <a:ext cx="4975045" cy="19552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b="1"/>
              <a:t>Energy Conscious Blueprint Program NTG </a:t>
            </a:r>
            <a:r>
              <a:rPr lang="en-US"/>
              <a:t>– </a:t>
            </a:r>
          </a:p>
          <a:p>
            <a:pPr algn="ctr"/>
            <a:r>
              <a:rPr lang="en-US" sz="1600"/>
              <a:t>Focus: True New Construction Projects, Adapt 2019 data measurement to reflect changing program </a:t>
            </a:r>
            <a:endParaRPr lang="en-US" sz="1600">
              <a:cs typeface="Arial"/>
            </a:endParaRPr>
          </a:p>
          <a:p>
            <a:pPr algn="ctr"/>
            <a:r>
              <a:rPr lang="en-US" sz="1400"/>
              <a:t>(generate end-use and whole building-level values)</a:t>
            </a:r>
            <a:endParaRPr lang="en-US" sz="1400">
              <a:cs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6208DF-5F55-4E81-A755-B5093FDD372A}"/>
              </a:ext>
            </a:extLst>
          </p:cNvPr>
          <p:cNvSpPr/>
          <p:nvPr/>
        </p:nvSpPr>
        <p:spPr>
          <a:xfrm>
            <a:off x="6898827" y="3107935"/>
            <a:ext cx="5049533" cy="195522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Upstream Non-Lighting Program NTG </a:t>
            </a:r>
            <a:r>
              <a:rPr lang="en-US"/>
              <a:t>– </a:t>
            </a:r>
          </a:p>
          <a:p>
            <a:pPr algn="ctr"/>
            <a:r>
              <a:rPr lang="en-US" sz="1600"/>
              <a:t>Focus: Replace on Failure, HVAC, potentially food service and refrigeration</a:t>
            </a:r>
            <a:endParaRPr lang="en-US" sz="1600">
              <a:cs typeface="Arial"/>
            </a:endParaRPr>
          </a:p>
          <a:p>
            <a:pPr algn="ctr"/>
            <a:endParaRPr lang="en-US" sz="1400"/>
          </a:p>
          <a:p>
            <a:pPr algn="ctr"/>
            <a:r>
              <a:rPr lang="en-US" sz="1400"/>
              <a:t>(generate end-use-level values) </a:t>
            </a:r>
            <a:endParaRPr lang="en-US" sz="1400">
              <a:cs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BFDE55-AED0-48A4-8FB5-138EBE776514}"/>
              </a:ext>
            </a:extLst>
          </p:cNvPr>
          <p:cNvSpPr/>
          <p:nvPr/>
        </p:nvSpPr>
        <p:spPr>
          <a:xfrm>
            <a:off x="2005754" y="2342129"/>
            <a:ext cx="5595224" cy="52585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New Construction Baseline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A469B3A-4D64-448A-9A2E-141FFF772250}"/>
              </a:ext>
            </a:extLst>
          </p:cNvPr>
          <p:cNvSpPr/>
          <p:nvPr/>
        </p:nvSpPr>
        <p:spPr>
          <a:xfrm>
            <a:off x="7756196" y="2322972"/>
            <a:ext cx="4111772" cy="5356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Replace on Failure Baseline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915B07-98E1-424F-A26C-CA79F85772C4}"/>
              </a:ext>
            </a:extLst>
          </p:cNvPr>
          <p:cNvSpPr/>
          <p:nvPr/>
        </p:nvSpPr>
        <p:spPr>
          <a:xfrm rot="5400000" flipV="1">
            <a:off x="2048760" y="2847431"/>
            <a:ext cx="641643" cy="5078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1CD471-2006-47C1-AE32-B1D17B9BA0C8}"/>
              </a:ext>
            </a:extLst>
          </p:cNvPr>
          <p:cNvSpPr/>
          <p:nvPr/>
        </p:nvSpPr>
        <p:spPr>
          <a:xfrm rot="5400000" flipV="1">
            <a:off x="11239793" y="2873934"/>
            <a:ext cx="686527" cy="49403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4832082-D070-4236-903C-CE41B77703C2}"/>
              </a:ext>
            </a:extLst>
          </p:cNvPr>
          <p:cNvSpPr/>
          <p:nvPr/>
        </p:nvSpPr>
        <p:spPr>
          <a:xfrm rot="5400000" flipV="1">
            <a:off x="6893440" y="2865276"/>
            <a:ext cx="738675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34D290-3874-4C45-9C07-F650E2E74749}"/>
              </a:ext>
            </a:extLst>
          </p:cNvPr>
          <p:cNvSpPr/>
          <p:nvPr/>
        </p:nvSpPr>
        <p:spPr>
          <a:xfrm>
            <a:off x="2193415" y="2425639"/>
            <a:ext cx="953895" cy="3583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Whole Building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97A86F0-C272-44F7-BAA9-1696B8535D3A}"/>
              </a:ext>
            </a:extLst>
          </p:cNvPr>
          <p:cNvSpPr/>
          <p:nvPr/>
        </p:nvSpPr>
        <p:spPr>
          <a:xfrm>
            <a:off x="6255099" y="2421022"/>
            <a:ext cx="1193381" cy="3583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End Use -Level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8899F44-301E-453E-AA0B-88A4B8A8A8DE}"/>
              </a:ext>
            </a:extLst>
          </p:cNvPr>
          <p:cNvSpPr/>
          <p:nvPr/>
        </p:nvSpPr>
        <p:spPr>
          <a:xfrm rot="5400000" flipV="1">
            <a:off x="6102531" y="2886783"/>
            <a:ext cx="702817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947CB-5397-45BF-995E-262EBF1323D7}"/>
              </a:ext>
            </a:extLst>
          </p:cNvPr>
          <p:cNvSpPr txBox="1"/>
          <p:nvPr/>
        </p:nvSpPr>
        <p:spPr>
          <a:xfrm>
            <a:off x="1497782" y="391823"/>
            <a:ext cx="10799175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800">
                <a:solidFill>
                  <a:schemeClr val="accent2"/>
                </a:solidFill>
                <a:cs typeface="Arial"/>
              </a:rPr>
              <a:t>Overview of Approach and Relationship Between Project Elements</a:t>
            </a:r>
          </a:p>
        </p:txBody>
      </p:sp>
    </p:spTree>
    <p:extLst>
      <p:ext uri="{BB962C8B-B14F-4D97-AF65-F5344CB8AC3E}">
        <p14:creationId xmlns:p14="http://schemas.microsoft.com/office/powerpoint/2010/main" val="89492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461187" y="2554398"/>
            <a:ext cx="6509655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bg1"/>
                </a:solidFill>
                <a:latin typeface="Arial"/>
                <a:ea typeface="+mj-ea"/>
                <a:cs typeface="Arial"/>
              </a:rPr>
              <a:t>T4c:Data Collection – ECB NTG</a:t>
            </a:r>
            <a:endParaRPr lang="en-US" sz="4400">
              <a:ea typeface="+mn-lt"/>
              <a:cs typeface="+mn-lt"/>
            </a:endParaRPr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356339CC-9C44-4CB2-97A1-2BD21749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20" y="1419646"/>
            <a:ext cx="9722004" cy="50687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1A16B4-F12C-4B4A-BB5E-B7142AFF520C}"/>
              </a:ext>
            </a:extLst>
          </p:cNvPr>
          <p:cNvSpPr txBox="1"/>
          <p:nvPr/>
        </p:nvSpPr>
        <p:spPr>
          <a:xfrm>
            <a:off x="1613317" y="132969"/>
            <a:ext cx="10438449" cy="1034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accent2"/>
                </a:solidFill>
              </a:rPr>
              <a:t>Approach for Using 2019 Market and Project Data to Inform Forward-Looking </a:t>
            </a:r>
            <a:r>
              <a:rPr lang="en-US" sz="3400" err="1">
                <a:solidFill>
                  <a:schemeClr val="accent2"/>
                </a:solidFill>
              </a:rPr>
              <a:t>NTG</a:t>
            </a:r>
            <a:r>
              <a:rPr lang="en-US" sz="3400">
                <a:solidFill>
                  <a:schemeClr val="accent2"/>
                </a:solidFill>
              </a:rPr>
              <a:t> Ratio Values</a:t>
            </a:r>
            <a:endParaRPr lang="en-US" sz="3400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427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221334"/>
            <a:ext cx="9779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046A38"/>
                </a:solidFill>
              </a:rPr>
              <a:t>Upstream HVAC and Food Service, Preliminary Summary of Savings by Measure, 2018-2020</a:t>
            </a:r>
            <a:endParaRPr lang="en-US" sz="360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>
              <a:solidFill>
                <a:schemeClr val="accent2"/>
              </a:solidFill>
            </a:endParaRPr>
          </a:p>
          <a:p>
            <a:pPr marL="914400" lvl="2" indent="0">
              <a:buNone/>
            </a:pP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363216" y="2783734"/>
            <a:ext cx="632460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Appendix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F6391B-5922-40D6-86E9-532C3B982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84" y="1536099"/>
            <a:ext cx="5297883" cy="4755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CF09B1-CDEF-40FC-9235-9AAF192D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725" y="1534749"/>
            <a:ext cx="534894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45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464861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277076" y="2444708"/>
            <a:ext cx="615232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T4c: Data Collection </a:t>
            </a: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ECB NTG</a:t>
            </a:r>
            <a:endParaRPr lang="en-US" sz="4800" b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76B70DD-5B97-4D53-90B3-F7981A67A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520" y="404748"/>
            <a:ext cx="9601200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046A38"/>
                </a:solidFill>
              </a:rPr>
              <a:t>ECB NTG Data Collection &amp; Topics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8A795F-DAE7-48D7-B6A3-21B6EF896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284581"/>
              </p:ext>
            </p:extLst>
          </p:nvPr>
        </p:nvGraphicFramePr>
        <p:xfrm>
          <a:off x="1825520" y="907504"/>
          <a:ext cx="9973190" cy="53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6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6220" y="492369"/>
            <a:ext cx="9824780" cy="5987240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rgbClr val="046A38"/>
                </a:solidFill>
              </a:rPr>
              <a:t>Study covers 2 programs/initiatives, and a variety of C&amp;I evaluation research areas.</a:t>
            </a:r>
          </a:p>
          <a:p>
            <a:r>
              <a:rPr lang="en-US">
                <a:solidFill>
                  <a:srgbClr val="046A38"/>
                </a:solidFill>
              </a:rPr>
              <a:t>Programs/initiatives covered: 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Energy Conscious Blueprint (ECB):</a:t>
            </a:r>
          </a:p>
          <a:p>
            <a:pPr lvl="2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True new construction (TNC) </a:t>
            </a:r>
            <a:endParaRPr lang="en-US" strike="sngStrike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Replace on failure (ROF) 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Upstream Non-Lighting initiatives:</a:t>
            </a:r>
          </a:p>
          <a:p>
            <a:pPr lvl="2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Primarily ROF</a:t>
            </a:r>
          </a:p>
          <a:p>
            <a:pPr lvl="2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Measures offered include HVAC, food service &amp; refrigeration</a:t>
            </a:r>
          </a:p>
          <a:p>
            <a:r>
              <a:rPr lang="en-US">
                <a:solidFill>
                  <a:srgbClr val="046A38"/>
                </a:solidFill>
              </a:rPr>
              <a:t>Evaluation research areas covered: 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Market baseline practices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Net-to-gross (NTG) ratios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Code compliance </a:t>
            </a:r>
            <a:endParaRPr lang="en-US" sz="5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791716" y="2588655"/>
            <a:ext cx="5181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94810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6220" y="304801"/>
            <a:ext cx="9824780" cy="6174808"/>
          </a:xfrm>
        </p:spPr>
        <p:txBody>
          <a:bodyPr>
            <a:normAutofit/>
          </a:bodyPr>
          <a:lstStyle/>
          <a:p>
            <a:endParaRPr lang="en-US" sz="5900">
              <a:solidFill>
                <a:schemeClr val="accent2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791716" y="2588655"/>
            <a:ext cx="5181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&amp; Objectives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23BCB2-529D-40FA-9DC3-5C29E5956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54589"/>
              </p:ext>
            </p:extLst>
          </p:nvPr>
        </p:nvGraphicFramePr>
        <p:xfrm>
          <a:off x="1986220" y="719666"/>
          <a:ext cx="96663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5644E6-6075-47E3-A4FA-45F07289747C}"/>
              </a:ext>
            </a:extLst>
          </p:cNvPr>
          <p:cNvSpPr txBox="1"/>
          <p:nvPr/>
        </p:nvSpPr>
        <p:spPr>
          <a:xfrm>
            <a:off x="4199282" y="6096249"/>
            <a:ext cx="56134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*=True New Construction; ** ROF=Replace on failure</a:t>
            </a:r>
          </a:p>
        </p:txBody>
      </p:sp>
    </p:spTree>
    <p:extLst>
      <p:ext uri="{BB962C8B-B14F-4D97-AF65-F5344CB8AC3E}">
        <p14:creationId xmlns:p14="http://schemas.microsoft.com/office/powerpoint/2010/main" val="62926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46734" y="351692"/>
            <a:ext cx="10445266" cy="5776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46A38"/>
                </a:solidFill>
              </a:rPr>
              <a:t>Study design gives special consideration to 2020/21 ECB program changes. </a:t>
            </a:r>
          </a:p>
          <a:p>
            <a:pPr lvl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Shifted to 4-pathway program format with increased emphasis on whole building projects.</a:t>
            </a:r>
          </a:p>
          <a:p>
            <a:pPr lvl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results are forward-looking and must reflect the shift. 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lvl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Focusing analysis on current program paths that best align with previous program format.</a:t>
            </a:r>
          </a:p>
          <a:p>
            <a:pPr lvl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Evaluation uses 2019/2020 Q1 market and new construction project data to inform forward-looking NTG ratios.</a:t>
            </a:r>
          </a:p>
          <a:p>
            <a:pPr lvl="1"/>
            <a:endParaRPr lang="en-US" sz="2400">
              <a:solidFill>
                <a:schemeClr val="accent2"/>
              </a:solidFill>
              <a:cs typeface="Arial"/>
            </a:endParaRPr>
          </a:p>
          <a:p>
            <a:pPr lvl="1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 lvl="1"/>
            <a:endParaRPr lang="en-US">
              <a:solidFill>
                <a:srgbClr val="404040"/>
              </a:solidFill>
              <a:cs typeface="Arial"/>
            </a:endParaRPr>
          </a:p>
          <a:p>
            <a:endParaRPr lang="en-US" sz="3200">
              <a:solidFill>
                <a:srgbClr val="046A38"/>
              </a:solidFill>
              <a:cs typeface="Arial"/>
            </a:endParaRPr>
          </a:p>
          <a:p>
            <a:pPr lvl="1"/>
            <a:endParaRPr lang="en-US">
              <a:solidFill>
                <a:srgbClr val="404040"/>
              </a:solidFill>
              <a:cs typeface="Arial"/>
            </a:endParaRPr>
          </a:p>
          <a:p>
            <a:endParaRPr lang="en-US">
              <a:solidFill>
                <a:srgbClr val="FF0000"/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442602" y="2576202"/>
            <a:ext cx="6509655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&amp; Objectives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FA02DCA-8F39-4566-BD7D-18ED4AEB5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62680"/>
              </p:ext>
            </p:extLst>
          </p:nvPr>
        </p:nvGraphicFramePr>
        <p:xfrm>
          <a:off x="2231380" y="3875427"/>
          <a:ext cx="9475974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987">
                  <a:extLst>
                    <a:ext uri="{9D8B030D-6E8A-4147-A177-3AD203B41FA5}">
                      <a16:colId xmlns:a16="http://schemas.microsoft.com/office/drawing/2014/main" val="3833630148"/>
                    </a:ext>
                  </a:extLst>
                </a:gridCol>
                <a:gridCol w="4737987">
                  <a:extLst>
                    <a:ext uri="{9D8B030D-6E8A-4147-A177-3AD203B41FA5}">
                      <a16:colId xmlns:a16="http://schemas.microsoft.com/office/drawing/2014/main" val="2355550389"/>
                    </a:ext>
                  </a:extLst>
                </a:gridCol>
              </a:tblGrid>
              <a:tr h="362660">
                <a:tc>
                  <a:txBody>
                    <a:bodyPr/>
                    <a:lstStyle/>
                    <a:p>
                      <a:r>
                        <a:rPr lang="en-US"/>
                        <a:t>Prior Program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Current Program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261039"/>
                  </a:ext>
                </a:extLst>
              </a:tr>
              <a:tr h="55726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N/A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en-US" sz="1600"/>
                        <a:t>Path 1. Zero Net Energy / Deep Energy Savings (EUI focus)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52392"/>
                  </a:ext>
                </a:extLst>
              </a:tr>
              <a:tr h="2569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kern="1200" noProof="0"/>
                        <a:t>Whole Building Performance &amp; Zero Net Energy Modeling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 2. Whole Building Energy Use Intensity (EUI) Reduction—larger buildings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918196"/>
                  </a:ext>
                </a:extLst>
              </a:tr>
              <a:tr h="56212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 3. Whole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 Building Streamlined—s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mall to medium buildings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430551"/>
                  </a:ext>
                </a:extLst>
              </a:tr>
              <a:tr h="117560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600" b="0" i="0" u="none" strike="noStrike" noProof="0">
                          <a:solidFill>
                            <a:schemeClr val="dk1"/>
                          </a:solidFill>
                          <a:effectLst/>
                          <a:latin typeface="Arial"/>
                        </a:rPr>
                        <a:t>Prescriptive Program (incentives for multi-end use, lighting, custom &amp; prescriptive equipment)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 4. Systems—small / simple equipment and systems projects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908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59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457200"/>
            <a:ext cx="9144000" cy="5571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Overview of Project Tasks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>
                <a:solidFill>
                  <a:srgbClr val="046A38"/>
                </a:solidFill>
              </a:rPr>
              <a:t>Workplan Development and Kickoff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>
                <a:solidFill>
                  <a:srgbClr val="046A38"/>
                </a:solidFill>
              </a:rPr>
              <a:t>Review of Program Data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>
                <a:solidFill>
                  <a:srgbClr val="046A38"/>
                </a:solidFill>
              </a:rPr>
              <a:t>Literature Review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>
                <a:solidFill>
                  <a:srgbClr val="046A38"/>
                </a:solidFill>
              </a:rPr>
              <a:t>Primary Data Collection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Baseline-Focused Activities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Code Compliance-Focused Activities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ECB NTG-Focused Activities</a:t>
            </a:r>
          </a:p>
          <a:p>
            <a:pPr marL="1314450" lvl="2" indent="-514350">
              <a:buFont typeface="+mj-lt"/>
              <a:buAutoNum type="alphaLcPeriod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Upstream Non-Lighting NTG-Focused Activities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>
                <a:solidFill>
                  <a:srgbClr val="046A38"/>
                </a:solidFill>
              </a:rPr>
              <a:t>Analysis and Reporting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791716" y="2588655"/>
            <a:ext cx="5181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314092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63800" y="725130"/>
            <a:ext cx="9144000" cy="505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</a:rPr>
              <a:t>Program &amp; </a:t>
            </a:r>
            <a:r>
              <a:rPr lang="en-US" b="1">
                <a:solidFill>
                  <a:srgbClr val="046A38"/>
                </a:solidFill>
              </a:rPr>
              <a:t>Other Data Review</a:t>
            </a:r>
          </a:p>
          <a:p>
            <a:pPr marL="0" indent="0">
              <a:buNone/>
            </a:pPr>
            <a:endParaRPr lang="en-US" sz="800" b="1">
              <a:solidFill>
                <a:srgbClr val="046A38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Data requests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Tracking data 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Customer data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Program materials</a:t>
            </a:r>
          </a:p>
          <a:p>
            <a:r>
              <a:rPr lang="en-US">
                <a:solidFill>
                  <a:schemeClr val="accent2"/>
                </a:solidFill>
              </a:rPr>
              <a:t>Data / program material review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program tracking /customer data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Dodge data on new construction projects in CT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Supplement &amp; verify Dodge data with utility data</a:t>
            </a:r>
          </a:p>
          <a:p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T2: Initial Research Tasks</a:t>
            </a:r>
          </a:p>
        </p:txBody>
      </p:sp>
    </p:spTree>
    <p:extLst>
      <p:ext uri="{BB962C8B-B14F-4D97-AF65-F5344CB8AC3E}">
        <p14:creationId xmlns:p14="http://schemas.microsoft.com/office/powerpoint/2010/main" val="21723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609600"/>
            <a:ext cx="9321800" cy="5738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46A38"/>
                </a:solidFill>
              </a:rPr>
              <a:t>Literature Review</a:t>
            </a:r>
          </a:p>
          <a:p>
            <a:pPr marL="0" indent="0">
              <a:buNone/>
            </a:pPr>
            <a:endParaRPr lang="en-US" sz="800">
              <a:solidFill>
                <a:srgbClr val="046A38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Purpose: 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To inform methods and focus scope on highest priority measures and research areas</a:t>
            </a:r>
          </a:p>
          <a:p>
            <a:r>
              <a:rPr lang="en-US">
                <a:solidFill>
                  <a:schemeClr val="accent2"/>
                </a:solidFill>
              </a:rPr>
              <a:t>Studies for review include: 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Recent ECB impact evaluation (C1634)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C&amp;I baseline/potential studies from other jurisdictions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Code compliance studies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Recent C&amp;I new construction NTG studies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Recent NTG methods best practices</a:t>
            </a:r>
          </a:p>
          <a:p>
            <a:pPr lvl="1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Upstream non-lighting NTG studies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60D8A-B415-403E-8207-03295DE106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2069925" y="2310445"/>
            <a:ext cx="573802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T3: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340093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06435" y="6312481"/>
            <a:ext cx="2844800" cy="365125"/>
          </a:xfrm>
        </p:spPr>
        <p:txBody>
          <a:bodyPr/>
          <a:lstStyle/>
          <a:p>
            <a:fld id="{04860D8A-B415-403E-8207-03295DE1063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-1791716" y="2545112"/>
            <a:ext cx="5181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T4: Data Collection</a:t>
            </a: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3C5AABBD-4B42-4FEA-A3CF-32E2C6257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173316"/>
              </p:ext>
            </p:extLst>
          </p:nvPr>
        </p:nvGraphicFramePr>
        <p:xfrm>
          <a:off x="1626114" y="39176"/>
          <a:ext cx="10538549" cy="673546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46900">
                  <a:extLst>
                    <a:ext uri="{9D8B030D-6E8A-4147-A177-3AD203B41FA5}">
                      <a16:colId xmlns:a16="http://schemas.microsoft.com/office/drawing/2014/main" val="1156956570"/>
                    </a:ext>
                  </a:extLst>
                </a:gridCol>
                <a:gridCol w="2506284">
                  <a:extLst>
                    <a:ext uri="{9D8B030D-6E8A-4147-A177-3AD203B41FA5}">
                      <a16:colId xmlns:a16="http://schemas.microsoft.com/office/drawing/2014/main" val="3281543687"/>
                    </a:ext>
                  </a:extLst>
                </a:gridCol>
                <a:gridCol w="1198658">
                  <a:extLst>
                    <a:ext uri="{9D8B030D-6E8A-4147-A177-3AD203B41FA5}">
                      <a16:colId xmlns:a16="http://schemas.microsoft.com/office/drawing/2014/main" val="4122435907"/>
                    </a:ext>
                  </a:extLst>
                </a:gridCol>
                <a:gridCol w="1525565">
                  <a:extLst>
                    <a:ext uri="{9D8B030D-6E8A-4147-A177-3AD203B41FA5}">
                      <a16:colId xmlns:a16="http://schemas.microsoft.com/office/drawing/2014/main" val="2952638241"/>
                    </a:ext>
                  </a:extLst>
                </a:gridCol>
                <a:gridCol w="700515">
                  <a:extLst>
                    <a:ext uri="{9D8B030D-6E8A-4147-A177-3AD203B41FA5}">
                      <a16:colId xmlns:a16="http://schemas.microsoft.com/office/drawing/2014/main" val="1768329626"/>
                    </a:ext>
                  </a:extLst>
                </a:gridCol>
                <a:gridCol w="1260627">
                  <a:extLst>
                    <a:ext uri="{9D8B030D-6E8A-4147-A177-3AD203B41FA5}">
                      <a16:colId xmlns:a16="http://schemas.microsoft.com/office/drawing/2014/main" val="994892359"/>
                    </a:ext>
                  </a:extLst>
                </a:gridCol>
              </a:tblGrid>
              <a:tr h="575190">
                <a:tc>
                  <a:txBody>
                    <a:bodyPr/>
                    <a:lstStyle/>
                    <a:p>
                      <a:r>
                        <a:rPr lang="en-US" sz="1600"/>
                        <a:t>Activity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Target Completes (n)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Baseline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Code Compliance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ECB NTG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Upstream NTG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378025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General population surveys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349702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Literature studies/review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501736"/>
                  </a:ext>
                </a:extLst>
              </a:tr>
              <a:tr h="315308">
                <a:tc>
                  <a:txBody>
                    <a:bodyPr/>
                    <a:lstStyle/>
                    <a:p>
                      <a:r>
                        <a:rPr lang="en-US" sz="1400" b="1" u="sng">
                          <a:solidFill>
                            <a:srgbClr val="046A38"/>
                          </a:solidFill>
                        </a:rPr>
                        <a:t>Market Actor IDIs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0897082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      Architects / modelers / eng.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1420195"/>
                  </a:ext>
                </a:extLst>
              </a:tr>
              <a:tr h="575190">
                <a:tc>
                  <a:txBody>
                    <a:bodyPr/>
                    <a:lstStyle/>
                    <a:p>
                      <a:r>
                        <a:rPr lang="en-US" sz="1600"/>
                        <a:t>      Distributors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 baseline; up to 30 upstream NTG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8576977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      Contractors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4378269"/>
                  </a:ext>
                </a:extLst>
              </a:tr>
              <a:tr h="575190">
                <a:tc>
                  <a:txBody>
                    <a:bodyPr/>
                    <a:lstStyle/>
                    <a:p>
                      <a:r>
                        <a:rPr lang="en-US" sz="1600"/>
                        <a:t>      Code officials / </a:t>
                      </a:r>
                    </a:p>
                    <a:p>
                      <a:r>
                        <a:rPr lang="en-US" sz="1600"/>
                        <a:t>      C&amp;S committee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914268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      Manufactures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332388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Program staff IDIs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8157469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Implementation vendor IDIs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7430055"/>
                  </a:ext>
                </a:extLst>
              </a:tr>
              <a:tr h="817376">
                <a:tc>
                  <a:txBody>
                    <a:bodyPr/>
                    <a:lstStyle/>
                    <a:p>
                      <a:r>
                        <a:rPr lang="en-US" sz="1600"/>
                        <a:t>Participant surveys (NTG)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ECB = 125; Upstream = 70 contractors, </a:t>
                      </a:r>
                    </a:p>
                    <a:p>
                      <a:pPr algn="ctr"/>
                      <a:r>
                        <a:rPr lang="en-US" sz="1600"/>
                        <a:t>70 customers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9367423"/>
                  </a:ext>
                </a:extLst>
              </a:tr>
              <a:tr h="439978">
                <a:tc>
                  <a:txBody>
                    <a:bodyPr/>
                    <a:lstStyle/>
                    <a:p>
                      <a:r>
                        <a:rPr lang="en-US" sz="1600"/>
                        <a:t>Expert panel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719384"/>
                  </a:ext>
                </a:extLst>
              </a:tr>
              <a:tr h="320040">
                <a:tc gridSpan="6">
                  <a:txBody>
                    <a:bodyPr/>
                    <a:lstStyle/>
                    <a:p>
                      <a:r>
                        <a:rPr lang="en-US" sz="1400"/>
                        <a:t>      Includes ROF; “IDI” = in-depth interview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92103"/>
                  </a:ext>
                </a:extLst>
              </a:tr>
            </a:tbl>
          </a:graphicData>
        </a:graphic>
      </p:graphicFrame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41B79FC7-8BF2-444E-923C-745318717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634280"/>
            <a:ext cx="365760" cy="365760"/>
          </a:xfrm>
          <a:prstGeom prst="rect">
            <a:avLst/>
          </a:prstGeom>
        </p:spPr>
      </p:pic>
      <p:pic>
        <p:nvPicPr>
          <p:cNvPr id="14" name="Graphic 13" descr="Badge Tick1 with solid fill">
            <a:extLst>
              <a:ext uri="{FF2B5EF4-FFF2-40B4-BE49-F238E27FC236}">
                <a16:creationId xmlns:a16="http://schemas.microsoft.com/office/drawing/2014/main" id="{D47B3BD9-1FCF-4C59-ACB9-EBA6F60F1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1084882"/>
            <a:ext cx="365760" cy="365760"/>
          </a:xfrm>
          <a:prstGeom prst="rect">
            <a:avLst/>
          </a:prstGeom>
        </p:spPr>
      </p:pic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E8FC63C2-EDB6-4245-AA70-2D74BA129A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15156" y="6470923"/>
            <a:ext cx="274320" cy="274320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C14C8B66-4B40-4A08-9678-1356D44D6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1877600"/>
            <a:ext cx="365760" cy="365760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259DA9B7-1AC6-4871-887B-CB8F6968C9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4061" y="2355304"/>
            <a:ext cx="365760" cy="365760"/>
          </a:xfrm>
          <a:prstGeom prst="rect">
            <a:avLst/>
          </a:prstGeom>
        </p:spPr>
      </p:pic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0FA6752B-663F-4A4D-A46C-D19D04277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2893773"/>
            <a:ext cx="365760" cy="365760"/>
          </a:xfrm>
          <a:prstGeom prst="rect">
            <a:avLst/>
          </a:prstGeom>
        </p:spPr>
      </p:pic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E4A7BE6F-D83D-41FB-9884-5BF3DF1DE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3406149"/>
            <a:ext cx="365760" cy="365760"/>
          </a:xfrm>
          <a:prstGeom prst="rect">
            <a:avLst/>
          </a:prstGeom>
        </p:spPr>
      </p:pic>
      <p:pic>
        <p:nvPicPr>
          <p:cNvPr id="21" name="Graphic 20" descr="Badge Tick1 with solid fill">
            <a:extLst>
              <a:ext uri="{FF2B5EF4-FFF2-40B4-BE49-F238E27FC236}">
                <a16:creationId xmlns:a16="http://schemas.microsoft.com/office/drawing/2014/main" id="{D42AFEA1-DD48-4327-82D0-A1274E6DB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3918526"/>
            <a:ext cx="365760" cy="365760"/>
          </a:xfrm>
          <a:prstGeom prst="rect">
            <a:avLst/>
          </a:prstGeom>
        </p:spPr>
      </p:pic>
      <p:pic>
        <p:nvPicPr>
          <p:cNvPr id="22" name="Graphic 21" descr="Badge Tick1 with solid fill">
            <a:extLst>
              <a:ext uri="{FF2B5EF4-FFF2-40B4-BE49-F238E27FC236}">
                <a16:creationId xmlns:a16="http://schemas.microsoft.com/office/drawing/2014/main" id="{15034079-AFBF-4183-940D-D1CE588A2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4367772"/>
            <a:ext cx="365760" cy="365760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9491817B-3292-40B3-BCCE-A5058454A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4061" y="6040840"/>
            <a:ext cx="365760" cy="365760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D77DB883-2C8F-4077-AEA3-79042F536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631700"/>
            <a:ext cx="365760" cy="365760"/>
          </a:xfrm>
          <a:prstGeom prst="rect">
            <a:avLst/>
          </a:prstGeom>
        </p:spPr>
      </p:pic>
      <p:pic>
        <p:nvPicPr>
          <p:cNvPr id="27" name="Graphic 26" descr="Badge Tick1 with solid fill">
            <a:extLst>
              <a:ext uri="{FF2B5EF4-FFF2-40B4-BE49-F238E27FC236}">
                <a16:creationId xmlns:a16="http://schemas.microsoft.com/office/drawing/2014/main" id="{23D8E449-B9A1-43DF-87B5-70CE2A99A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1082302"/>
            <a:ext cx="365760" cy="365760"/>
          </a:xfrm>
          <a:prstGeom prst="rect">
            <a:avLst/>
          </a:prstGeom>
        </p:spPr>
      </p:pic>
      <p:pic>
        <p:nvPicPr>
          <p:cNvPr id="29" name="Graphic 28" descr="Badge Tick1 with solid fill">
            <a:extLst>
              <a:ext uri="{FF2B5EF4-FFF2-40B4-BE49-F238E27FC236}">
                <a16:creationId xmlns:a16="http://schemas.microsoft.com/office/drawing/2014/main" id="{BD12F86D-87BD-4FC9-93CB-DDC57ECAD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1875020"/>
            <a:ext cx="365760" cy="365760"/>
          </a:xfrm>
          <a:prstGeom prst="rect">
            <a:avLst/>
          </a:prstGeom>
        </p:spPr>
      </p:pic>
      <p:pic>
        <p:nvPicPr>
          <p:cNvPr id="30" name="Graphic 29" descr="Badge Tick1 with solid fill">
            <a:extLst>
              <a:ext uri="{FF2B5EF4-FFF2-40B4-BE49-F238E27FC236}">
                <a16:creationId xmlns:a16="http://schemas.microsoft.com/office/drawing/2014/main" id="{42C56123-60F6-4325-8FAD-02111F238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31817" y="2352724"/>
            <a:ext cx="365760" cy="365760"/>
          </a:xfrm>
          <a:prstGeom prst="rect">
            <a:avLst/>
          </a:prstGeom>
        </p:spPr>
      </p:pic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id="{B0ADCF6C-E63F-4F60-8191-F74CC7E32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2891193"/>
            <a:ext cx="365760" cy="365760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id="{1470FE41-B59B-47B3-B31B-7AF8BDE24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3403569"/>
            <a:ext cx="365760" cy="365760"/>
          </a:xfrm>
          <a:prstGeom prst="rect">
            <a:avLst/>
          </a:prstGeom>
        </p:spPr>
      </p:pic>
      <p:pic>
        <p:nvPicPr>
          <p:cNvPr id="33" name="Graphic 32" descr="Badge Tick1 with solid fill">
            <a:extLst>
              <a:ext uri="{FF2B5EF4-FFF2-40B4-BE49-F238E27FC236}">
                <a16:creationId xmlns:a16="http://schemas.microsoft.com/office/drawing/2014/main" id="{C4B2A958-1EA1-40E3-A890-F6CE06DD5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3915946"/>
            <a:ext cx="365760" cy="365760"/>
          </a:xfrm>
          <a:prstGeom prst="rect">
            <a:avLst/>
          </a:prstGeom>
        </p:spPr>
      </p:pic>
      <p:pic>
        <p:nvPicPr>
          <p:cNvPr id="34" name="Graphic 33" descr="Badge Tick1 with solid fill">
            <a:extLst>
              <a:ext uri="{FF2B5EF4-FFF2-40B4-BE49-F238E27FC236}">
                <a16:creationId xmlns:a16="http://schemas.microsoft.com/office/drawing/2014/main" id="{3D759D42-DDE0-427A-BCA7-A06FFC23C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31817" y="6038260"/>
            <a:ext cx="365760" cy="365760"/>
          </a:xfrm>
          <a:prstGeom prst="rect">
            <a:avLst/>
          </a:prstGeom>
        </p:spPr>
      </p:pic>
      <p:pic>
        <p:nvPicPr>
          <p:cNvPr id="35" name="Graphic 34" descr="Badge Tick1 with solid fill">
            <a:extLst>
              <a:ext uri="{FF2B5EF4-FFF2-40B4-BE49-F238E27FC236}">
                <a16:creationId xmlns:a16="http://schemas.microsoft.com/office/drawing/2014/main" id="{E16D0D1C-2FAE-49E1-AC59-8D983D54A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605" y="629120"/>
            <a:ext cx="365760" cy="365760"/>
          </a:xfrm>
          <a:prstGeom prst="rect">
            <a:avLst/>
          </a:prstGeom>
        </p:spPr>
      </p:pic>
      <p:pic>
        <p:nvPicPr>
          <p:cNvPr id="36" name="Graphic 35" descr="Badge Tick1 with solid fill">
            <a:extLst>
              <a:ext uri="{FF2B5EF4-FFF2-40B4-BE49-F238E27FC236}">
                <a16:creationId xmlns:a16="http://schemas.microsoft.com/office/drawing/2014/main" id="{B0E09146-25D8-4F60-9FE3-6F0252ACC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605" y="1079722"/>
            <a:ext cx="365760" cy="365760"/>
          </a:xfrm>
          <a:prstGeom prst="rect">
            <a:avLst/>
          </a:prstGeom>
        </p:spPr>
      </p:pic>
      <p:pic>
        <p:nvPicPr>
          <p:cNvPr id="38" name="Graphic 37" descr="Badge Tick1 with solid fill">
            <a:extLst>
              <a:ext uri="{FF2B5EF4-FFF2-40B4-BE49-F238E27FC236}">
                <a16:creationId xmlns:a16="http://schemas.microsoft.com/office/drawing/2014/main" id="{CB33F9BF-4686-4A6E-8A14-FAF77525D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605" y="2891193"/>
            <a:ext cx="365760" cy="365760"/>
          </a:xfrm>
          <a:prstGeom prst="rect">
            <a:avLst/>
          </a:prstGeom>
        </p:spPr>
      </p:pic>
      <p:pic>
        <p:nvPicPr>
          <p:cNvPr id="39" name="Graphic 38" descr="Badge Tick1 with solid fill">
            <a:extLst>
              <a:ext uri="{FF2B5EF4-FFF2-40B4-BE49-F238E27FC236}">
                <a16:creationId xmlns:a16="http://schemas.microsoft.com/office/drawing/2014/main" id="{95EB7906-0890-4388-8054-B6D88D2CC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2143" y="4367772"/>
            <a:ext cx="365760" cy="365760"/>
          </a:xfrm>
          <a:prstGeom prst="rect">
            <a:avLst/>
          </a:prstGeom>
        </p:spPr>
      </p:pic>
      <p:pic>
        <p:nvPicPr>
          <p:cNvPr id="40" name="Graphic 39" descr="Badge Tick1 with solid fill">
            <a:extLst>
              <a:ext uri="{FF2B5EF4-FFF2-40B4-BE49-F238E27FC236}">
                <a16:creationId xmlns:a16="http://schemas.microsoft.com/office/drawing/2014/main" id="{613D8DA2-B04F-4EA2-84FC-1E840BA8D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605" y="5408318"/>
            <a:ext cx="365760" cy="365760"/>
          </a:xfrm>
          <a:prstGeom prst="rect">
            <a:avLst/>
          </a:prstGeom>
        </p:spPr>
      </p:pic>
      <p:pic>
        <p:nvPicPr>
          <p:cNvPr id="41" name="Graphic 40" descr="Badge Tick1 with solid fill">
            <a:extLst>
              <a:ext uri="{FF2B5EF4-FFF2-40B4-BE49-F238E27FC236}">
                <a16:creationId xmlns:a16="http://schemas.microsoft.com/office/drawing/2014/main" id="{1D2BC227-7FB5-4182-A5D5-16A0C9D3B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605" y="6032567"/>
            <a:ext cx="365760" cy="365760"/>
          </a:xfrm>
          <a:prstGeom prst="rect">
            <a:avLst/>
          </a:prstGeom>
        </p:spPr>
      </p:pic>
      <p:pic>
        <p:nvPicPr>
          <p:cNvPr id="42" name="Graphic 41" descr="Badge Tick1 with solid fill">
            <a:extLst>
              <a:ext uri="{FF2B5EF4-FFF2-40B4-BE49-F238E27FC236}">
                <a16:creationId xmlns:a16="http://schemas.microsoft.com/office/drawing/2014/main" id="{4DD818D9-3347-445E-BE9F-D645C4CF0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2601" y="6040840"/>
            <a:ext cx="365760" cy="365760"/>
          </a:xfrm>
          <a:prstGeom prst="rect">
            <a:avLst/>
          </a:prstGeom>
        </p:spPr>
      </p:pic>
      <p:pic>
        <p:nvPicPr>
          <p:cNvPr id="43" name="Graphic 42" descr="Badge Tick1 with solid fill">
            <a:extLst>
              <a:ext uri="{FF2B5EF4-FFF2-40B4-BE49-F238E27FC236}">
                <a16:creationId xmlns:a16="http://schemas.microsoft.com/office/drawing/2014/main" id="{9E9981EA-B1AE-46F2-B817-5B1CBC6C1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2601" y="1094509"/>
            <a:ext cx="365760" cy="3657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6E3BC8-A4A2-4A3B-97F9-520681B81148}"/>
              </a:ext>
            </a:extLst>
          </p:cNvPr>
          <p:cNvCxnSpPr>
            <a:cxnSpLocks/>
          </p:cNvCxnSpPr>
          <p:nvPr/>
        </p:nvCxnSpPr>
        <p:spPr>
          <a:xfrm>
            <a:off x="1983764" y="1875020"/>
            <a:ext cx="0" cy="2335246"/>
          </a:xfrm>
          <a:prstGeom prst="line">
            <a:avLst/>
          </a:prstGeom>
          <a:ln>
            <a:solidFill>
              <a:srgbClr val="046A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8" name="Graphic 47" descr="Badge Tick1 with solid fill">
            <a:extLst>
              <a:ext uri="{FF2B5EF4-FFF2-40B4-BE49-F238E27FC236}">
                <a16:creationId xmlns:a16="http://schemas.microsoft.com/office/drawing/2014/main" id="{0CB88CB8-C6D7-45DD-96A6-6FF179BBB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2601" y="4367772"/>
            <a:ext cx="365760" cy="365760"/>
          </a:xfrm>
          <a:prstGeom prst="rect">
            <a:avLst/>
          </a:prstGeom>
        </p:spPr>
      </p:pic>
      <p:pic>
        <p:nvPicPr>
          <p:cNvPr id="49" name="Graphic 48" descr="Badge Tick1 with solid fill">
            <a:extLst>
              <a:ext uri="{FF2B5EF4-FFF2-40B4-BE49-F238E27FC236}">
                <a16:creationId xmlns:a16="http://schemas.microsoft.com/office/drawing/2014/main" id="{C52BECE9-553B-4117-8896-EEEF3C4916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2601" y="4822293"/>
            <a:ext cx="365760" cy="365760"/>
          </a:xfrm>
          <a:prstGeom prst="rect">
            <a:avLst/>
          </a:prstGeom>
        </p:spPr>
      </p:pic>
      <p:pic>
        <p:nvPicPr>
          <p:cNvPr id="50" name="Graphic 49" descr="Badge Tick1 with solid fill">
            <a:extLst>
              <a:ext uri="{FF2B5EF4-FFF2-40B4-BE49-F238E27FC236}">
                <a16:creationId xmlns:a16="http://schemas.microsoft.com/office/drawing/2014/main" id="{18B7DCFA-5F2E-4C84-B9C7-0C4D067E6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02601" y="5403439"/>
            <a:ext cx="365760" cy="365760"/>
          </a:xfrm>
          <a:prstGeom prst="rect">
            <a:avLst/>
          </a:prstGeom>
        </p:spPr>
      </p:pic>
      <p:pic>
        <p:nvPicPr>
          <p:cNvPr id="51" name="Graphic 50" descr="Badge Tick1 with solid fill">
            <a:extLst>
              <a:ext uri="{FF2B5EF4-FFF2-40B4-BE49-F238E27FC236}">
                <a16:creationId xmlns:a16="http://schemas.microsoft.com/office/drawing/2014/main" id="{C5FBAB8D-8574-46B9-9EA9-F841BD71C7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2601" y="2352724"/>
            <a:ext cx="365760" cy="365760"/>
          </a:xfrm>
          <a:prstGeom prst="rect">
            <a:avLst/>
          </a:prstGeom>
        </p:spPr>
      </p:pic>
      <p:pic>
        <p:nvPicPr>
          <p:cNvPr id="52" name="Graphic 51" descr="Badge Tick1 with solid fill">
            <a:extLst>
              <a:ext uri="{FF2B5EF4-FFF2-40B4-BE49-F238E27FC236}">
                <a16:creationId xmlns:a16="http://schemas.microsoft.com/office/drawing/2014/main" id="{0C00AE7C-1216-4A13-877A-4AB07892D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5151" y="2891193"/>
            <a:ext cx="365760" cy="365760"/>
          </a:xfrm>
          <a:prstGeom prst="rect">
            <a:avLst/>
          </a:prstGeom>
        </p:spPr>
      </p:pic>
      <p:pic>
        <p:nvPicPr>
          <p:cNvPr id="53" name="Graphic 52" descr="Badge Tick1 with solid fill">
            <a:extLst>
              <a:ext uri="{FF2B5EF4-FFF2-40B4-BE49-F238E27FC236}">
                <a16:creationId xmlns:a16="http://schemas.microsoft.com/office/drawing/2014/main" id="{2C78A35A-EBDA-4A78-B2B7-E21ABC0C4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0605" y="187502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0664"/>
      </p:ext>
    </p:extLst>
  </p:cSld>
  <p:clrMapOvr>
    <a:masterClrMapping/>
  </p:clrMapOvr>
</p:sld>
</file>

<file path=ppt/theme/theme1.xml><?xml version="1.0" encoding="utf-8"?>
<a:theme xmlns:a="http://schemas.openxmlformats.org/drawingml/2006/main" name="NMR PowerPoint Template Oct 2010 (2)">
  <a:themeElements>
    <a:clrScheme name="NMR">
      <a:dk1>
        <a:sysClr val="windowText" lastClr="000000"/>
      </a:dk1>
      <a:lt1>
        <a:sysClr val="window" lastClr="FFFFFF"/>
      </a:lt1>
      <a:dk2>
        <a:srgbClr val="093D22"/>
      </a:dk2>
      <a:lt2>
        <a:srgbClr val="FFFFCC"/>
      </a:lt2>
      <a:accent1>
        <a:srgbClr val="808080"/>
      </a:accent1>
      <a:accent2>
        <a:srgbClr val="046A38"/>
      </a:accent2>
      <a:accent3>
        <a:srgbClr val="08A4BD"/>
      </a:accent3>
      <a:accent4>
        <a:srgbClr val="C0E007"/>
      </a:accent4>
      <a:accent5>
        <a:srgbClr val="3571A3"/>
      </a:accent5>
      <a:accent6>
        <a:srgbClr val="76A240"/>
      </a:accent6>
      <a:hlink>
        <a:srgbClr val="212721"/>
      </a:hlink>
      <a:folHlink>
        <a:srgbClr val="CCCCCC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MR Presentation Template V2" id="{37B643F4-38F5-42B2-9710-7FB97210AE2E}" vid="{B8DAC7D3-F6EE-4835-9D69-B06C6BF4D0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03490DD4BED45AB5066A8ED8B234B" ma:contentTypeVersion="12" ma:contentTypeDescription="Create a new document." ma:contentTypeScope="" ma:versionID="c75bb8a3f1b3d60ae389d610b5a3b64d">
  <xsd:schema xmlns:xsd="http://www.w3.org/2001/XMLSchema" xmlns:xs="http://www.w3.org/2001/XMLSchema" xmlns:p="http://schemas.microsoft.com/office/2006/metadata/properties" xmlns:ns2="1b051ef0-edd4-46a5-9f74-d6eaace64f71" xmlns:ns3="15545888-89e3-42ef-bf4e-48e0c3033c51" targetNamespace="http://schemas.microsoft.com/office/2006/metadata/properties" ma:root="true" ma:fieldsID="398afdba674a51a8a75b01fed1832580" ns2:_="" ns3:_="">
    <xsd:import namespace="1b051ef0-edd4-46a5-9f74-d6eaace64f71"/>
    <xsd:import namespace="15545888-89e3-42ef-bf4e-48e0c3033c5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51ef0-edd4-46a5-9f74-d6eaace64f7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45888-89e3-42ef-bf4e-48e0c3033c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051ef0-edd4-46a5-9f74-d6eaace64f71">J72333MUYW4V-1220163651-1092</_dlc_DocId>
    <_dlc_DocIdUrl xmlns="1b051ef0-edd4-46a5-9f74-d6eaace64f71">
      <Url>https://nmrgroupinc.sharepoint.com/CTResidential/_layouts/15/DocIdRedir.aspx?ID=J72333MUYW4V-1220163651-1092</Url>
      <Description>J72333MUYW4V-1220163651-1092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2D11EA9-4B0B-4B34-9748-0FF7EE32B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EF99AB-CB24-4E54-A8B0-68A77B0B7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051ef0-edd4-46a5-9f74-d6eaace64f71"/>
    <ds:schemaRef ds:uri="15545888-89e3-42ef-bf4e-48e0c3033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EEF7CD-C45F-4709-922E-EEFD3780A01C}">
  <ds:schemaRefs>
    <ds:schemaRef ds:uri="15545888-89e3-42ef-bf4e-48e0c3033c51"/>
    <ds:schemaRef ds:uri="1b051ef0-edd4-46a5-9f74-d6eaace64f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98288D0-F7FA-4816-A06B-4176B19C496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2931</Words>
  <Application>Microsoft Office PowerPoint</Application>
  <PresentationFormat>Widescreen</PresentationFormat>
  <Paragraphs>527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NMR PowerPoint Template Oct 2010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Harris</dc:creator>
  <cp:lastModifiedBy>Ingram, Miles</cp:lastModifiedBy>
  <cp:revision>2</cp:revision>
  <cp:lastPrinted>2021-03-30T13:37:20Z</cp:lastPrinted>
  <dcterms:created xsi:type="dcterms:W3CDTF">2017-07-31T15:07:15Z</dcterms:created>
  <dcterms:modified xsi:type="dcterms:W3CDTF">2022-04-20T15:54:38Z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0x0101005C103490DD4BED45AB5066A8ED8B234B</vt:lpwstr>
  </property>
  <property fmtid="{D5CDD505-2E9C-101B-9397-08002B2CF9AE}" pid="3" name="DocumentInfoFinished">
    <vt:lpwstr>True</vt:lpwstr>
  </property>
  <property fmtid="{D5CDD505-2E9C-101B-9397-08002B2CF9AE}" pid="4" name="_dlc_DocIdItemGuid">
    <vt:lpwstr>bb8f8bb5-7a62-4fb0-95df-cbfa789e23bf</vt:lpwstr>
  </property>
</Properties>
</file>