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68" r:id="rId2"/>
  </p:sldMasterIdLst>
  <p:notesMasterIdLst>
    <p:notesMasterId r:id="rId27"/>
  </p:notesMasterIdLst>
  <p:sldIdLst>
    <p:sldId id="256" r:id="rId3"/>
    <p:sldId id="258" r:id="rId4"/>
    <p:sldId id="297" r:id="rId5"/>
    <p:sldId id="262" r:id="rId6"/>
    <p:sldId id="312" r:id="rId7"/>
    <p:sldId id="267" r:id="rId8"/>
    <p:sldId id="298" r:id="rId9"/>
    <p:sldId id="307" r:id="rId10"/>
    <p:sldId id="270" r:id="rId11"/>
    <p:sldId id="295" r:id="rId12"/>
    <p:sldId id="303" r:id="rId13"/>
    <p:sldId id="314" r:id="rId14"/>
    <p:sldId id="268" r:id="rId15"/>
    <p:sldId id="310" r:id="rId16"/>
    <p:sldId id="311" r:id="rId17"/>
    <p:sldId id="316" r:id="rId18"/>
    <p:sldId id="260" r:id="rId19"/>
    <p:sldId id="283" r:id="rId20"/>
    <p:sldId id="280" r:id="rId21"/>
    <p:sldId id="287" r:id="rId22"/>
    <p:sldId id="286" r:id="rId23"/>
    <p:sldId id="288" r:id="rId24"/>
    <p:sldId id="290" r:id="rId25"/>
    <p:sldId id="293" r:id="rId26"/>
  </p:sldIdLst>
  <p:sldSz cx="12192000" cy="6858000"/>
  <p:notesSz cx="7019925" cy="9305925"/>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0" autoAdjust="0"/>
    <p:restoredTop sz="95037" autoAdjust="0"/>
  </p:normalViewPr>
  <p:slideViewPr>
    <p:cSldViewPr snapToObjects="1" showGuides="1">
      <p:cViewPr varScale="1">
        <p:scale>
          <a:sx n="88" d="100"/>
          <a:sy n="88" d="100"/>
        </p:scale>
        <p:origin x="976" y="176"/>
      </p:cViewPr>
      <p:guideLst/>
    </p:cSldViewPr>
  </p:slideViewPr>
  <p:notesTextViewPr>
    <p:cViewPr>
      <p:scale>
        <a:sx n="1" d="1"/>
        <a:sy n="1" d="1"/>
      </p:scale>
      <p:origin x="0" y="0"/>
    </p:cViewPr>
  </p:notesTextViewPr>
  <p:notesViewPr>
    <p:cSldViewPr snapToObjects="1">
      <p:cViewPr varScale="1">
        <p:scale>
          <a:sx n="83" d="100"/>
          <a:sy n="83" d="100"/>
        </p:scale>
        <p:origin x="381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HOU7002\Projects\BRLCONSULTING\CT%20R1617%20DHP\Planning%20Tool\Archive\Curve%20Analysis%20V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HOU7002\Projects\BRLCONSULTING\CT%20R1617%20DHP\Planning%20Tool\Archive\Curve%20Analysis%20V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Curves!$A$4</c:f>
              <c:strCache>
                <c:ptCount val="1"/>
                <c:pt idx="0">
                  <c:v>Multi Family, Not Only Cool, Non-Electric</c:v>
                </c:pt>
              </c:strCache>
            </c:strRef>
          </c:tx>
          <c:spPr>
            <a:ln w="22225" cap="rnd">
              <a:solidFill>
                <a:schemeClr val="accent2"/>
              </a:solidFill>
              <a:round/>
            </a:ln>
            <a:effectLst/>
          </c:spPr>
          <c:marker>
            <c:symbol val="none"/>
          </c:marker>
          <c:cat>
            <c:numRef>
              <c:f>Curves!$B$3:$J$3</c:f>
              <c:numCache>
                <c:formatCode>0.00</c:formatCode>
                <c:ptCount val="9"/>
                <c:pt idx="0">
                  <c:v>0</c:v>
                </c:pt>
                <c:pt idx="1">
                  <c:v>0.5</c:v>
                </c:pt>
                <c:pt idx="2">
                  <c:v>0.7</c:v>
                </c:pt>
                <c:pt idx="3">
                  <c:v>0.9</c:v>
                </c:pt>
                <c:pt idx="4">
                  <c:v>1</c:v>
                </c:pt>
                <c:pt idx="5">
                  <c:v>1.1000000000000001</c:v>
                </c:pt>
                <c:pt idx="6">
                  <c:v>1.3</c:v>
                </c:pt>
                <c:pt idx="7">
                  <c:v>1.5</c:v>
                </c:pt>
                <c:pt idx="8">
                  <c:v>2</c:v>
                </c:pt>
              </c:numCache>
            </c:numRef>
          </c:cat>
          <c:val>
            <c:numRef>
              <c:f>Curves!$B$4:$J$4</c:f>
              <c:numCache>
                <c:formatCode>0%</c:formatCode>
                <c:ptCount val="9"/>
                <c:pt idx="0">
                  <c:v>0.71983597098709107</c:v>
                </c:pt>
                <c:pt idx="1">
                  <c:v>0.77045582659786738</c:v>
                </c:pt>
                <c:pt idx="2">
                  <c:v>0.84716409346710042</c:v>
                </c:pt>
                <c:pt idx="3">
                  <c:v>0.90940013034837386</c:v>
                </c:pt>
                <c:pt idx="4">
                  <c:v>1</c:v>
                </c:pt>
                <c:pt idx="5">
                  <c:v>1.0905998696516261</c:v>
                </c:pt>
                <c:pt idx="6">
                  <c:v>1.1528359065328995</c:v>
                </c:pt>
                <c:pt idx="7">
                  <c:v>1.2295441734021326</c:v>
                </c:pt>
                <c:pt idx="8">
                  <c:v>1.280164029012909</c:v>
                </c:pt>
              </c:numCache>
            </c:numRef>
          </c:val>
          <c:smooth val="0"/>
          <c:extLst>
            <c:ext xmlns:c16="http://schemas.microsoft.com/office/drawing/2014/chart" uri="{C3380CC4-5D6E-409C-BE32-E72D297353CC}">
              <c16:uniqueId val="{00000000-444D-426E-BC3E-785DD509E98E}"/>
            </c:ext>
          </c:extLst>
        </c:ser>
        <c:ser>
          <c:idx val="2"/>
          <c:order val="1"/>
          <c:tx>
            <c:strRef>
              <c:f>Curves!$A$5</c:f>
              <c:strCache>
                <c:ptCount val="1"/>
                <c:pt idx="0">
                  <c:v>Multi Family, Electric</c:v>
                </c:pt>
              </c:strCache>
            </c:strRef>
          </c:tx>
          <c:spPr>
            <a:ln w="22225" cap="rnd">
              <a:solidFill>
                <a:schemeClr val="accent3"/>
              </a:solidFill>
              <a:round/>
            </a:ln>
            <a:effectLst/>
          </c:spPr>
          <c:marker>
            <c:symbol val="none"/>
          </c:marker>
          <c:cat>
            <c:numRef>
              <c:f>Curves!$B$3:$J$3</c:f>
              <c:numCache>
                <c:formatCode>0.00</c:formatCode>
                <c:ptCount val="9"/>
                <c:pt idx="0">
                  <c:v>0</c:v>
                </c:pt>
                <c:pt idx="1">
                  <c:v>0.5</c:v>
                </c:pt>
                <c:pt idx="2">
                  <c:v>0.7</c:v>
                </c:pt>
                <c:pt idx="3">
                  <c:v>0.9</c:v>
                </c:pt>
                <c:pt idx="4">
                  <c:v>1</c:v>
                </c:pt>
                <c:pt idx="5">
                  <c:v>1.1000000000000001</c:v>
                </c:pt>
                <c:pt idx="6">
                  <c:v>1.3</c:v>
                </c:pt>
                <c:pt idx="7">
                  <c:v>1.5</c:v>
                </c:pt>
                <c:pt idx="8">
                  <c:v>2</c:v>
                </c:pt>
              </c:numCache>
            </c:numRef>
          </c:cat>
          <c:val>
            <c:numRef>
              <c:f>Curves!$B$5:$J$5</c:f>
              <c:numCache>
                <c:formatCode>0%</c:formatCode>
                <c:ptCount val="9"/>
                <c:pt idx="0">
                  <c:v>0.89861003772904757</c:v>
                </c:pt>
                <c:pt idx="1">
                  <c:v>0.95390278432804654</c:v>
                </c:pt>
                <c:pt idx="2">
                  <c:v>0.94557826527437572</c:v>
                </c:pt>
                <c:pt idx="3">
                  <c:v>0.93940802891901853</c:v>
                </c:pt>
                <c:pt idx="4">
                  <c:v>1</c:v>
                </c:pt>
                <c:pt idx="5">
                  <c:v>1.0605919710809815</c:v>
                </c:pt>
                <c:pt idx="6">
                  <c:v>1.0544217347256244</c:v>
                </c:pt>
                <c:pt idx="7">
                  <c:v>1.0460972156719535</c:v>
                </c:pt>
                <c:pt idx="8">
                  <c:v>1.1013899622709524</c:v>
                </c:pt>
              </c:numCache>
            </c:numRef>
          </c:val>
          <c:smooth val="0"/>
          <c:extLst>
            <c:ext xmlns:c16="http://schemas.microsoft.com/office/drawing/2014/chart" uri="{C3380CC4-5D6E-409C-BE32-E72D297353CC}">
              <c16:uniqueId val="{00000001-444D-426E-BC3E-785DD509E98E}"/>
            </c:ext>
          </c:extLst>
        </c:ser>
        <c:ser>
          <c:idx val="3"/>
          <c:order val="2"/>
          <c:tx>
            <c:strRef>
              <c:f>Curves!$A$6</c:f>
              <c:strCache>
                <c:ptCount val="1"/>
                <c:pt idx="0">
                  <c:v>Multi Family, Cooling Only, Non-Electric</c:v>
                </c:pt>
              </c:strCache>
            </c:strRef>
          </c:tx>
          <c:spPr>
            <a:ln w="22225" cap="rnd">
              <a:solidFill>
                <a:schemeClr val="accent4"/>
              </a:solidFill>
              <a:round/>
            </a:ln>
            <a:effectLst/>
          </c:spPr>
          <c:marker>
            <c:symbol val="none"/>
          </c:marker>
          <c:cat>
            <c:numRef>
              <c:f>Curves!$B$3:$J$3</c:f>
              <c:numCache>
                <c:formatCode>0.00</c:formatCode>
                <c:ptCount val="9"/>
                <c:pt idx="0">
                  <c:v>0</c:v>
                </c:pt>
                <c:pt idx="1">
                  <c:v>0.5</c:v>
                </c:pt>
                <c:pt idx="2">
                  <c:v>0.7</c:v>
                </c:pt>
                <c:pt idx="3">
                  <c:v>0.9</c:v>
                </c:pt>
                <c:pt idx="4">
                  <c:v>1</c:v>
                </c:pt>
                <c:pt idx="5">
                  <c:v>1.1000000000000001</c:v>
                </c:pt>
                <c:pt idx="6">
                  <c:v>1.3</c:v>
                </c:pt>
                <c:pt idx="7">
                  <c:v>1.5</c:v>
                </c:pt>
                <c:pt idx="8">
                  <c:v>2</c:v>
                </c:pt>
              </c:numCache>
            </c:numRef>
          </c:cat>
          <c:val>
            <c:numRef>
              <c:f>Curves!$B$6:$J$6</c:f>
              <c:numCache>
                <c:formatCode>0%</c:formatCode>
                <c:ptCount val="9"/>
                <c:pt idx="0">
                  <c:v>0.950000000368173</c:v>
                </c:pt>
                <c:pt idx="1">
                  <c:v>0.95390278432804654</c:v>
                </c:pt>
                <c:pt idx="2">
                  <c:v>0.94557826527437572</c:v>
                </c:pt>
                <c:pt idx="3">
                  <c:v>0.93940802891901853</c:v>
                </c:pt>
                <c:pt idx="4">
                  <c:v>1</c:v>
                </c:pt>
                <c:pt idx="5">
                  <c:v>1.0605919710809815</c:v>
                </c:pt>
                <c:pt idx="6">
                  <c:v>1.0544217347256244</c:v>
                </c:pt>
                <c:pt idx="7">
                  <c:v>1.0460972156719535</c:v>
                </c:pt>
                <c:pt idx="8">
                  <c:v>1.049999999631827</c:v>
                </c:pt>
              </c:numCache>
            </c:numRef>
          </c:val>
          <c:smooth val="0"/>
          <c:extLst>
            <c:ext xmlns:c16="http://schemas.microsoft.com/office/drawing/2014/chart" uri="{C3380CC4-5D6E-409C-BE32-E72D297353CC}">
              <c16:uniqueId val="{00000002-444D-426E-BC3E-785DD509E98E}"/>
            </c:ext>
          </c:extLst>
        </c:ser>
        <c:ser>
          <c:idx val="4"/>
          <c:order val="3"/>
          <c:tx>
            <c:strRef>
              <c:f>Curves!$A$7</c:f>
              <c:strCache>
                <c:ptCount val="1"/>
                <c:pt idx="0">
                  <c:v>Single Family, Not Only Cool, Non-Electric</c:v>
                </c:pt>
              </c:strCache>
            </c:strRef>
          </c:tx>
          <c:spPr>
            <a:ln w="22225" cap="rnd">
              <a:solidFill>
                <a:schemeClr val="accent5"/>
              </a:solidFill>
              <a:round/>
            </a:ln>
            <a:effectLst/>
          </c:spPr>
          <c:marker>
            <c:symbol val="none"/>
          </c:marker>
          <c:cat>
            <c:numRef>
              <c:f>Curves!$B$3:$J$3</c:f>
              <c:numCache>
                <c:formatCode>0.00</c:formatCode>
                <c:ptCount val="9"/>
                <c:pt idx="0">
                  <c:v>0</c:v>
                </c:pt>
                <c:pt idx="1">
                  <c:v>0.5</c:v>
                </c:pt>
                <c:pt idx="2">
                  <c:v>0.7</c:v>
                </c:pt>
                <c:pt idx="3">
                  <c:v>0.9</c:v>
                </c:pt>
                <c:pt idx="4">
                  <c:v>1</c:v>
                </c:pt>
                <c:pt idx="5">
                  <c:v>1.1000000000000001</c:v>
                </c:pt>
                <c:pt idx="6">
                  <c:v>1.3</c:v>
                </c:pt>
                <c:pt idx="7">
                  <c:v>1.5</c:v>
                </c:pt>
                <c:pt idx="8">
                  <c:v>2</c:v>
                </c:pt>
              </c:numCache>
            </c:numRef>
          </c:cat>
          <c:val>
            <c:numRef>
              <c:f>Curves!$B$7:$J$7</c:f>
              <c:numCache>
                <c:formatCode>0%</c:formatCode>
                <c:ptCount val="9"/>
                <c:pt idx="0">
                  <c:v>0.37004255812460252</c:v>
                </c:pt>
                <c:pt idx="1">
                  <c:v>0.43212410077347974</c:v>
                </c:pt>
                <c:pt idx="2">
                  <c:v>0.57282040896848119</c:v>
                </c:pt>
                <c:pt idx="3">
                  <c:v>0.70704607154703836</c:v>
                </c:pt>
                <c:pt idx="4">
                  <c:v>1</c:v>
                </c:pt>
                <c:pt idx="5">
                  <c:v>1.2929539284529616</c:v>
                </c:pt>
                <c:pt idx="6">
                  <c:v>1.4271795910315188</c:v>
                </c:pt>
                <c:pt idx="7">
                  <c:v>1.5678758992265203</c:v>
                </c:pt>
                <c:pt idx="8">
                  <c:v>1.6299574418753975</c:v>
                </c:pt>
              </c:numCache>
            </c:numRef>
          </c:val>
          <c:smooth val="0"/>
          <c:extLst>
            <c:ext xmlns:c16="http://schemas.microsoft.com/office/drawing/2014/chart" uri="{C3380CC4-5D6E-409C-BE32-E72D297353CC}">
              <c16:uniqueId val="{00000003-444D-426E-BC3E-785DD509E98E}"/>
            </c:ext>
          </c:extLst>
        </c:ser>
        <c:ser>
          <c:idx val="5"/>
          <c:order val="4"/>
          <c:tx>
            <c:strRef>
              <c:f>Curves!$A$8</c:f>
              <c:strCache>
                <c:ptCount val="1"/>
                <c:pt idx="0">
                  <c:v>Single Family, Electric</c:v>
                </c:pt>
              </c:strCache>
            </c:strRef>
          </c:tx>
          <c:spPr>
            <a:ln w="22225" cap="rnd">
              <a:solidFill>
                <a:srgbClr val="FFC000"/>
              </a:solidFill>
              <a:round/>
            </a:ln>
            <a:effectLst/>
          </c:spPr>
          <c:marker>
            <c:symbol val="none"/>
          </c:marker>
          <c:cat>
            <c:numRef>
              <c:f>Curves!$B$3:$J$3</c:f>
              <c:numCache>
                <c:formatCode>0.00</c:formatCode>
                <c:ptCount val="9"/>
                <c:pt idx="0">
                  <c:v>0</c:v>
                </c:pt>
                <c:pt idx="1">
                  <c:v>0.5</c:v>
                </c:pt>
                <c:pt idx="2">
                  <c:v>0.7</c:v>
                </c:pt>
                <c:pt idx="3">
                  <c:v>0.9</c:v>
                </c:pt>
                <c:pt idx="4">
                  <c:v>1</c:v>
                </c:pt>
                <c:pt idx="5">
                  <c:v>1.1000000000000001</c:v>
                </c:pt>
                <c:pt idx="6">
                  <c:v>1.3</c:v>
                </c:pt>
                <c:pt idx="7">
                  <c:v>1.5</c:v>
                </c:pt>
                <c:pt idx="8">
                  <c:v>2</c:v>
                </c:pt>
              </c:numCache>
            </c:numRef>
          </c:cat>
          <c:val>
            <c:numRef>
              <c:f>Curves!$B$8:$J$8</c:f>
              <c:numCache>
                <c:formatCode>0%</c:formatCode>
                <c:ptCount val="9"/>
                <c:pt idx="0">
                  <c:v>0.47544698185140294</c:v>
                </c:pt>
                <c:pt idx="1">
                  <c:v>0.53331418323782964</c:v>
                </c:pt>
                <c:pt idx="2">
                  <c:v>0.6383184888923229</c:v>
                </c:pt>
                <c:pt idx="3">
                  <c:v>0.73002367092655029</c:v>
                </c:pt>
                <c:pt idx="4">
                  <c:v>1</c:v>
                </c:pt>
                <c:pt idx="5">
                  <c:v>1.2699763290734496</c:v>
                </c:pt>
                <c:pt idx="6">
                  <c:v>1.361681511107677</c:v>
                </c:pt>
                <c:pt idx="7">
                  <c:v>1.4666858167621704</c:v>
                </c:pt>
                <c:pt idx="8">
                  <c:v>1.5245530181485971</c:v>
                </c:pt>
              </c:numCache>
            </c:numRef>
          </c:val>
          <c:smooth val="0"/>
          <c:extLst>
            <c:ext xmlns:c16="http://schemas.microsoft.com/office/drawing/2014/chart" uri="{C3380CC4-5D6E-409C-BE32-E72D297353CC}">
              <c16:uniqueId val="{00000004-444D-426E-BC3E-785DD509E98E}"/>
            </c:ext>
          </c:extLst>
        </c:ser>
        <c:ser>
          <c:idx val="6"/>
          <c:order val="5"/>
          <c:tx>
            <c:strRef>
              <c:f>Curves!$A$9</c:f>
              <c:strCache>
                <c:ptCount val="1"/>
                <c:pt idx="0">
                  <c:v>Single Family, Cooling Only, Non-Electric</c:v>
                </c:pt>
              </c:strCache>
            </c:strRef>
          </c:tx>
          <c:spPr>
            <a:ln w="22225" cap="rnd">
              <a:solidFill>
                <a:srgbClr val="FF0000"/>
              </a:solidFill>
              <a:round/>
            </a:ln>
            <a:effectLst/>
          </c:spPr>
          <c:marker>
            <c:symbol val="none"/>
          </c:marker>
          <c:cat>
            <c:numRef>
              <c:f>Curves!$B$3:$J$3</c:f>
              <c:numCache>
                <c:formatCode>0.00</c:formatCode>
                <c:ptCount val="9"/>
                <c:pt idx="0">
                  <c:v>0</c:v>
                </c:pt>
                <c:pt idx="1">
                  <c:v>0.5</c:v>
                </c:pt>
                <c:pt idx="2">
                  <c:v>0.7</c:v>
                </c:pt>
                <c:pt idx="3">
                  <c:v>0.9</c:v>
                </c:pt>
                <c:pt idx="4">
                  <c:v>1</c:v>
                </c:pt>
                <c:pt idx="5">
                  <c:v>1.1000000000000001</c:v>
                </c:pt>
                <c:pt idx="6">
                  <c:v>1.3</c:v>
                </c:pt>
                <c:pt idx="7">
                  <c:v>1.5</c:v>
                </c:pt>
                <c:pt idx="8">
                  <c:v>2</c:v>
                </c:pt>
              </c:numCache>
            </c:numRef>
          </c:cat>
          <c:val>
            <c:numRef>
              <c:f>Curves!$B$9:$J$9</c:f>
              <c:numCache>
                <c:formatCode>0%</c:formatCode>
                <c:ptCount val="9"/>
                <c:pt idx="0">
                  <c:v>0.65077006039862151</c:v>
                </c:pt>
                <c:pt idx="1">
                  <c:v>0.67966116733938464</c:v>
                </c:pt>
                <c:pt idx="2">
                  <c:v>0.723147312631788</c:v>
                </c:pt>
                <c:pt idx="3">
                  <c:v>0.75743310915312945</c:v>
                </c:pt>
                <c:pt idx="4">
                  <c:v>1</c:v>
                </c:pt>
                <c:pt idx="5">
                  <c:v>1.2425668908468706</c:v>
                </c:pt>
                <c:pt idx="6">
                  <c:v>1.276852687368212</c:v>
                </c:pt>
                <c:pt idx="7">
                  <c:v>1.3203388326606154</c:v>
                </c:pt>
                <c:pt idx="8">
                  <c:v>1.3492299396013785</c:v>
                </c:pt>
              </c:numCache>
            </c:numRef>
          </c:val>
          <c:smooth val="0"/>
          <c:extLst>
            <c:ext xmlns:c16="http://schemas.microsoft.com/office/drawing/2014/chart" uri="{C3380CC4-5D6E-409C-BE32-E72D297353CC}">
              <c16:uniqueId val="{00000005-444D-426E-BC3E-785DD509E98E}"/>
            </c:ext>
          </c:extLst>
        </c:ser>
        <c:dLbls>
          <c:showLegendKey val="0"/>
          <c:showVal val="0"/>
          <c:showCatName val="0"/>
          <c:showSerName val="0"/>
          <c:showPercent val="0"/>
          <c:showBubbleSize val="0"/>
        </c:dLbls>
        <c:smooth val="0"/>
        <c:axId val="435189824"/>
        <c:axId val="435191136"/>
      </c:lineChart>
      <c:catAx>
        <c:axId val="435189824"/>
        <c:scaling>
          <c:orientation val="minMax"/>
        </c:scaling>
        <c:delete val="0"/>
        <c:axPos val="b"/>
        <c:title>
          <c:tx>
            <c:rich>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r>
                  <a:rPr lang="en-US">
                    <a:solidFill>
                      <a:sysClr val="windowText" lastClr="000000"/>
                    </a:solidFill>
                  </a:rPr>
                  <a:t>Ratio of Rebate to 2015 Rebate Level</a:t>
                </a:r>
              </a:p>
            </c:rich>
          </c:tx>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5191136"/>
        <c:crosses val="autoZero"/>
        <c:auto val="1"/>
        <c:lblAlgn val="ctr"/>
        <c:lblOffset val="100"/>
        <c:noMultiLvlLbl val="0"/>
      </c:catAx>
      <c:valAx>
        <c:axId val="4351911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solidFill>
                      <a:sysClr val="windowText" lastClr="000000"/>
                    </a:solidFill>
                  </a:rPr>
                  <a:t>Participation</a:t>
                </a:r>
                <a:r>
                  <a:rPr lang="en-US"/>
                  <a:t> Rate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5189824"/>
        <c:crosses val="autoZero"/>
        <c:crossBetween val="between"/>
      </c:valAx>
      <c:spPr>
        <a:noFill/>
        <a:ln w="3175">
          <a:noFill/>
        </a:ln>
        <a:effectLst/>
      </c:spPr>
    </c:plotArea>
    <c:legend>
      <c:legendPos val="b"/>
      <c:layout>
        <c:manualLayout>
          <c:xMode val="edge"/>
          <c:yMode val="edge"/>
          <c:x val="0.21376556786123127"/>
          <c:y val="0.92823652643130594"/>
          <c:w val="0.65637465403889195"/>
          <c:h val="5.972108435867482E-2"/>
        </c:manualLayout>
      </c:layout>
      <c:overlay val="0"/>
      <c:spPr>
        <a:noFill/>
        <a:ln>
          <a:noFill/>
        </a:ln>
        <a:effectLst/>
      </c:spPr>
      <c:txPr>
        <a:bodyPr rot="0" spcFirstLastPara="1" vertOverflow="ellipsis" vert="horz" wrap="square" anchor="ctr" anchorCtr="1"/>
        <a:lstStyle/>
        <a:p>
          <a:pPr>
            <a:defRPr sz="800" b="0" i="0" u="none" strike="noStrike" kern="1200" baseline="0">
              <a:solidFill>
                <a:sysClr val="windowText" lastClr="000000"/>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2"/>
          <c:order val="0"/>
          <c:tx>
            <c:strRef>
              <c:f>Curves!$A$15</c:f>
              <c:strCache>
                <c:ptCount val="1"/>
                <c:pt idx="0">
                  <c:v>Multi Family, Not Only Cool, Non-Electric</c:v>
                </c:pt>
              </c:strCache>
            </c:strRef>
          </c:tx>
          <c:spPr>
            <a:ln w="22225" cap="rnd">
              <a:solidFill>
                <a:srgbClr val="00B050"/>
              </a:solidFill>
              <a:round/>
            </a:ln>
            <a:effectLst/>
          </c:spPr>
          <c:marker>
            <c:symbol val="none"/>
          </c:marker>
          <c:cat>
            <c:numRef>
              <c:f>Curves!$B$14:$J$14</c:f>
              <c:numCache>
                <c:formatCode>General</c:formatCode>
                <c:ptCount val="9"/>
                <c:pt idx="0">
                  <c:v>0.25</c:v>
                </c:pt>
                <c:pt idx="1">
                  <c:v>0.5</c:v>
                </c:pt>
                <c:pt idx="2">
                  <c:v>0.67</c:v>
                </c:pt>
                <c:pt idx="3">
                  <c:v>0.8</c:v>
                </c:pt>
                <c:pt idx="4">
                  <c:v>1</c:v>
                </c:pt>
                <c:pt idx="5">
                  <c:v>1.2</c:v>
                </c:pt>
                <c:pt idx="6">
                  <c:v>1.33</c:v>
                </c:pt>
                <c:pt idx="7">
                  <c:v>1.5</c:v>
                </c:pt>
                <c:pt idx="8">
                  <c:v>1.75</c:v>
                </c:pt>
              </c:numCache>
            </c:numRef>
          </c:cat>
          <c:val>
            <c:numRef>
              <c:f>Curves!$B$15:$J$15</c:f>
              <c:numCache>
                <c:formatCode>0%</c:formatCode>
                <c:ptCount val="9"/>
                <c:pt idx="0">
                  <c:v>0.76856064041563266</c:v>
                </c:pt>
                <c:pt idx="1">
                  <c:v>0.87667590386392658</c:v>
                </c:pt>
                <c:pt idx="2">
                  <c:v>0.92677498037948891</c:v>
                </c:pt>
                <c:pt idx="3">
                  <c:v>0.95851362500843618</c:v>
                </c:pt>
                <c:pt idx="4">
                  <c:v>1</c:v>
                </c:pt>
                <c:pt idx="5">
                  <c:v>1.0414863749915639</c:v>
                </c:pt>
                <c:pt idx="6">
                  <c:v>1.0732250196205111</c:v>
                </c:pt>
                <c:pt idx="7">
                  <c:v>1.1233240961360735</c:v>
                </c:pt>
                <c:pt idx="8">
                  <c:v>1.2314393595843673</c:v>
                </c:pt>
              </c:numCache>
            </c:numRef>
          </c:val>
          <c:smooth val="0"/>
          <c:extLst>
            <c:ext xmlns:c16="http://schemas.microsoft.com/office/drawing/2014/chart" uri="{C3380CC4-5D6E-409C-BE32-E72D297353CC}">
              <c16:uniqueId val="{00000000-0F68-4074-B9DF-04B54AEE893D}"/>
            </c:ext>
          </c:extLst>
        </c:ser>
        <c:ser>
          <c:idx val="3"/>
          <c:order val="1"/>
          <c:tx>
            <c:strRef>
              <c:f>Curves!$A$16</c:f>
              <c:strCache>
                <c:ptCount val="1"/>
                <c:pt idx="0">
                  <c:v>Multi Family, Electric</c:v>
                </c:pt>
              </c:strCache>
            </c:strRef>
          </c:tx>
          <c:spPr>
            <a:ln w="22225" cap="rnd">
              <a:solidFill>
                <a:schemeClr val="accent3"/>
              </a:solidFill>
              <a:round/>
            </a:ln>
            <a:effectLst/>
          </c:spPr>
          <c:marker>
            <c:symbol val="none"/>
          </c:marker>
          <c:cat>
            <c:numRef>
              <c:f>Curves!$B$14:$J$14</c:f>
              <c:numCache>
                <c:formatCode>General</c:formatCode>
                <c:ptCount val="9"/>
                <c:pt idx="0">
                  <c:v>0.25</c:v>
                </c:pt>
                <c:pt idx="1">
                  <c:v>0.5</c:v>
                </c:pt>
                <c:pt idx="2">
                  <c:v>0.67</c:v>
                </c:pt>
                <c:pt idx="3">
                  <c:v>0.8</c:v>
                </c:pt>
                <c:pt idx="4">
                  <c:v>1</c:v>
                </c:pt>
                <c:pt idx="5">
                  <c:v>1.2</c:v>
                </c:pt>
                <c:pt idx="6">
                  <c:v>1.33</c:v>
                </c:pt>
                <c:pt idx="7">
                  <c:v>1.5</c:v>
                </c:pt>
                <c:pt idx="8">
                  <c:v>1.75</c:v>
                </c:pt>
              </c:numCache>
            </c:numRef>
          </c:cat>
          <c:val>
            <c:numRef>
              <c:f>Curves!$B$16:$J$16</c:f>
              <c:numCache>
                <c:formatCode>0%</c:formatCode>
                <c:ptCount val="9"/>
                <c:pt idx="0">
                  <c:v>0.80304547925470404</c:v>
                </c:pt>
                <c:pt idx="1">
                  <c:v>0.8961280484700298</c:v>
                </c:pt>
                <c:pt idx="2">
                  <c:v>0.93860097004980492</c:v>
                </c:pt>
                <c:pt idx="3">
                  <c:v>0.96530951634041628</c:v>
                </c:pt>
                <c:pt idx="4">
                  <c:v>1</c:v>
                </c:pt>
                <c:pt idx="5">
                  <c:v>1.0346904836595838</c:v>
                </c:pt>
                <c:pt idx="6">
                  <c:v>1.061399029950195</c:v>
                </c:pt>
                <c:pt idx="7">
                  <c:v>1.1038719515299702</c:v>
                </c:pt>
                <c:pt idx="8">
                  <c:v>1.1969545207452961</c:v>
                </c:pt>
              </c:numCache>
            </c:numRef>
          </c:val>
          <c:smooth val="0"/>
          <c:extLst>
            <c:ext xmlns:c16="http://schemas.microsoft.com/office/drawing/2014/chart" uri="{C3380CC4-5D6E-409C-BE32-E72D297353CC}">
              <c16:uniqueId val="{00000001-0F68-4074-B9DF-04B54AEE893D}"/>
            </c:ext>
          </c:extLst>
        </c:ser>
        <c:ser>
          <c:idx val="4"/>
          <c:order val="2"/>
          <c:tx>
            <c:strRef>
              <c:f>Curves!$A$17</c:f>
              <c:strCache>
                <c:ptCount val="1"/>
                <c:pt idx="0">
                  <c:v>Multi Family, Cooling Only, Non-Electric</c:v>
                </c:pt>
              </c:strCache>
            </c:strRef>
          </c:tx>
          <c:spPr>
            <a:ln w="22225" cap="rnd">
              <a:solidFill>
                <a:schemeClr val="accent1"/>
              </a:solidFill>
              <a:round/>
            </a:ln>
            <a:effectLst/>
          </c:spPr>
          <c:marker>
            <c:symbol val="none"/>
          </c:marker>
          <c:cat>
            <c:numRef>
              <c:f>Curves!$B$14:$J$14</c:f>
              <c:numCache>
                <c:formatCode>General</c:formatCode>
                <c:ptCount val="9"/>
                <c:pt idx="0">
                  <c:v>0.25</c:v>
                </c:pt>
                <c:pt idx="1">
                  <c:v>0.5</c:v>
                </c:pt>
                <c:pt idx="2">
                  <c:v>0.67</c:v>
                </c:pt>
                <c:pt idx="3">
                  <c:v>0.8</c:v>
                </c:pt>
                <c:pt idx="4">
                  <c:v>1</c:v>
                </c:pt>
                <c:pt idx="5">
                  <c:v>1.2</c:v>
                </c:pt>
                <c:pt idx="6">
                  <c:v>1.33</c:v>
                </c:pt>
                <c:pt idx="7">
                  <c:v>1.5</c:v>
                </c:pt>
                <c:pt idx="8">
                  <c:v>1.75</c:v>
                </c:pt>
              </c:numCache>
            </c:numRef>
          </c:cat>
          <c:val>
            <c:numRef>
              <c:f>Curves!$B$17:$J$17</c:f>
              <c:numCache>
                <c:formatCode>0%</c:formatCode>
                <c:ptCount val="9"/>
                <c:pt idx="0">
                  <c:v>0.98733227947282987</c:v>
                </c:pt>
                <c:pt idx="1">
                  <c:v>0.99364595277836754</c:v>
                </c:pt>
                <c:pt idx="2">
                  <c:v>0.99632390165659324</c:v>
                </c:pt>
                <c:pt idx="3">
                  <c:v>0.99795003133516658</c:v>
                </c:pt>
                <c:pt idx="4">
                  <c:v>1</c:v>
                </c:pt>
                <c:pt idx="5">
                  <c:v>1.0020499686648334</c:v>
                </c:pt>
                <c:pt idx="6">
                  <c:v>1.0036760983434068</c:v>
                </c:pt>
                <c:pt idx="7">
                  <c:v>1.0063540472216324</c:v>
                </c:pt>
                <c:pt idx="8">
                  <c:v>1.0126677205271701</c:v>
                </c:pt>
              </c:numCache>
            </c:numRef>
          </c:val>
          <c:smooth val="0"/>
          <c:extLst>
            <c:ext xmlns:c16="http://schemas.microsoft.com/office/drawing/2014/chart" uri="{C3380CC4-5D6E-409C-BE32-E72D297353CC}">
              <c16:uniqueId val="{00000002-0F68-4074-B9DF-04B54AEE893D}"/>
            </c:ext>
          </c:extLst>
        </c:ser>
        <c:ser>
          <c:idx val="5"/>
          <c:order val="3"/>
          <c:tx>
            <c:strRef>
              <c:f>Curves!$A$18</c:f>
              <c:strCache>
                <c:ptCount val="1"/>
                <c:pt idx="0">
                  <c:v>Single Family, Not Only Cool, Non-Electric</c:v>
                </c:pt>
              </c:strCache>
            </c:strRef>
          </c:tx>
          <c:spPr>
            <a:ln w="22225" cap="rnd">
              <a:solidFill>
                <a:schemeClr val="accent5"/>
              </a:solidFill>
              <a:round/>
            </a:ln>
            <a:effectLst/>
          </c:spPr>
          <c:marker>
            <c:symbol val="none"/>
          </c:marker>
          <c:cat>
            <c:numRef>
              <c:f>Curves!$B$14:$J$14</c:f>
              <c:numCache>
                <c:formatCode>General</c:formatCode>
                <c:ptCount val="9"/>
                <c:pt idx="0">
                  <c:v>0.25</c:v>
                </c:pt>
                <c:pt idx="1">
                  <c:v>0.5</c:v>
                </c:pt>
                <c:pt idx="2">
                  <c:v>0.67</c:v>
                </c:pt>
                <c:pt idx="3">
                  <c:v>0.8</c:v>
                </c:pt>
                <c:pt idx="4">
                  <c:v>1</c:v>
                </c:pt>
                <c:pt idx="5">
                  <c:v>1.2</c:v>
                </c:pt>
                <c:pt idx="6">
                  <c:v>1.33</c:v>
                </c:pt>
                <c:pt idx="7">
                  <c:v>1.5</c:v>
                </c:pt>
                <c:pt idx="8">
                  <c:v>1.75</c:v>
                </c:pt>
              </c:numCache>
            </c:numRef>
          </c:cat>
          <c:val>
            <c:numRef>
              <c:f>Curves!$B$18:$J$18</c:f>
              <c:numCache>
                <c:formatCode>0%</c:formatCode>
                <c:ptCount val="9"/>
                <c:pt idx="0">
                  <c:v>0.69352913681586648</c:v>
                </c:pt>
                <c:pt idx="1">
                  <c:v>0.83278396767461038</c:v>
                </c:pt>
                <c:pt idx="2">
                  <c:v>0.89967617064443051</c:v>
                </c:pt>
                <c:pt idx="3">
                  <c:v>0.94279470054706671</c:v>
                </c:pt>
                <c:pt idx="4">
                  <c:v>1</c:v>
                </c:pt>
                <c:pt idx="5">
                  <c:v>1.0572052994529333</c:v>
                </c:pt>
                <c:pt idx="6">
                  <c:v>1.1003238293555695</c:v>
                </c:pt>
                <c:pt idx="7">
                  <c:v>1.1672160323253897</c:v>
                </c:pt>
                <c:pt idx="8">
                  <c:v>1.3064708631841335</c:v>
                </c:pt>
              </c:numCache>
            </c:numRef>
          </c:val>
          <c:smooth val="0"/>
          <c:extLst>
            <c:ext xmlns:c16="http://schemas.microsoft.com/office/drawing/2014/chart" uri="{C3380CC4-5D6E-409C-BE32-E72D297353CC}">
              <c16:uniqueId val="{00000003-0F68-4074-B9DF-04B54AEE893D}"/>
            </c:ext>
          </c:extLst>
        </c:ser>
        <c:ser>
          <c:idx val="6"/>
          <c:order val="4"/>
          <c:tx>
            <c:strRef>
              <c:f>Curves!$A$19</c:f>
              <c:strCache>
                <c:ptCount val="1"/>
                <c:pt idx="0">
                  <c:v>Single Family, Electric</c:v>
                </c:pt>
              </c:strCache>
            </c:strRef>
          </c:tx>
          <c:spPr>
            <a:ln w="22225" cap="rnd">
              <a:solidFill>
                <a:srgbClr val="FFC000"/>
              </a:solidFill>
              <a:round/>
            </a:ln>
            <a:effectLst/>
          </c:spPr>
          <c:marker>
            <c:symbol val="none"/>
          </c:marker>
          <c:cat>
            <c:numRef>
              <c:f>Curves!$B$14:$J$14</c:f>
              <c:numCache>
                <c:formatCode>General</c:formatCode>
                <c:ptCount val="9"/>
                <c:pt idx="0">
                  <c:v>0.25</c:v>
                </c:pt>
                <c:pt idx="1">
                  <c:v>0.5</c:v>
                </c:pt>
                <c:pt idx="2">
                  <c:v>0.67</c:v>
                </c:pt>
                <c:pt idx="3">
                  <c:v>0.8</c:v>
                </c:pt>
                <c:pt idx="4">
                  <c:v>1</c:v>
                </c:pt>
                <c:pt idx="5">
                  <c:v>1.2</c:v>
                </c:pt>
                <c:pt idx="6">
                  <c:v>1.33</c:v>
                </c:pt>
                <c:pt idx="7">
                  <c:v>1.5</c:v>
                </c:pt>
                <c:pt idx="8">
                  <c:v>1.75</c:v>
                </c:pt>
              </c:numCache>
            </c:numRef>
          </c:cat>
          <c:val>
            <c:numRef>
              <c:f>Curves!$B$19:$J$19</c:f>
              <c:numCache>
                <c:formatCode>0%</c:formatCode>
                <c:ptCount val="9"/>
                <c:pt idx="0">
                  <c:v>0.72464735866542895</c:v>
                </c:pt>
                <c:pt idx="1">
                  <c:v>0.85126221498750254</c:v>
                </c:pt>
                <c:pt idx="2">
                  <c:v>0.91115636953404</c:v>
                </c:pt>
                <c:pt idx="3">
                  <c:v>0.94947914421705437</c:v>
                </c:pt>
                <c:pt idx="4">
                  <c:v>1</c:v>
                </c:pt>
                <c:pt idx="5">
                  <c:v>1.0505208557829455</c:v>
                </c:pt>
                <c:pt idx="6">
                  <c:v>1.0888436304659601</c:v>
                </c:pt>
                <c:pt idx="7">
                  <c:v>1.1487377850124973</c:v>
                </c:pt>
                <c:pt idx="8">
                  <c:v>1.275352641334571</c:v>
                </c:pt>
              </c:numCache>
            </c:numRef>
          </c:val>
          <c:smooth val="0"/>
          <c:extLst>
            <c:ext xmlns:c16="http://schemas.microsoft.com/office/drawing/2014/chart" uri="{C3380CC4-5D6E-409C-BE32-E72D297353CC}">
              <c16:uniqueId val="{00000004-0F68-4074-B9DF-04B54AEE893D}"/>
            </c:ext>
          </c:extLst>
        </c:ser>
        <c:ser>
          <c:idx val="0"/>
          <c:order val="5"/>
          <c:tx>
            <c:strRef>
              <c:f>Curves!$A$20</c:f>
              <c:strCache>
                <c:ptCount val="1"/>
                <c:pt idx="0">
                  <c:v>Single Family, Cooling Only, Non-Electric</c:v>
                </c:pt>
              </c:strCache>
            </c:strRef>
          </c:tx>
          <c:spPr>
            <a:ln w="22225" cap="rnd">
              <a:solidFill>
                <a:srgbClr val="FF0000"/>
              </a:solidFill>
              <a:round/>
            </a:ln>
            <a:effectLst/>
          </c:spPr>
          <c:marker>
            <c:symbol val="none"/>
          </c:marker>
          <c:cat>
            <c:numRef>
              <c:f>Curves!$B$14:$J$14</c:f>
              <c:numCache>
                <c:formatCode>General</c:formatCode>
                <c:ptCount val="9"/>
                <c:pt idx="0">
                  <c:v>0.25</c:v>
                </c:pt>
                <c:pt idx="1">
                  <c:v>0.5</c:v>
                </c:pt>
                <c:pt idx="2">
                  <c:v>0.67</c:v>
                </c:pt>
                <c:pt idx="3">
                  <c:v>0.8</c:v>
                </c:pt>
                <c:pt idx="4">
                  <c:v>1</c:v>
                </c:pt>
                <c:pt idx="5">
                  <c:v>1.2</c:v>
                </c:pt>
                <c:pt idx="6">
                  <c:v>1.33</c:v>
                </c:pt>
                <c:pt idx="7">
                  <c:v>1.5</c:v>
                </c:pt>
                <c:pt idx="8">
                  <c:v>1.75</c:v>
                </c:pt>
              </c:numCache>
            </c:numRef>
          </c:cat>
          <c:val>
            <c:numRef>
              <c:f>Curves!$B$20:$J$20</c:f>
              <c:numCache>
                <c:formatCode>0%</c:formatCode>
                <c:ptCount val="9"/>
                <c:pt idx="0">
                  <c:v>0.89094297512155785</c:v>
                </c:pt>
                <c:pt idx="1">
                  <c:v>0.94389775670967557</c:v>
                </c:pt>
                <c:pt idx="2">
                  <c:v>0.96719148826922752</c:v>
                </c:pt>
                <c:pt idx="3">
                  <c:v>0.98158437856873793</c:v>
                </c:pt>
                <c:pt idx="4">
                  <c:v>1</c:v>
                </c:pt>
                <c:pt idx="5">
                  <c:v>1.0184156214312621</c:v>
                </c:pt>
                <c:pt idx="6">
                  <c:v>1.0328085117307726</c:v>
                </c:pt>
                <c:pt idx="7">
                  <c:v>1.0561022432903244</c:v>
                </c:pt>
                <c:pt idx="8">
                  <c:v>1.1090570248784422</c:v>
                </c:pt>
              </c:numCache>
            </c:numRef>
          </c:val>
          <c:smooth val="0"/>
          <c:extLst>
            <c:ext xmlns:c16="http://schemas.microsoft.com/office/drawing/2014/chart" uri="{C3380CC4-5D6E-409C-BE32-E72D297353CC}">
              <c16:uniqueId val="{00000005-0F68-4074-B9DF-04B54AEE893D}"/>
            </c:ext>
          </c:extLst>
        </c:ser>
        <c:dLbls>
          <c:showLegendKey val="0"/>
          <c:showVal val="0"/>
          <c:showCatName val="0"/>
          <c:showSerName val="0"/>
          <c:showPercent val="0"/>
          <c:showBubbleSize val="0"/>
        </c:dLbls>
        <c:smooth val="0"/>
        <c:axId val="435189824"/>
        <c:axId val="435191136"/>
      </c:lineChart>
      <c:catAx>
        <c:axId val="435189824"/>
        <c:scaling>
          <c:orientation val="minMax"/>
        </c:scaling>
        <c:delete val="0"/>
        <c:axPos val="b"/>
        <c:title>
          <c:tx>
            <c:rich>
              <a:bodyPr rot="0" spcFirstLastPara="1" vertOverflow="ellipsis" vert="horz" wrap="square" anchor="ctr" anchorCtr="1"/>
              <a:lstStyle/>
              <a:p>
                <a:pPr>
                  <a:defRPr sz="8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r>
                  <a:rPr lang="en-US">
                    <a:solidFill>
                      <a:schemeClr val="tx1"/>
                    </a:solidFill>
                  </a:rPr>
                  <a:t>Ratio of Altenate Fuel Price Compared to 2015</a:t>
                </a:r>
              </a:p>
            </c:rich>
          </c:tx>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5191136"/>
        <c:crosses val="autoZero"/>
        <c:auto val="0"/>
        <c:lblAlgn val="ctr"/>
        <c:lblOffset val="100"/>
        <c:noMultiLvlLbl val="0"/>
      </c:catAx>
      <c:valAx>
        <c:axId val="435191136"/>
        <c:scaling>
          <c:orientation val="minMax"/>
          <c:max val="1.8"/>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ysClr val="windowText" lastClr="000000"/>
                    </a:solidFill>
                    <a:latin typeface="Verdana" panose="020B0604030504040204" pitchFamily="34" charset="0"/>
                    <a:ea typeface="Verdana" panose="020B0604030504040204" pitchFamily="34" charset="0"/>
                    <a:cs typeface="Verdana" panose="020B0604030504040204" pitchFamily="34" charset="0"/>
                  </a:defRPr>
                </a:pPr>
                <a:r>
                  <a:rPr lang="en-US">
                    <a:solidFill>
                      <a:sysClr val="windowText" lastClr="000000"/>
                    </a:solidFill>
                  </a:rPr>
                  <a:t>Participation Rate</a:t>
                </a:r>
              </a:p>
            </c:rich>
          </c:tx>
          <c:overlay val="0"/>
          <c:spPr>
            <a:noFill/>
            <a:ln>
              <a:noFill/>
            </a:ln>
            <a:effectLst/>
          </c:spPr>
          <c:txPr>
            <a:bodyPr rot="-5400000" spcFirstLastPara="1" vertOverflow="ellipsis" vert="horz" wrap="square" anchor="ctr" anchorCtr="1"/>
            <a:lstStyle/>
            <a:p>
              <a:pPr>
                <a:defRPr sz="800" b="0" i="0" u="none" strike="noStrike" kern="1200" baseline="0">
                  <a:solidFill>
                    <a:sysClr val="windowText" lastClr="000000"/>
                  </a:solidFill>
                  <a:latin typeface="Verdana" panose="020B0604030504040204" pitchFamily="34" charset="0"/>
                  <a:ea typeface="Verdana" panose="020B0604030504040204" pitchFamily="34" charset="0"/>
                  <a:cs typeface="Verdana" panose="020B060403050404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35189824"/>
        <c:crosses val="autoZero"/>
        <c:crossBetween val="between"/>
      </c:valAx>
      <c:spPr>
        <a:noFill/>
        <a:ln>
          <a:noFill/>
        </a:ln>
        <a:effectLst/>
      </c:spPr>
    </c:plotArea>
    <c:legend>
      <c:legendPos val="b"/>
      <c:layout>
        <c:manualLayout>
          <c:xMode val="edge"/>
          <c:yMode val="edge"/>
          <c:x val="0.15749928025166007"/>
          <c:y val="0.92622946156296937"/>
          <c:w val="0.67414295538928282"/>
          <c:h val="5.972108435867482E-2"/>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latin typeface="Verdana" panose="020B0604030504040204" pitchFamily="34" charset="0"/>
          <a:ea typeface="Verdana" panose="020B0604030504040204" pitchFamily="34" charset="0"/>
          <a:cs typeface="Verdana" panose="020B060403050404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 Id="rId4" Type="http://schemas.openxmlformats.org/officeDocument/2006/relationships/image" Target="../media/image5.jpeg"/></Relationships>
</file>

<file path=ppt/diagrams/_rels/data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image" Target="../media/image12.jpg"/></Relationships>
</file>

<file path=ppt/diagrams/_rels/data4.xml.rels><?xml version="1.0" encoding="UTF-8" standalone="yes"?>
<Relationships xmlns="http://schemas.openxmlformats.org/package/2006/relationships"><Relationship Id="rId3" Type="http://schemas.openxmlformats.org/officeDocument/2006/relationships/image" Target="../media/image17.png"/><Relationship Id="rId2" Type="http://schemas.microsoft.com/office/2007/relationships/hdphoto" Target="../media/hdphoto1.wdp"/><Relationship Id="rId1" Type="http://schemas.openxmlformats.org/officeDocument/2006/relationships/image" Target="../media/image16.png"/></Relationships>
</file>

<file path=ppt/diagrams/_rels/data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 Id="rId4" Type="http://schemas.openxmlformats.org/officeDocument/2006/relationships/image" Target="../media/image5.jpeg"/></Relationships>
</file>

<file path=ppt/diagrams/_rels/drawing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image" Target="../media/image12.jpg"/></Relationships>
</file>

<file path=ppt/diagrams/_rels/drawing4.xml.rels><?xml version="1.0" encoding="UTF-8" standalone="yes"?>
<Relationships xmlns="http://schemas.openxmlformats.org/package/2006/relationships"><Relationship Id="rId3" Type="http://schemas.openxmlformats.org/officeDocument/2006/relationships/image" Target="../media/image17.png"/><Relationship Id="rId2" Type="http://schemas.microsoft.com/office/2007/relationships/hdphoto" Target="../media/hdphoto1.wdp"/><Relationship Id="rId1" Type="http://schemas.openxmlformats.org/officeDocument/2006/relationships/image" Target="../media/image16.png"/></Relationships>
</file>

<file path=ppt/diagrams/_rels/drawing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DE21EC-D2DC-4473-904F-FD2AFEB6D522}" type="doc">
      <dgm:prSet loTypeId="urn:microsoft.com/office/officeart/2011/layout/RadialPictureList" loCatId="officeonline" qsTypeId="urn:microsoft.com/office/officeart/2005/8/quickstyle/simple1" qsCatId="simple" csTypeId="urn:microsoft.com/office/officeart/2005/8/colors/accent1_2" csCatId="accent1" phldr="1"/>
      <dgm:spPr/>
      <dgm:t>
        <a:bodyPr/>
        <a:lstStyle/>
        <a:p>
          <a:endParaRPr lang="en-GB"/>
        </a:p>
      </dgm:t>
    </dgm:pt>
    <dgm:pt modelId="{253B7846-E94F-4B7C-A0CC-C90540BC3E7A}">
      <dgm:prSet phldrT="[Text]"/>
      <dgm:spPr>
        <a:solidFill>
          <a:schemeClr val="accent4"/>
        </a:solidFill>
      </dgm:spPr>
      <dgm:t>
        <a:bodyPr/>
        <a:lstStyle/>
        <a:p>
          <a:r>
            <a:rPr lang="en-GB" dirty="0"/>
            <a:t>Study Purpose</a:t>
          </a:r>
        </a:p>
      </dgm:t>
    </dgm:pt>
    <dgm:pt modelId="{AB245713-EE5C-46BE-BCD0-5CE7F30CFF3C}" type="parTrans" cxnId="{9931F5A5-E6FA-435A-9095-8EB9C3482C7D}">
      <dgm:prSet/>
      <dgm:spPr/>
      <dgm:t>
        <a:bodyPr/>
        <a:lstStyle/>
        <a:p>
          <a:endParaRPr lang="en-GB"/>
        </a:p>
      </dgm:t>
    </dgm:pt>
    <dgm:pt modelId="{BBAB4750-4707-448D-BA16-6B693810B4C2}" type="sibTrans" cxnId="{9931F5A5-E6FA-435A-9095-8EB9C3482C7D}">
      <dgm:prSet/>
      <dgm:spPr/>
      <dgm:t>
        <a:bodyPr/>
        <a:lstStyle/>
        <a:p>
          <a:endParaRPr lang="en-GB"/>
        </a:p>
      </dgm:t>
    </dgm:pt>
    <dgm:pt modelId="{C816D2FA-CBAF-4468-9B9D-8DC9293AFE9B}">
      <dgm:prSet phldrT="[Text]"/>
      <dgm:spPr/>
      <dgm:t>
        <a:bodyPr/>
        <a:lstStyle/>
        <a:p>
          <a:endParaRPr lang="en-GB" dirty="0"/>
        </a:p>
      </dgm:t>
    </dgm:pt>
    <dgm:pt modelId="{8488F0B1-C833-42F0-AE2D-DD1A1FD3B7D7}" type="parTrans" cxnId="{100DE45B-4D6F-4CF9-B78D-5A143260B547}">
      <dgm:prSet/>
      <dgm:spPr/>
      <dgm:t>
        <a:bodyPr/>
        <a:lstStyle/>
        <a:p>
          <a:endParaRPr lang="en-GB"/>
        </a:p>
      </dgm:t>
    </dgm:pt>
    <dgm:pt modelId="{3762A67B-A23E-45A9-8490-E3F2224BCF96}" type="sibTrans" cxnId="{100DE45B-4D6F-4CF9-B78D-5A143260B547}">
      <dgm:prSet/>
      <dgm:spPr/>
      <dgm:t>
        <a:bodyPr/>
        <a:lstStyle/>
        <a:p>
          <a:endParaRPr lang="en-GB"/>
        </a:p>
      </dgm:t>
    </dgm:pt>
    <dgm:pt modelId="{B80921F5-7DB0-4F05-9B14-ABA92E43F6E4}">
      <dgm:prSet phldrT="[Text]"/>
      <dgm:spPr/>
      <dgm:t>
        <a:bodyPr/>
        <a:lstStyle/>
        <a:p>
          <a:endParaRPr lang="en-GB" dirty="0"/>
        </a:p>
      </dgm:t>
    </dgm:pt>
    <dgm:pt modelId="{3F65FD58-BCA5-4BD6-9224-83F8F4F9FA29}" type="parTrans" cxnId="{015F4858-051A-4961-B947-984A7B86EFB5}">
      <dgm:prSet/>
      <dgm:spPr/>
      <dgm:t>
        <a:bodyPr/>
        <a:lstStyle/>
        <a:p>
          <a:endParaRPr lang="en-GB"/>
        </a:p>
      </dgm:t>
    </dgm:pt>
    <dgm:pt modelId="{D543615E-8FF3-4A83-8E44-090CA1FFBDA4}" type="sibTrans" cxnId="{015F4858-051A-4961-B947-984A7B86EFB5}">
      <dgm:prSet/>
      <dgm:spPr/>
      <dgm:t>
        <a:bodyPr/>
        <a:lstStyle/>
        <a:p>
          <a:endParaRPr lang="en-GB"/>
        </a:p>
      </dgm:t>
    </dgm:pt>
    <dgm:pt modelId="{3B064AF8-00FB-43D2-864B-473570AC6469}">
      <dgm:prSet phldrT="[Text]"/>
      <dgm:spPr/>
      <dgm:t>
        <a:bodyPr/>
        <a:lstStyle/>
        <a:p>
          <a:endParaRPr lang="en-GB" dirty="0"/>
        </a:p>
      </dgm:t>
    </dgm:pt>
    <dgm:pt modelId="{F08B6BD1-730D-4FDB-9A78-FD8EDFCC0B00}" type="parTrans" cxnId="{A0E1A9F6-EF89-4805-A8A8-145B1B53C445}">
      <dgm:prSet/>
      <dgm:spPr/>
      <dgm:t>
        <a:bodyPr/>
        <a:lstStyle/>
        <a:p>
          <a:endParaRPr lang="en-GB"/>
        </a:p>
      </dgm:t>
    </dgm:pt>
    <dgm:pt modelId="{E73EFD33-5974-4E80-BD7E-E22DEAC4C7F3}" type="sibTrans" cxnId="{A0E1A9F6-EF89-4805-A8A8-145B1B53C445}">
      <dgm:prSet/>
      <dgm:spPr/>
      <dgm:t>
        <a:bodyPr/>
        <a:lstStyle/>
        <a:p>
          <a:endParaRPr lang="en-GB"/>
        </a:p>
      </dgm:t>
    </dgm:pt>
    <dgm:pt modelId="{957CB9E0-9739-420F-958C-FC82283E5FAD}">
      <dgm:prSet phldrT="[Text]"/>
      <dgm:spPr/>
      <dgm:t>
        <a:bodyPr/>
        <a:lstStyle/>
        <a:p>
          <a:endParaRPr lang="en-GB" dirty="0"/>
        </a:p>
      </dgm:t>
    </dgm:pt>
    <dgm:pt modelId="{D088E9A6-33DC-4E5D-AC05-C37096DE85E2}" type="parTrans" cxnId="{CDB7C04D-DF71-40DE-87F2-8CF76FE1E90C}">
      <dgm:prSet/>
      <dgm:spPr/>
      <dgm:t>
        <a:bodyPr/>
        <a:lstStyle/>
        <a:p>
          <a:endParaRPr lang="en-GB"/>
        </a:p>
      </dgm:t>
    </dgm:pt>
    <dgm:pt modelId="{DF170143-EC38-44CD-80C4-75ED66CB5CB0}" type="sibTrans" cxnId="{CDB7C04D-DF71-40DE-87F2-8CF76FE1E90C}">
      <dgm:prSet/>
      <dgm:spPr/>
      <dgm:t>
        <a:bodyPr/>
        <a:lstStyle/>
        <a:p>
          <a:endParaRPr lang="en-GB"/>
        </a:p>
      </dgm:t>
    </dgm:pt>
    <dgm:pt modelId="{30415696-4C69-4E63-8AA6-5A440F5E50A5}">
      <dgm:prSet phldrT="[Text]"/>
      <dgm:spPr/>
    </dgm:pt>
    <dgm:pt modelId="{CEE4CBDD-DA9F-418F-BDEC-123A5361FC2C}" type="parTrans" cxnId="{517CCFAE-6B7B-46A9-8A08-FBCB90ACFFB5}">
      <dgm:prSet/>
      <dgm:spPr/>
      <dgm:t>
        <a:bodyPr/>
        <a:lstStyle/>
        <a:p>
          <a:endParaRPr lang="en-GB"/>
        </a:p>
      </dgm:t>
    </dgm:pt>
    <dgm:pt modelId="{EFF57A58-B0C8-458F-89CF-B19B2B3DE699}" type="sibTrans" cxnId="{517CCFAE-6B7B-46A9-8A08-FBCB90ACFFB5}">
      <dgm:prSet/>
      <dgm:spPr/>
      <dgm:t>
        <a:bodyPr/>
        <a:lstStyle/>
        <a:p>
          <a:endParaRPr lang="en-GB"/>
        </a:p>
      </dgm:t>
    </dgm:pt>
    <dgm:pt modelId="{BC62E1D7-CB72-4E75-893D-AC5328026D26}" type="pres">
      <dgm:prSet presAssocID="{B3DE21EC-D2DC-4473-904F-FD2AFEB6D522}" presName="Name0" presStyleCnt="0">
        <dgm:presLayoutVars>
          <dgm:chMax val="1"/>
          <dgm:chPref val="1"/>
          <dgm:dir/>
          <dgm:resizeHandles/>
        </dgm:presLayoutVars>
      </dgm:prSet>
      <dgm:spPr/>
    </dgm:pt>
    <dgm:pt modelId="{6A6A1132-DF17-47DF-8FEA-876E539B7299}" type="pres">
      <dgm:prSet presAssocID="{253B7846-E94F-4B7C-A0CC-C90540BC3E7A}" presName="Parent" presStyleLbl="node1" presStyleIdx="0" presStyleCnt="2" custLinFactX="-81317" custLinFactNeighborX="-100000" custLinFactNeighborY="-2562">
        <dgm:presLayoutVars>
          <dgm:chMax val="4"/>
          <dgm:chPref val="3"/>
        </dgm:presLayoutVars>
      </dgm:prSet>
      <dgm:spPr/>
    </dgm:pt>
    <dgm:pt modelId="{93A51DFD-CC32-4BBA-B5D2-729D9081BFFF}" type="pres">
      <dgm:prSet presAssocID="{C816D2FA-CBAF-4468-9B9D-8DC9293AFE9B}" presName="Accent" presStyleLbl="node1" presStyleIdx="1" presStyleCnt="2" custScaleY="108770" custLinFactX="-5662" custLinFactNeighborX="-100000" custLinFactNeighborY="274"/>
      <dgm:spPr/>
    </dgm:pt>
    <dgm:pt modelId="{1C19341A-F22B-4595-AE87-334D358FCF06}" type="pres">
      <dgm:prSet presAssocID="{C816D2FA-CBAF-4468-9B9D-8DC9293AFE9B}" presName="Image1" presStyleLbl="fgImgPlace1" presStyleIdx="0" presStyleCnt="4" custScaleX="93845" custScaleY="84362" custLinFactX="-200000" custLinFactNeighborX="-206528" custLinFactNeighborY="-847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96D8093D-4737-4245-ADA8-9001CAABF780}" type="pres">
      <dgm:prSet presAssocID="{C816D2FA-CBAF-4468-9B9D-8DC9293AFE9B}" presName="Child1" presStyleLbl="revTx" presStyleIdx="0" presStyleCnt="4" custLinFactY="77978" custLinFactNeighborX="-7894" custLinFactNeighborY="100000">
        <dgm:presLayoutVars>
          <dgm:chMax val="0"/>
          <dgm:chPref val="0"/>
          <dgm:bulletEnabled val="1"/>
        </dgm:presLayoutVars>
      </dgm:prSet>
      <dgm:spPr/>
    </dgm:pt>
    <dgm:pt modelId="{AA469CCE-4500-420D-AD80-C1E4E634FCA9}" type="pres">
      <dgm:prSet presAssocID="{B80921F5-7DB0-4F05-9B14-ABA92E43F6E4}" presName="Image2" presStyleCnt="0"/>
      <dgm:spPr/>
    </dgm:pt>
    <dgm:pt modelId="{3C69CCB7-042A-4528-ABD5-0BAE481313A9}" type="pres">
      <dgm:prSet presAssocID="{B80921F5-7DB0-4F05-9B14-ABA92E43F6E4}" presName="Image" presStyleLbl="fgImgPlace1" presStyleIdx="1" presStyleCnt="4" custScaleX="90911" custScaleY="84065" custLinFactX="-196462" custLinFactNeighborX="-200000" custLinFactNeighborY="-2672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3000" b="-3000"/>
          </a:stretch>
        </a:blipFill>
      </dgm:spPr>
    </dgm:pt>
    <dgm:pt modelId="{5F6AAE98-D27F-49FF-9F1C-EF10DCA39B86}" type="pres">
      <dgm:prSet presAssocID="{B80921F5-7DB0-4F05-9B14-ABA92E43F6E4}" presName="Child2" presStyleLbl="revTx" presStyleIdx="1" presStyleCnt="4" custLinFactX="-100000" custLinFactNeighborX="-179586" custLinFactNeighborY="-1322">
        <dgm:presLayoutVars>
          <dgm:chMax val="0"/>
          <dgm:chPref val="0"/>
          <dgm:bulletEnabled val="1"/>
        </dgm:presLayoutVars>
      </dgm:prSet>
      <dgm:spPr/>
    </dgm:pt>
    <dgm:pt modelId="{B38B2AD2-B7CF-4D91-B96E-0B6764243A9F}" type="pres">
      <dgm:prSet presAssocID="{3B064AF8-00FB-43D2-864B-473570AC6469}" presName="Image3" presStyleCnt="0"/>
      <dgm:spPr/>
    </dgm:pt>
    <dgm:pt modelId="{EDA2AE81-9D66-4ED5-8E94-5F07AB1154E7}" type="pres">
      <dgm:prSet presAssocID="{3B064AF8-00FB-43D2-864B-473570AC6469}" presName="Image" presStyleLbl="fgImgPlace1" presStyleIdx="2" presStyleCnt="4" custScaleX="74756" custScaleY="79788" custLinFactX="-168504" custLinFactNeighborX="-200000" custLinFactNeighborY="-60560"/>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pt>
    <dgm:pt modelId="{38A82223-A890-4223-8711-FF3FA01109B6}" type="pres">
      <dgm:prSet presAssocID="{3B064AF8-00FB-43D2-864B-473570AC6469}" presName="Child3" presStyleLbl="revTx" presStyleIdx="2" presStyleCnt="4" custLinFactX="-100000" custLinFactNeighborX="-179586" custLinFactNeighborY="-1322">
        <dgm:presLayoutVars>
          <dgm:chMax val="0"/>
          <dgm:chPref val="0"/>
          <dgm:bulletEnabled val="1"/>
        </dgm:presLayoutVars>
      </dgm:prSet>
      <dgm:spPr/>
    </dgm:pt>
    <dgm:pt modelId="{9B5BBBAA-ECB2-4023-BCC1-36143B14D7DE}" type="pres">
      <dgm:prSet presAssocID="{957CB9E0-9739-420F-958C-FC82283E5FAD}" presName="Image4" presStyleCnt="0"/>
      <dgm:spPr/>
    </dgm:pt>
    <dgm:pt modelId="{3939D5A2-BA36-4E8D-B2EE-B4F7D1661E71}" type="pres">
      <dgm:prSet presAssocID="{957CB9E0-9739-420F-958C-FC82283E5FAD}" presName="Image" presStyleLbl="fgImgPlace1" presStyleIdx="3" presStyleCnt="4" custScaleX="64074" custScaleY="67814" custLinFactX="-200000" custLinFactNeighborX="-210503" custLinFactNeighborY="26099"/>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2000" b="-2000"/>
          </a:stretch>
        </a:blipFill>
      </dgm:spPr>
    </dgm:pt>
    <dgm:pt modelId="{33A48560-6137-4EAE-8531-6ECFDC90AEA2}" type="pres">
      <dgm:prSet presAssocID="{957CB9E0-9739-420F-958C-FC82283E5FAD}" presName="Child4" presStyleLbl="revTx" presStyleIdx="3" presStyleCnt="4" custLinFactX="-100000" custLinFactNeighborX="-179586" custLinFactNeighborY="-1993">
        <dgm:presLayoutVars>
          <dgm:chMax val="0"/>
          <dgm:chPref val="0"/>
          <dgm:bulletEnabled val="1"/>
        </dgm:presLayoutVars>
      </dgm:prSet>
      <dgm:spPr/>
    </dgm:pt>
  </dgm:ptLst>
  <dgm:cxnLst>
    <dgm:cxn modelId="{43990814-1625-4BA4-B33E-DBF5EB629A14}" type="presOf" srcId="{957CB9E0-9739-420F-958C-FC82283E5FAD}" destId="{33A48560-6137-4EAE-8531-6ECFDC90AEA2}" srcOrd="0" destOrd="0" presId="urn:microsoft.com/office/officeart/2011/layout/RadialPictureList"/>
    <dgm:cxn modelId="{0E3D9729-FFF1-4DBB-9B71-F69438B40975}" type="presOf" srcId="{B3DE21EC-D2DC-4473-904F-FD2AFEB6D522}" destId="{BC62E1D7-CB72-4E75-893D-AC5328026D26}" srcOrd="0" destOrd="0" presId="urn:microsoft.com/office/officeart/2011/layout/RadialPictureList"/>
    <dgm:cxn modelId="{CDB7C04D-DF71-40DE-87F2-8CF76FE1E90C}" srcId="{253B7846-E94F-4B7C-A0CC-C90540BC3E7A}" destId="{957CB9E0-9739-420F-958C-FC82283E5FAD}" srcOrd="3" destOrd="0" parTransId="{D088E9A6-33DC-4E5D-AC05-C37096DE85E2}" sibTransId="{DF170143-EC38-44CD-80C4-75ED66CB5CB0}"/>
    <dgm:cxn modelId="{015F4858-051A-4961-B947-984A7B86EFB5}" srcId="{253B7846-E94F-4B7C-A0CC-C90540BC3E7A}" destId="{B80921F5-7DB0-4F05-9B14-ABA92E43F6E4}" srcOrd="1" destOrd="0" parTransId="{3F65FD58-BCA5-4BD6-9224-83F8F4F9FA29}" sibTransId="{D543615E-8FF3-4A83-8E44-090CA1FFBDA4}"/>
    <dgm:cxn modelId="{100DE45B-4D6F-4CF9-B78D-5A143260B547}" srcId="{253B7846-E94F-4B7C-A0CC-C90540BC3E7A}" destId="{C816D2FA-CBAF-4468-9B9D-8DC9293AFE9B}" srcOrd="0" destOrd="0" parTransId="{8488F0B1-C833-42F0-AE2D-DD1A1FD3B7D7}" sibTransId="{3762A67B-A23E-45A9-8490-E3F2224BCF96}"/>
    <dgm:cxn modelId="{1B90B15D-3216-42E4-8A52-5BC13D8E3D9B}" type="presOf" srcId="{253B7846-E94F-4B7C-A0CC-C90540BC3E7A}" destId="{6A6A1132-DF17-47DF-8FEA-876E539B7299}" srcOrd="0" destOrd="0" presId="urn:microsoft.com/office/officeart/2011/layout/RadialPictureList"/>
    <dgm:cxn modelId="{9931F5A5-E6FA-435A-9095-8EB9C3482C7D}" srcId="{B3DE21EC-D2DC-4473-904F-FD2AFEB6D522}" destId="{253B7846-E94F-4B7C-A0CC-C90540BC3E7A}" srcOrd="0" destOrd="0" parTransId="{AB245713-EE5C-46BE-BCD0-5CE7F30CFF3C}" sibTransId="{BBAB4750-4707-448D-BA16-6B693810B4C2}"/>
    <dgm:cxn modelId="{3CE1A0A8-3E14-4526-B67A-B9AF0E981ADC}" type="presOf" srcId="{3B064AF8-00FB-43D2-864B-473570AC6469}" destId="{38A82223-A890-4223-8711-FF3FA01109B6}" srcOrd="0" destOrd="0" presId="urn:microsoft.com/office/officeart/2011/layout/RadialPictureList"/>
    <dgm:cxn modelId="{517CCFAE-6B7B-46A9-8A08-FBCB90ACFFB5}" srcId="{253B7846-E94F-4B7C-A0CC-C90540BC3E7A}" destId="{30415696-4C69-4E63-8AA6-5A440F5E50A5}" srcOrd="4" destOrd="0" parTransId="{CEE4CBDD-DA9F-418F-BDEC-123A5361FC2C}" sibTransId="{EFF57A58-B0C8-458F-89CF-B19B2B3DE699}"/>
    <dgm:cxn modelId="{DB642DCE-27BB-4751-9E61-C4A1E50105FD}" type="presOf" srcId="{C816D2FA-CBAF-4468-9B9D-8DC9293AFE9B}" destId="{96D8093D-4737-4245-ADA8-9001CAABF780}" srcOrd="0" destOrd="0" presId="urn:microsoft.com/office/officeart/2011/layout/RadialPictureList"/>
    <dgm:cxn modelId="{A0E1A9F6-EF89-4805-A8A8-145B1B53C445}" srcId="{253B7846-E94F-4B7C-A0CC-C90540BC3E7A}" destId="{3B064AF8-00FB-43D2-864B-473570AC6469}" srcOrd="2" destOrd="0" parTransId="{F08B6BD1-730D-4FDB-9A78-FD8EDFCC0B00}" sibTransId="{E73EFD33-5974-4E80-BD7E-E22DEAC4C7F3}"/>
    <dgm:cxn modelId="{540614FE-7A38-4237-97B1-C831ADF9405C}" type="presOf" srcId="{B80921F5-7DB0-4F05-9B14-ABA92E43F6E4}" destId="{5F6AAE98-D27F-49FF-9F1C-EF10DCA39B86}" srcOrd="0" destOrd="0" presId="urn:microsoft.com/office/officeart/2011/layout/RadialPictureList"/>
    <dgm:cxn modelId="{035DE3DB-FE54-4B45-91FC-6EF5CC22554A}" type="presParOf" srcId="{BC62E1D7-CB72-4E75-893D-AC5328026D26}" destId="{6A6A1132-DF17-47DF-8FEA-876E539B7299}" srcOrd="0" destOrd="0" presId="urn:microsoft.com/office/officeart/2011/layout/RadialPictureList"/>
    <dgm:cxn modelId="{03DA6A6B-618F-4EAD-B342-A90EFC82831F}" type="presParOf" srcId="{BC62E1D7-CB72-4E75-893D-AC5328026D26}" destId="{93A51DFD-CC32-4BBA-B5D2-729D9081BFFF}" srcOrd="1" destOrd="0" presId="urn:microsoft.com/office/officeart/2011/layout/RadialPictureList"/>
    <dgm:cxn modelId="{CF490D8A-5B93-4D26-8EE1-707DCB2DBA37}" type="presParOf" srcId="{BC62E1D7-CB72-4E75-893D-AC5328026D26}" destId="{1C19341A-F22B-4595-AE87-334D358FCF06}" srcOrd="2" destOrd="0" presId="urn:microsoft.com/office/officeart/2011/layout/RadialPictureList"/>
    <dgm:cxn modelId="{ACD367D7-2091-4DFE-A576-8C8D93103EBA}" type="presParOf" srcId="{BC62E1D7-CB72-4E75-893D-AC5328026D26}" destId="{96D8093D-4737-4245-ADA8-9001CAABF780}" srcOrd="3" destOrd="0" presId="urn:microsoft.com/office/officeart/2011/layout/RadialPictureList"/>
    <dgm:cxn modelId="{20A0E10A-4E8D-46C4-A91B-ECB9F4788D85}" type="presParOf" srcId="{BC62E1D7-CB72-4E75-893D-AC5328026D26}" destId="{AA469CCE-4500-420D-AD80-C1E4E634FCA9}" srcOrd="4" destOrd="0" presId="urn:microsoft.com/office/officeart/2011/layout/RadialPictureList"/>
    <dgm:cxn modelId="{C90A20C2-A380-46D3-984A-976C3F43F7B7}" type="presParOf" srcId="{AA469CCE-4500-420D-AD80-C1E4E634FCA9}" destId="{3C69CCB7-042A-4528-ABD5-0BAE481313A9}" srcOrd="0" destOrd="0" presId="urn:microsoft.com/office/officeart/2011/layout/RadialPictureList"/>
    <dgm:cxn modelId="{1272D662-4A70-4E71-9693-DC194D63718D}" type="presParOf" srcId="{BC62E1D7-CB72-4E75-893D-AC5328026D26}" destId="{5F6AAE98-D27F-49FF-9F1C-EF10DCA39B86}" srcOrd="5" destOrd="0" presId="urn:microsoft.com/office/officeart/2011/layout/RadialPictureList"/>
    <dgm:cxn modelId="{6E7ABDB9-83CE-4FE5-BEBE-8DD4F32AA52F}" type="presParOf" srcId="{BC62E1D7-CB72-4E75-893D-AC5328026D26}" destId="{B38B2AD2-B7CF-4D91-B96E-0B6764243A9F}" srcOrd="6" destOrd="0" presId="urn:microsoft.com/office/officeart/2011/layout/RadialPictureList"/>
    <dgm:cxn modelId="{8AEFE279-2C4B-4AA9-8F9E-59EBB7AF3645}" type="presParOf" srcId="{B38B2AD2-B7CF-4D91-B96E-0B6764243A9F}" destId="{EDA2AE81-9D66-4ED5-8E94-5F07AB1154E7}" srcOrd="0" destOrd="0" presId="urn:microsoft.com/office/officeart/2011/layout/RadialPictureList"/>
    <dgm:cxn modelId="{3D4ED663-A8C5-4D7B-BC10-C6D1A41A734F}" type="presParOf" srcId="{BC62E1D7-CB72-4E75-893D-AC5328026D26}" destId="{38A82223-A890-4223-8711-FF3FA01109B6}" srcOrd="7" destOrd="0" presId="urn:microsoft.com/office/officeart/2011/layout/RadialPictureList"/>
    <dgm:cxn modelId="{51775B30-D465-4C84-8B6B-4957013A6B29}" type="presParOf" srcId="{BC62E1D7-CB72-4E75-893D-AC5328026D26}" destId="{9B5BBBAA-ECB2-4023-BCC1-36143B14D7DE}" srcOrd="8" destOrd="0" presId="urn:microsoft.com/office/officeart/2011/layout/RadialPictureList"/>
    <dgm:cxn modelId="{559D2D3A-7BDF-414D-AD8F-C53008B9B2DF}" type="presParOf" srcId="{9B5BBBAA-ECB2-4023-BCC1-36143B14D7DE}" destId="{3939D5A2-BA36-4E8D-B2EE-B4F7D1661E71}" srcOrd="0" destOrd="0" presId="urn:microsoft.com/office/officeart/2011/layout/RadialPictureList"/>
    <dgm:cxn modelId="{2BBB440E-5311-4A59-88B6-968FB563E439}" type="presParOf" srcId="{BC62E1D7-CB72-4E75-893D-AC5328026D26}" destId="{33A48560-6137-4EAE-8531-6ECFDC90AEA2}" srcOrd="9"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2410B0-8614-474D-8B0A-41A41A29A4B7}" type="doc">
      <dgm:prSet loTypeId="urn:microsoft.com/office/officeart/2005/8/layout/vList3" loCatId="list" qsTypeId="urn:microsoft.com/office/officeart/2005/8/quickstyle/simple1" qsCatId="simple" csTypeId="urn:microsoft.com/office/officeart/2005/8/colors/colorful1" csCatId="colorful" phldr="1"/>
      <dgm:spPr/>
      <dgm:t>
        <a:bodyPr/>
        <a:lstStyle/>
        <a:p>
          <a:endParaRPr lang="en-GB"/>
        </a:p>
      </dgm:t>
    </dgm:pt>
    <dgm:pt modelId="{CD56DFA6-6984-447E-A822-60CC0375541A}">
      <dgm:prSet phldrT="[Text]" custT="1"/>
      <dgm:spPr/>
      <dgm:t>
        <a:bodyPr/>
        <a:lstStyle/>
        <a:p>
          <a:r>
            <a:rPr lang="en-GB" sz="2000" dirty="0"/>
            <a:t>Heating and Cooling Contractor</a:t>
          </a:r>
        </a:p>
      </dgm:t>
    </dgm:pt>
    <dgm:pt modelId="{37083C4F-ABA8-49B2-B5DC-A5B02B60E5AB}" type="parTrans" cxnId="{8CF81FA8-BA85-441B-9DDE-9AFCE664EDEE}">
      <dgm:prSet/>
      <dgm:spPr/>
      <dgm:t>
        <a:bodyPr/>
        <a:lstStyle/>
        <a:p>
          <a:endParaRPr lang="en-GB"/>
        </a:p>
      </dgm:t>
    </dgm:pt>
    <dgm:pt modelId="{59FB1A2D-D344-4947-81B8-F5AED3526BE7}" type="sibTrans" cxnId="{8CF81FA8-BA85-441B-9DDE-9AFCE664EDEE}">
      <dgm:prSet/>
      <dgm:spPr/>
      <dgm:t>
        <a:bodyPr/>
        <a:lstStyle/>
        <a:p>
          <a:endParaRPr lang="en-GB"/>
        </a:p>
      </dgm:t>
    </dgm:pt>
    <dgm:pt modelId="{D42A5EB7-73A4-47D7-A95A-7FD5232E49CF}">
      <dgm:prSet phldrT="[Text]" custT="1"/>
      <dgm:spPr/>
      <dgm:t>
        <a:bodyPr/>
        <a:lstStyle/>
        <a:p>
          <a:r>
            <a:rPr lang="en-GB" sz="2000" dirty="0"/>
            <a:t>Ductless Heat Pumps recommended for 12% of cooling installations and 8% of heating installations</a:t>
          </a:r>
        </a:p>
      </dgm:t>
    </dgm:pt>
    <dgm:pt modelId="{33F3F3C9-9D6B-4949-884E-505D942A7A05}" type="parTrans" cxnId="{C538D7B3-D747-4022-A8A9-40073C14C777}">
      <dgm:prSet/>
      <dgm:spPr/>
      <dgm:t>
        <a:bodyPr/>
        <a:lstStyle/>
        <a:p>
          <a:endParaRPr lang="en-GB"/>
        </a:p>
      </dgm:t>
    </dgm:pt>
    <dgm:pt modelId="{DE70020E-6DEC-4B95-B35C-260C1E771232}" type="sibTrans" cxnId="{C538D7B3-D747-4022-A8A9-40073C14C777}">
      <dgm:prSet/>
      <dgm:spPr/>
      <dgm:t>
        <a:bodyPr/>
        <a:lstStyle/>
        <a:p>
          <a:endParaRPr lang="en-GB"/>
        </a:p>
      </dgm:t>
    </dgm:pt>
    <dgm:pt modelId="{47420BB5-17BE-4CC6-A60B-9B9D970C9F5E}">
      <dgm:prSet phldrT="[Text]" custT="1"/>
      <dgm:spPr/>
      <dgm:t>
        <a:bodyPr/>
        <a:lstStyle/>
        <a:p>
          <a:r>
            <a:rPr lang="en-GB" sz="2000" dirty="0"/>
            <a:t>Customer Installation of DHPs</a:t>
          </a:r>
        </a:p>
      </dgm:t>
    </dgm:pt>
    <dgm:pt modelId="{FE159DEF-7D82-4027-9273-171CD1E730E3}" type="parTrans" cxnId="{F4FB1083-7296-4AFC-A753-67889A45DEE7}">
      <dgm:prSet/>
      <dgm:spPr/>
      <dgm:t>
        <a:bodyPr/>
        <a:lstStyle/>
        <a:p>
          <a:endParaRPr lang="en-GB"/>
        </a:p>
      </dgm:t>
    </dgm:pt>
    <dgm:pt modelId="{91D7252B-8BC9-417D-B4AC-5717333ED116}" type="sibTrans" cxnId="{F4FB1083-7296-4AFC-A753-67889A45DEE7}">
      <dgm:prSet/>
      <dgm:spPr/>
      <dgm:t>
        <a:bodyPr/>
        <a:lstStyle/>
        <a:p>
          <a:endParaRPr lang="en-GB"/>
        </a:p>
      </dgm:t>
    </dgm:pt>
    <dgm:pt modelId="{12C56A8F-9CEE-4C62-BF4C-D97B9EAA10E9}">
      <dgm:prSet phldrT="[Text]" custT="1"/>
      <dgm:spPr/>
      <dgm:t>
        <a:bodyPr/>
        <a:lstStyle/>
        <a:p>
          <a:r>
            <a:rPr lang="en-GB" sz="2000" dirty="0"/>
            <a:t>Most customers (83%-88%) installed DHPs when recommended</a:t>
          </a:r>
        </a:p>
      </dgm:t>
    </dgm:pt>
    <dgm:pt modelId="{CD98E743-5A3D-43D6-8B40-9325C9D73201}" type="parTrans" cxnId="{9F280A52-3657-4CD9-BCA5-8F4E7DC3C68A}">
      <dgm:prSet/>
      <dgm:spPr/>
      <dgm:t>
        <a:bodyPr/>
        <a:lstStyle/>
        <a:p>
          <a:endParaRPr lang="en-GB"/>
        </a:p>
      </dgm:t>
    </dgm:pt>
    <dgm:pt modelId="{D537C2E2-38C4-496A-B991-B894C5EF8134}" type="sibTrans" cxnId="{9F280A52-3657-4CD9-BCA5-8F4E7DC3C68A}">
      <dgm:prSet/>
      <dgm:spPr/>
      <dgm:t>
        <a:bodyPr/>
        <a:lstStyle/>
        <a:p>
          <a:endParaRPr lang="en-GB"/>
        </a:p>
      </dgm:t>
    </dgm:pt>
    <dgm:pt modelId="{60EC995E-57C4-4770-8DBB-F11140B97F44}">
      <dgm:prSet phldrT="[Text]" custT="1"/>
      <dgm:spPr/>
      <dgm:t>
        <a:bodyPr/>
        <a:lstStyle/>
        <a:p>
          <a:r>
            <a:rPr lang="en-GB" sz="2000" dirty="0"/>
            <a:t>Majority of DHP recommendations were for program eligible (80%-99%)</a:t>
          </a:r>
        </a:p>
      </dgm:t>
    </dgm:pt>
    <dgm:pt modelId="{4F666F86-0C28-4295-93CD-25EC2F7EFACA}" type="parTrans" cxnId="{FBDFC331-D4BD-4F10-8937-D148EECC7884}">
      <dgm:prSet/>
      <dgm:spPr/>
      <dgm:t>
        <a:bodyPr/>
        <a:lstStyle/>
        <a:p>
          <a:endParaRPr lang="en-GB"/>
        </a:p>
      </dgm:t>
    </dgm:pt>
    <dgm:pt modelId="{5C477090-1747-4A86-BF56-85CE5041045D}" type="sibTrans" cxnId="{FBDFC331-D4BD-4F10-8937-D148EECC7884}">
      <dgm:prSet/>
      <dgm:spPr/>
      <dgm:t>
        <a:bodyPr/>
        <a:lstStyle/>
        <a:p>
          <a:endParaRPr lang="en-GB"/>
        </a:p>
      </dgm:t>
    </dgm:pt>
    <dgm:pt modelId="{EE2D50E4-A09F-405C-A37D-62157D6CEAA8}">
      <dgm:prSet phldrT="[Text]" custT="1"/>
      <dgm:spPr/>
      <dgm:t>
        <a:bodyPr/>
        <a:lstStyle/>
        <a:p>
          <a:r>
            <a:rPr lang="en-GB" sz="2000" dirty="0"/>
            <a:t>Most cooling recommendations (55%) were for cooling-only use</a:t>
          </a:r>
        </a:p>
      </dgm:t>
    </dgm:pt>
    <dgm:pt modelId="{CE3819BF-4AA7-497E-8B6F-580CDF50FD4F}" type="parTrans" cxnId="{ED995FE7-A237-4C35-ABEE-DC355366E1C7}">
      <dgm:prSet/>
      <dgm:spPr/>
      <dgm:t>
        <a:bodyPr/>
        <a:lstStyle/>
        <a:p>
          <a:endParaRPr lang="en-GB"/>
        </a:p>
      </dgm:t>
    </dgm:pt>
    <dgm:pt modelId="{1D6D149B-C39E-4C33-9118-F9B946E5E760}" type="sibTrans" cxnId="{ED995FE7-A237-4C35-ABEE-DC355366E1C7}">
      <dgm:prSet/>
      <dgm:spPr/>
      <dgm:t>
        <a:bodyPr/>
        <a:lstStyle/>
        <a:p>
          <a:endParaRPr lang="en-GB"/>
        </a:p>
      </dgm:t>
    </dgm:pt>
    <dgm:pt modelId="{54367905-C4D3-41C0-9612-045CE2B015B8}">
      <dgm:prSet phldrT="[Text]" custT="1"/>
      <dgm:spPr/>
      <dgm:t>
        <a:bodyPr/>
        <a:lstStyle/>
        <a:p>
          <a:r>
            <a:rPr lang="en-GB" sz="2000" dirty="0"/>
            <a:t>Majority of customers who installed DHPs (74%-80%) installed high-efficiency DHPs</a:t>
          </a:r>
        </a:p>
      </dgm:t>
    </dgm:pt>
    <dgm:pt modelId="{0E81013A-E440-45CC-9217-1093B06607E8}" type="parTrans" cxnId="{776690A3-D102-4429-AD3F-214321ADB8FB}">
      <dgm:prSet/>
      <dgm:spPr/>
      <dgm:t>
        <a:bodyPr/>
        <a:lstStyle/>
        <a:p>
          <a:endParaRPr lang="en-GB"/>
        </a:p>
      </dgm:t>
    </dgm:pt>
    <dgm:pt modelId="{57E362EA-3FAB-42A6-978B-DA874A581BAB}" type="sibTrans" cxnId="{776690A3-D102-4429-AD3F-214321ADB8FB}">
      <dgm:prSet/>
      <dgm:spPr/>
      <dgm:t>
        <a:bodyPr/>
        <a:lstStyle/>
        <a:p>
          <a:endParaRPr lang="en-GB"/>
        </a:p>
      </dgm:t>
    </dgm:pt>
    <dgm:pt modelId="{B95CF54A-9C34-4083-AA77-06DC3DF3A87E}" type="pres">
      <dgm:prSet presAssocID="{3E2410B0-8614-474D-8B0A-41A41A29A4B7}" presName="linearFlow" presStyleCnt="0">
        <dgm:presLayoutVars>
          <dgm:dir/>
          <dgm:resizeHandles val="exact"/>
        </dgm:presLayoutVars>
      </dgm:prSet>
      <dgm:spPr/>
    </dgm:pt>
    <dgm:pt modelId="{EA657616-A3F4-43E8-8AE0-2F15CEEF0373}" type="pres">
      <dgm:prSet presAssocID="{CD56DFA6-6984-447E-A822-60CC0375541A}" presName="composite" presStyleCnt="0"/>
      <dgm:spPr/>
    </dgm:pt>
    <dgm:pt modelId="{74E400D1-3EBE-405E-8BF9-AF036E88591B}" type="pres">
      <dgm:prSet presAssocID="{CD56DFA6-6984-447E-A822-60CC0375541A}" presName="imgShp" presStyleLbl="fgImgPlace1" presStyleIdx="0" presStyleCnt="2" custLinFactNeighborX="-90377" custLinFactNeighborY="-27"/>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348D6725-B53C-4C0E-9DA4-EF76B00896CC}" type="pres">
      <dgm:prSet presAssocID="{CD56DFA6-6984-447E-A822-60CC0375541A}" presName="txShp" presStyleLbl="node1" presStyleIdx="0" presStyleCnt="2" custScaleX="129298">
        <dgm:presLayoutVars>
          <dgm:bulletEnabled val="1"/>
        </dgm:presLayoutVars>
      </dgm:prSet>
      <dgm:spPr/>
    </dgm:pt>
    <dgm:pt modelId="{E766A659-6E44-4B41-A15E-2BC08859C1F7}" type="pres">
      <dgm:prSet presAssocID="{59FB1A2D-D344-4947-81B8-F5AED3526BE7}" presName="spacing" presStyleCnt="0"/>
      <dgm:spPr/>
    </dgm:pt>
    <dgm:pt modelId="{01A81D1A-B374-4025-BFD2-BA8CD36726AD}" type="pres">
      <dgm:prSet presAssocID="{47420BB5-17BE-4CC6-A60B-9B9D970C9F5E}" presName="composite" presStyleCnt="0"/>
      <dgm:spPr/>
    </dgm:pt>
    <dgm:pt modelId="{1038FDAD-7C12-44E1-9B97-6C75D6FAF238}" type="pres">
      <dgm:prSet presAssocID="{47420BB5-17BE-4CC6-A60B-9B9D970C9F5E}" presName="imgShp" presStyleLbl="fgImgPlace1" presStyleIdx="1" presStyleCnt="2" custLinFactNeighborX="-63843" custLinFactNeighborY="-20676"/>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pt>
    <dgm:pt modelId="{742747A2-9169-4A51-99D6-48D0BD08D11E}" type="pres">
      <dgm:prSet presAssocID="{47420BB5-17BE-4CC6-A60B-9B9D970C9F5E}" presName="txShp" presStyleLbl="node1" presStyleIdx="1" presStyleCnt="2" custScaleX="130285" custLinFactNeighborX="1" custLinFactNeighborY="-20676">
        <dgm:presLayoutVars>
          <dgm:bulletEnabled val="1"/>
        </dgm:presLayoutVars>
      </dgm:prSet>
      <dgm:spPr/>
    </dgm:pt>
  </dgm:ptLst>
  <dgm:cxnLst>
    <dgm:cxn modelId="{2C7D710B-D0FE-44C1-B3D5-E563253617C6}" type="presOf" srcId="{12C56A8F-9CEE-4C62-BF4C-D97B9EAA10E9}" destId="{742747A2-9169-4A51-99D6-48D0BD08D11E}" srcOrd="0" destOrd="1" presId="urn:microsoft.com/office/officeart/2005/8/layout/vList3"/>
    <dgm:cxn modelId="{FBDFC331-D4BD-4F10-8937-D148EECC7884}" srcId="{CD56DFA6-6984-447E-A822-60CC0375541A}" destId="{60EC995E-57C4-4770-8DBB-F11140B97F44}" srcOrd="1" destOrd="0" parTransId="{4F666F86-0C28-4295-93CD-25EC2F7EFACA}" sibTransId="{5C477090-1747-4A86-BF56-85CE5041045D}"/>
    <dgm:cxn modelId="{E08E7248-60E7-4E34-924A-BE0D19EA9C56}" type="presOf" srcId="{CD56DFA6-6984-447E-A822-60CC0375541A}" destId="{348D6725-B53C-4C0E-9DA4-EF76B00896CC}" srcOrd="0" destOrd="0" presId="urn:microsoft.com/office/officeart/2005/8/layout/vList3"/>
    <dgm:cxn modelId="{9F280A52-3657-4CD9-BCA5-8F4E7DC3C68A}" srcId="{47420BB5-17BE-4CC6-A60B-9B9D970C9F5E}" destId="{12C56A8F-9CEE-4C62-BF4C-D97B9EAA10E9}" srcOrd="0" destOrd="0" parTransId="{CD98E743-5A3D-43D6-8B40-9325C9D73201}" sibTransId="{D537C2E2-38C4-496A-B991-B894C5EF8134}"/>
    <dgm:cxn modelId="{A4A10053-2F3C-4B33-A902-DF5C0350FD81}" type="presOf" srcId="{60EC995E-57C4-4770-8DBB-F11140B97F44}" destId="{348D6725-B53C-4C0E-9DA4-EF76B00896CC}" srcOrd="0" destOrd="2" presId="urn:microsoft.com/office/officeart/2005/8/layout/vList3"/>
    <dgm:cxn modelId="{DEB90860-52C7-4A78-A5AD-4CC176E99F63}" type="presOf" srcId="{EE2D50E4-A09F-405C-A37D-62157D6CEAA8}" destId="{348D6725-B53C-4C0E-9DA4-EF76B00896CC}" srcOrd="0" destOrd="3" presId="urn:microsoft.com/office/officeart/2005/8/layout/vList3"/>
    <dgm:cxn modelId="{0D389367-57BC-4A12-8DAC-6031B05FD2A1}" type="presOf" srcId="{D42A5EB7-73A4-47D7-A95A-7FD5232E49CF}" destId="{348D6725-B53C-4C0E-9DA4-EF76B00896CC}" srcOrd="0" destOrd="1" presId="urn:microsoft.com/office/officeart/2005/8/layout/vList3"/>
    <dgm:cxn modelId="{F4FB1083-7296-4AFC-A753-67889A45DEE7}" srcId="{3E2410B0-8614-474D-8B0A-41A41A29A4B7}" destId="{47420BB5-17BE-4CC6-A60B-9B9D970C9F5E}" srcOrd="1" destOrd="0" parTransId="{FE159DEF-7D82-4027-9273-171CD1E730E3}" sibTransId="{91D7252B-8BC9-417D-B4AC-5717333ED116}"/>
    <dgm:cxn modelId="{F247609A-DEC0-42C6-911B-B25479015749}" type="presOf" srcId="{54367905-C4D3-41C0-9612-045CE2B015B8}" destId="{742747A2-9169-4A51-99D6-48D0BD08D11E}" srcOrd="0" destOrd="2" presId="urn:microsoft.com/office/officeart/2005/8/layout/vList3"/>
    <dgm:cxn modelId="{776690A3-D102-4429-AD3F-214321ADB8FB}" srcId="{47420BB5-17BE-4CC6-A60B-9B9D970C9F5E}" destId="{54367905-C4D3-41C0-9612-045CE2B015B8}" srcOrd="1" destOrd="0" parTransId="{0E81013A-E440-45CC-9217-1093B06607E8}" sibTransId="{57E362EA-3FAB-42A6-978B-DA874A581BAB}"/>
    <dgm:cxn modelId="{8CF81FA8-BA85-441B-9DDE-9AFCE664EDEE}" srcId="{3E2410B0-8614-474D-8B0A-41A41A29A4B7}" destId="{CD56DFA6-6984-447E-A822-60CC0375541A}" srcOrd="0" destOrd="0" parTransId="{37083C4F-ABA8-49B2-B5DC-A5B02B60E5AB}" sibTransId="{59FB1A2D-D344-4947-81B8-F5AED3526BE7}"/>
    <dgm:cxn modelId="{C538D7B3-D747-4022-A8A9-40073C14C777}" srcId="{CD56DFA6-6984-447E-A822-60CC0375541A}" destId="{D42A5EB7-73A4-47D7-A95A-7FD5232E49CF}" srcOrd="0" destOrd="0" parTransId="{33F3F3C9-9D6B-4949-884E-505D942A7A05}" sibTransId="{DE70020E-6DEC-4B95-B35C-260C1E771232}"/>
    <dgm:cxn modelId="{ED995FE7-A237-4C35-ABEE-DC355366E1C7}" srcId="{CD56DFA6-6984-447E-A822-60CC0375541A}" destId="{EE2D50E4-A09F-405C-A37D-62157D6CEAA8}" srcOrd="2" destOrd="0" parTransId="{CE3819BF-4AA7-497E-8B6F-580CDF50FD4F}" sibTransId="{1D6D149B-C39E-4C33-9118-F9B946E5E760}"/>
    <dgm:cxn modelId="{D497D0F4-75B8-4210-9D52-6EBE0B1BAB1A}" type="presOf" srcId="{3E2410B0-8614-474D-8B0A-41A41A29A4B7}" destId="{B95CF54A-9C34-4083-AA77-06DC3DF3A87E}" srcOrd="0" destOrd="0" presId="urn:microsoft.com/office/officeart/2005/8/layout/vList3"/>
    <dgm:cxn modelId="{199DF8F8-18B1-4C9C-80EF-54ED3EEF4BC3}" type="presOf" srcId="{47420BB5-17BE-4CC6-A60B-9B9D970C9F5E}" destId="{742747A2-9169-4A51-99D6-48D0BD08D11E}" srcOrd="0" destOrd="0" presId="urn:microsoft.com/office/officeart/2005/8/layout/vList3"/>
    <dgm:cxn modelId="{6CD04E34-854F-442D-A955-513879C38243}" type="presParOf" srcId="{B95CF54A-9C34-4083-AA77-06DC3DF3A87E}" destId="{EA657616-A3F4-43E8-8AE0-2F15CEEF0373}" srcOrd="0" destOrd="0" presId="urn:microsoft.com/office/officeart/2005/8/layout/vList3"/>
    <dgm:cxn modelId="{996A9C8C-BA9A-4416-A3B3-8F73951D7E32}" type="presParOf" srcId="{EA657616-A3F4-43E8-8AE0-2F15CEEF0373}" destId="{74E400D1-3EBE-405E-8BF9-AF036E88591B}" srcOrd="0" destOrd="0" presId="urn:microsoft.com/office/officeart/2005/8/layout/vList3"/>
    <dgm:cxn modelId="{587B7537-4A00-49AF-9E14-B60BCE189051}" type="presParOf" srcId="{EA657616-A3F4-43E8-8AE0-2F15CEEF0373}" destId="{348D6725-B53C-4C0E-9DA4-EF76B00896CC}" srcOrd="1" destOrd="0" presId="urn:microsoft.com/office/officeart/2005/8/layout/vList3"/>
    <dgm:cxn modelId="{AE57A467-927E-4F7D-8F55-82BD1A04C766}" type="presParOf" srcId="{B95CF54A-9C34-4083-AA77-06DC3DF3A87E}" destId="{E766A659-6E44-4B41-A15E-2BC08859C1F7}" srcOrd="1" destOrd="0" presId="urn:microsoft.com/office/officeart/2005/8/layout/vList3"/>
    <dgm:cxn modelId="{F0ACF9BC-7727-4E20-AC68-2BC2FF80560E}" type="presParOf" srcId="{B95CF54A-9C34-4083-AA77-06DC3DF3A87E}" destId="{01A81D1A-B374-4025-BFD2-BA8CD36726AD}" srcOrd="2" destOrd="0" presId="urn:microsoft.com/office/officeart/2005/8/layout/vList3"/>
    <dgm:cxn modelId="{97F42FA2-AEA3-4047-88B3-0A9EFB2A3A0B}" type="presParOf" srcId="{01A81D1A-B374-4025-BFD2-BA8CD36726AD}" destId="{1038FDAD-7C12-44E1-9B97-6C75D6FAF238}" srcOrd="0" destOrd="0" presId="urn:microsoft.com/office/officeart/2005/8/layout/vList3"/>
    <dgm:cxn modelId="{355B8BCF-437F-45D5-97C2-E369B684949E}" type="presParOf" srcId="{01A81D1A-B374-4025-BFD2-BA8CD36726AD}" destId="{742747A2-9169-4A51-99D6-48D0BD08D11E}"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F3E3C1-90B9-44FE-9955-171FF10D58D2}"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GB"/>
        </a:p>
      </dgm:t>
    </dgm:pt>
    <dgm:pt modelId="{9DA6D46F-1CDD-438E-85D1-6FFF639EC867}">
      <dgm:prSet phldrT="[Text]" custT="1"/>
      <dgm:spPr/>
      <dgm:t>
        <a:bodyPr/>
        <a:lstStyle/>
        <a:p>
          <a:r>
            <a:rPr lang="en-GB" sz="1600" b="1" dirty="0"/>
            <a:t>Objective:</a:t>
          </a:r>
          <a:r>
            <a:rPr lang="en-GB" sz="1600" dirty="0"/>
            <a:t> Characterize what participants would have done instead of installing the program DHP</a:t>
          </a:r>
        </a:p>
      </dgm:t>
    </dgm:pt>
    <dgm:pt modelId="{3B326BB9-FD58-4E4D-95D0-5396127A1C8F}" type="parTrans" cxnId="{46A87EAF-5074-4F53-B89B-4B8A9CFF57E5}">
      <dgm:prSet/>
      <dgm:spPr/>
      <dgm:t>
        <a:bodyPr/>
        <a:lstStyle/>
        <a:p>
          <a:endParaRPr lang="en-GB" sz="2800"/>
        </a:p>
      </dgm:t>
    </dgm:pt>
    <dgm:pt modelId="{EA109CDC-0CBC-4F0D-87D8-A1E9F08A215F}" type="sibTrans" cxnId="{46A87EAF-5074-4F53-B89B-4B8A9CFF57E5}">
      <dgm:prSet/>
      <dgm:spPr/>
      <dgm:t>
        <a:bodyPr/>
        <a:lstStyle/>
        <a:p>
          <a:endParaRPr lang="en-GB" sz="2800"/>
        </a:p>
      </dgm:t>
    </dgm:pt>
    <dgm:pt modelId="{2CEE0A20-0CFD-486F-AEC2-E02F2178640D}">
      <dgm:prSet phldrT="[Text]" custT="1"/>
      <dgm:spPr/>
      <dgm:t>
        <a:bodyPr/>
        <a:lstStyle/>
        <a:p>
          <a:r>
            <a:rPr lang="en-GB" sz="1600" b="1" dirty="0"/>
            <a:t>Challenge:</a:t>
          </a:r>
          <a:r>
            <a:rPr lang="en-GB" sz="1600" dirty="0"/>
            <a:t> Determine at head level if/how space previously heated or cooled or is a new space</a:t>
          </a:r>
        </a:p>
      </dgm:t>
    </dgm:pt>
    <dgm:pt modelId="{7B9CB88B-AB22-49B6-AFAF-7E7E2C4B7E8D}" type="parTrans" cxnId="{4195DFE7-EC73-4767-B2D0-56323FA38869}">
      <dgm:prSet/>
      <dgm:spPr/>
      <dgm:t>
        <a:bodyPr/>
        <a:lstStyle/>
        <a:p>
          <a:endParaRPr lang="en-GB" sz="2800"/>
        </a:p>
      </dgm:t>
    </dgm:pt>
    <dgm:pt modelId="{0B29B9E4-7535-47C8-A300-F4C18EDDE574}" type="sibTrans" cxnId="{4195DFE7-EC73-4767-B2D0-56323FA38869}">
      <dgm:prSet/>
      <dgm:spPr/>
      <dgm:t>
        <a:bodyPr/>
        <a:lstStyle/>
        <a:p>
          <a:endParaRPr lang="en-GB" sz="2800"/>
        </a:p>
      </dgm:t>
    </dgm:pt>
    <dgm:pt modelId="{AFC85D8C-CF18-4DAB-BA77-DED713D20C48}">
      <dgm:prSet phldrT="[Text]" custT="1"/>
      <dgm:spPr/>
      <dgm:t>
        <a:bodyPr/>
        <a:lstStyle/>
        <a:p>
          <a:r>
            <a:rPr lang="en-GB" sz="1600" b="1" dirty="0"/>
            <a:t>Challenge:</a:t>
          </a:r>
          <a:r>
            <a:rPr lang="en-GB" sz="1600" dirty="0"/>
            <a:t> Understand how the customer is using the DHP to heat and/or cool post installation</a:t>
          </a:r>
        </a:p>
      </dgm:t>
    </dgm:pt>
    <dgm:pt modelId="{1CC96D90-D4E4-4BEA-B6BB-31FB0A37759E}" type="parTrans" cxnId="{3951B034-9C2D-469E-B70E-B08D0D2074D0}">
      <dgm:prSet/>
      <dgm:spPr/>
      <dgm:t>
        <a:bodyPr/>
        <a:lstStyle/>
        <a:p>
          <a:endParaRPr lang="en-GB" sz="2800"/>
        </a:p>
      </dgm:t>
    </dgm:pt>
    <dgm:pt modelId="{665B27E2-D839-4F6D-B98D-6B008373CE11}" type="sibTrans" cxnId="{3951B034-9C2D-469E-B70E-B08D0D2074D0}">
      <dgm:prSet/>
      <dgm:spPr/>
      <dgm:t>
        <a:bodyPr/>
        <a:lstStyle/>
        <a:p>
          <a:endParaRPr lang="en-GB" sz="2800"/>
        </a:p>
      </dgm:t>
    </dgm:pt>
    <dgm:pt modelId="{0279AC40-A49C-4A05-827C-E8B65FCD97F2}">
      <dgm:prSet phldrT="[Text]" custT="1"/>
      <dgm:spPr/>
      <dgm:t>
        <a:bodyPr/>
        <a:lstStyle/>
        <a:p>
          <a:r>
            <a:rPr lang="en-GB" sz="1600" b="1" dirty="0"/>
            <a:t>Challenge:</a:t>
          </a:r>
          <a:r>
            <a:rPr lang="en-GB" sz="1600" dirty="0"/>
            <a:t> Identify the alternative heating or cooling system that would have been installed</a:t>
          </a:r>
        </a:p>
      </dgm:t>
    </dgm:pt>
    <dgm:pt modelId="{51DEEC3A-8652-4244-AA58-7ED67A78BDA2}" type="parTrans" cxnId="{19304007-6796-4056-8001-7EC3E792A066}">
      <dgm:prSet/>
      <dgm:spPr/>
      <dgm:t>
        <a:bodyPr/>
        <a:lstStyle/>
        <a:p>
          <a:endParaRPr lang="en-GB"/>
        </a:p>
      </dgm:t>
    </dgm:pt>
    <dgm:pt modelId="{CB10C8AA-F75A-48B0-B480-8774DACB45CC}" type="sibTrans" cxnId="{19304007-6796-4056-8001-7EC3E792A066}">
      <dgm:prSet/>
      <dgm:spPr/>
      <dgm:t>
        <a:bodyPr/>
        <a:lstStyle/>
        <a:p>
          <a:endParaRPr lang="en-GB"/>
        </a:p>
      </dgm:t>
    </dgm:pt>
    <dgm:pt modelId="{9C60B6B0-0B4D-4D07-9E94-1F8555D41E65}" type="pres">
      <dgm:prSet presAssocID="{ECF3E3C1-90B9-44FE-9955-171FF10D58D2}" presName="linear" presStyleCnt="0">
        <dgm:presLayoutVars>
          <dgm:dir/>
          <dgm:animLvl val="lvl"/>
          <dgm:resizeHandles val="exact"/>
        </dgm:presLayoutVars>
      </dgm:prSet>
      <dgm:spPr/>
    </dgm:pt>
    <dgm:pt modelId="{02580BF5-E24C-49C3-B319-FBDE2D2FF790}" type="pres">
      <dgm:prSet presAssocID="{9DA6D46F-1CDD-438E-85D1-6FFF639EC867}" presName="parentLin" presStyleCnt="0"/>
      <dgm:spPr/>
    </dgm:pt>
    <dgm:pt modelId="{7E81E4B0-7A4A-402B-95AD-99956E038DB5}" type="pres">
      <dgm:prSet presAssocID="{9DA6D46F-1CDD-438E-85D1-6FFF639EC867}" presName="parentLeftMargin" presStyleLbl="node1" presStyleIdx="0" presStyleCnt="4"/>
      <dgm:spPr/>
    </dgm:pt>
    <dgm:pt modelId="{877E2D73-FDC4-48A9-AF05-DAF163D8E98D}" type="pres">
      <dgm:prSet presAssocID="{9DA6D46F-1CDD-438E-85D1-6FFF639EC867}" presName="parentText" presStyleLbl="node1" presStyleIdx="0" presStyleCnt="4">
        <dgm:presLayoutVars>
          <dgm:chMax val="0"/>
          <dgm:bulletEnabled val="1"/>
        </dgm:presLayoutVars>
      </dgm:prSet>
      <dgm:spPr/>
    </dgm:pt>
    <dgm:pt modelId="{64A2A977-B135-4401-9E6D-DE4B4C837332}" type="pres">
      <dgm:prSet presAssocID="{9DA6D46F-1CDD-438E-85D1-6FFF639EC867}" presName="negativeSpace" presStyleCnt="0"/>
      <dgm:spPr/>
    </dgm:pt>
    <dgm:pt modelId="{862FC10C-6587-47DF-A0BA-D6081914DEBF}" type="pres">
      <dgm:prSet presAssocID="{9DA6D46F-1CDD-438E-85D1-6FFF639EC867}" presName="childText" presStyleLbl="conFgAcc1" presStyleIdx="0" presStyleCnt="4">
        <dgm:presLayoutVars>
          <dgm:bulletEnabled val="1"/>
        </dgm:presLayoutVars>
      </dgm:prSet>
      <dgm:spPr/>
    </dgm:pt>
    <dgm:pt modelId="{DC3B106C-4ACE-4109-9F64-662C75CB1261}" type="pres">
      <dgm:prSet presAssocID="{EA109CDC-0CBC-4F0D-87D8-A1E9F08A215F}" presName="spaceBetweenRectangles" presStyleCnt="0"/>
      <dgm:spPr/>
    </dgm:pt>
    <dgm:pt modelId="{C9B60DFF-E3BB-4A7A-AF97-5C2FA4B60AD9}" type="pres">
      <dgm:prSet presAssocID="{2CEE0A20-0CFD-486F-AEC2-E02F2178640D}" presName="parentLin" presStyleCnt="0"/>
      <dgm:spPr/>
    </dgm:pt>
    <dgm:pt modelId="{2C025FB4-D615-4D0D-9DE5-C0C1D59DA7C0}" type="pres">
      <dgm:prSet presAssocID="{2CEE0A20-0CFD-486F-AEC2-E02F2178640D}" presName="parentLeftMargin" presStyleLbl="node1" presStyleIdx="0" presStyleCnt="4"/>
      <dgm:spPr/>
    </dgm:pt>
    <dgm:pt modelId="{ABB13E32-B498-45DF-8474-33BC55A4BB93}" type="pres">
      <dgm:prSet presAssocID="{2CEE0A20-0CFD-486F-AEC2-E02F2178640D}" presName="parentText" presStyleLbl="node1" presStyleIdx="1" presStyleCnt="4">
        <dgm:presLayoutVars>
          <dgm:chMax val="0"/>
          <dgm:bulletEnabled val="1"/>
        </dgm:presLayoutVars>
      </dgm:prSet>
      <dgm:spPr/>
    </dgm:pt>
    <dgm:pt modelId="{2C1331D5-ABEA-4B5E-9869-ECC352061844}" type="pres">
      <dgm:prSet presAssocID="{2CEE0A20-0CFD-486F-AEC2-E02F2178640D}" presName="negativeSpace" presStyleCnt="0"/>
      <dgm:spPr/>
    </dgm:pt>
    <dgm:pt modelId="{53155FA4-2336-435D-9966-D2000B04F20F}" type="pres">
      <dgm:prSet presAssocID="{2CEE0A20-0CFD-486F-AEC2-E02F2178640D}" presName="childText" presStyleLbl="conFgAcc1" presStyleIdx="1" presStyleCnt="4">
        <dgm:presLayoutVars>
          <dgm:bulletEnabled val="1"/>
        </dgm:presLayoutVars>
      </dgm:prSet>
      <dgm:spPr/>
    </dgm:pt>
    <dgm:pt modelId="{E8B19F41-0C5E-4AC7-A1DC-1A97FCADD887}" type="pres">
      <dgm:prSet presAssocID="{0B29B9E4-7535-47C8-A300-F4C18EDDE574}" presName="spaceBetweenRectangles" presStyleCnt="0"/>
      <dgm:spPr/>
    </dgm:pt>
    <dgm:pt modelId="{BC4222DD-5151-4D88-8C18-9CB73DFD8DCC}" type="pres">
      <dgm:prSet presAssocID="{AFC85D8C-CF18-4DAB-BA77-DED713D20C48}" presName="parentLin" presStyleCnt="0"/>
      <dgm:spPr/>
    </dgm:pt>
    <dgm:pt modelId="{DD015B6C-5C6F-4D0A-9BA2-8D46B792912A}" type="pres">
      <dgm:prSet presAssocID="{AFC85D8C-CF18-4DAB-BA77-DED713D20C48}" presName="parentLeftMargin" presStyleLbl="node1" presStyleIdx="1" presStyleCnt="4"/>
      <dgm:spPr/>
    </dgm:pt>
    <dgm:pt modelId="{6137C354-54C9-47E0-9A5C-617385961006}" type="pres">
      <dgm:prSet presAssocID="{AFC85D8C-CF18-4DAB-BA77-DED713D20C48}" presName="parentText" presStyleLbl="node1" presStyleIdx="2" presStyleCnt="4">
        <dgm:presLayoutVars>
          <dgm:chMax val="0"/>
          <dgm:bulletEnabled val="1"/>
        </dgm:presLayoutVars>
      </dgm:prSet>
      <dgm:spPr/>
    </dgm:pt>
    <dgm:pt modelId="{8B6F0715-5CA9-4EBE-9D62-F2EFCFA9668F}" type="pres">
      <dgm:prSet presAssocID="{AFC85D8C-CF18-4DAB-BA77-DED713D20C48}" presName="negativeSpace" presStyleCnt="0"/>
      <dgm:spPr/>
    </dgm:pt>
    <dgm:pt modelId="{C38167D3-96CD-483A-9AC3-7FC1C1062C1D}" type="pres">
      <dgm:prSet presAssocID="{AFC85D8C-CF18-4DAB-BA77-DED713D20C48}" presName="childText" presStyleLbl="conFgAcc1" presStyleIdx="2" presStyleCnt="4">
        <dgm:presLayoutVars>
          <dgm:bulletEnabled val="1"/>
        </dgm:presLayoutVars>
      </dgm:prSet>
      <dgm:spPr/>
    </dgm:pt>
    <dgm:pt modelId="{897167EB-1EE8-46FB-AC38-CF68B2C1E4AD}" type="pres">
      <dgm:prSet presAssocID="{665B27E2-D839-4F6D-B98D-6B008373CE11}" presName="spaceBetweenRectangles" presStyleCnt="0"/>
      <dgm:spPr/>
    </dgm:pt>
    <dgm:pt modelId="{89F17E23-D053-4D24-8E33-9C7A35D5D534}" type="pres">
      <dgm:prSet presAssocID="{0279AC40-A49C-4A05-827C-E8B65FCD97F2}" presName="parentLin" presStyleCnt="0"/>
      <dgm:spPr/>
    </dgm:pt>
    <dgm:pt modelId="{DF8CDEC0-316A-4FB2-9E25-3BFCB30D3571}" type="pres">
      <dgm:prSet presAssocID="{0279AC40-A49C-4A05-827C-E8B65FCD97F2}" presName="parentLeftMargin" presStyleLbl="node1" presStyleIdx="2" presStyleCnt="4"/>
      <dgm:spPr/>
    </dgm:pt>
    <dgm:pt modelId="{B3B0E6AE-6A5A-4753-A2EE-3E262F6E79F6}" type="pres">
      <dgm:prSet presAssocID="{0279AC40-A49C-4A05-827C-E8B65FCD97F2}" presName="parentText" presStyleLbl="node1" presStyleIdx="3" presStyleCnt="4">
        <dgm:presLayoutVars>
          <dgm:chMax val="0"/>
          <dgm:bulletEnabled val="1"/>
        </dgm:presLayoutVars>
      </dgm:prSet>
      <dgm:spPr/>
    </dgm:pt>
    <dgm:pt modelId="{8B9A1965-49C4-4D23-88DC-64E8F8932313}" type="pres">
      <dgm:prSet presAssocID="{0279AC40-A49C-4A05-827C-E8B65FCD97F2}" presName="negativeSpace" presStyleCnt="0"/>
      <dgm:spPr/>
    </dgm:pt>
    <dgm:pt modelId="{A20DA95C-1032-490D-BBE5-F3B27C7469CF}" type="pres">
      <dgm:prSet presAssocID="{0279AC40-A49C-4A05-827C-E8B65FCD97F2}" presName="childText" presStyleLbl="conFgAcc1" presStyleIdx="3" presStyleCnt="4">
        <dgm:presLayoutVars>
          <dgm:bulletEnabled val="1"/>
        </dgm:presLayoutVars>
      </dgm:prSet>
      <dgm:spPr/>
    </dgm:pt>
  </dgm:ptLst>
  <dgm:cxnLst>
    <dgm:cxn modelId="{19304007-6796-4056-8001-7EC3E792A066}" srcId="{ECF3E3C1-90B9-44FE-9955-171FF10D58D2}" destId="{0279AC40-A49C-4A05-827C-E8B65FCD97F2}" srcOrd="3" destOrd="0" parTransId="{51DEEC3A-8652-4244-AA58-7ED67A78BDA2}" sibTransId="{CB10C8AA-F75A-48B0-B480-8774DACB45CC}"/>
    <dgm:cxn modelId="{712CDF0B-0B8E-4FFC-9871-679FF6D17497}" type="presOf" srcId="{AFC85D8C-CF18-4DAB-BA77-DED713D20C48}" destId="{6137C354-54C9-47E0-9A5C-617385961006}" srcOrd="1" destOrd="0" presId="urn:microsoft.com/office/officeart/2005/8/layout/list1"/>
    <dgm:cxn modelId="{3951B034-9C2D-469E-B70E-B08D0D2074D0}" srcId="{ECF3E3C1-90B9-44FE-9955-171FF10D58D2}" destId="{AFC85D8C-CF18-4DAB-BA77-DED713D20C48}" srcOrd="2" destOrd="0" parTransId="{1CC96D90-D4E4-4BEA-B6BB-31FB0A37759E}" sibTransId="{665B27E2-D839-4F6D-B98D-6B008373CE11}"/>
    <dgm:cxn modelId="{E4F3C03A-64E4-459A-B3CB-B7A87560D8B3}" type="presOf" srcId="{0279AC40-A49C-4A05-827C-E8B65FCD97F2}" destId="{B3B0E6AE-6A5A-4753-A2EE-3E262F6E79F6}" srcOrd="1" destOrd="0" presId="urn:microsoft.com/office/officeart/2005/8/layout/list1"/>
    <dgm:cxn modelId="{91481EA5-82BE-4FEE-A104-1F358E19CF25}" type="presOf" srcId="{9DA6D46F-1CDD-438E-85D1-6FFF639EC867}" destId="{877E2D73-FDC4-48A9-AF05-DAF163D8E98D}" srcOrd="1" destOrd="0" presId="urn:microsoft.com/office/officeart/2005/8/layout/list1"/>
    <dgm:cxn modelId="{46A87EAF-5074-4F53-B89B-4B8A9CFF57E5}" srcId="{ECF3E3C1-90B9-44FE-9955-171FF10D58D2}" destId="{9DA6D46F-1CDD-438E-85D1-6FFF639EC867}" srcOrd="0" destOrd="0" parTransId="{3B326BB9-FD58-4E4D-95D0-5396127A1C8F}" sibTransId="{EA109CDC-0CBC-4F0D-87D8-A1E9F08A215F}"/>
    <dgm:cxn modelId="{E4F574B6-9CB8-4C00-B60D-67D160B88239}" type="presOf" srcId="{9DA6D46F-1CDD-438E-85D1-6FFF639EC867}" destId="{7E81E4B0-7A4A-402B-95AD-99956E038DB5}" srcOrd="0" destOrd="0" presId="urn:microsoft.com/office/officeart/2005/8/layout/list1"/>
    <dgm:cxn modelId="{FAE4B1C4-73C2-46A6-9071-487499137E9C}" type="presOf" srcId="{2CEE0A20-0CFD-486F-AEC2-E02F2178640D}" destId="{ABB13E32-B498-45DF-8474-33BC55A4BB93}" srcOrd="1" destOrd="0" presId="urn:microsoft.com/office/officeart/2005/8/layout/list1"/>
    <dgm:cxn modelId="{D0954FCC-ACC1-4B69-BD68-20EDE52DAF5C}" type="presOf" srcId="{0279AC40-A49C-4A05-827C-E8B65FCD97F2}" destId="{DF8CDEC0-316A-4FB2-9E25-3BFCB30D3571}" srcOrd="0" destOrd="0" presId="urn:microsoft.com/office/officeart/2005/8/layout/list1"/>
    <dgm:cxn modelId="{F750CFCD-5371-46C8-8A7A-B7BABFE513D2}" type="presOf" srcId="{2CEE0A20-0CFD-486F-AEC2-E02F2178640D}" destId="{2C025FB4-D615-4D0D-9DE5-C0C1D59DA7C0}" srcOrd="0" destOrd="0" presId="urn:microsoft.com/office/officeart/2005/8/layout/list1"/>
    <dgm:cxn modelId="{823C8EDA-2F3C-47D5-8C77-8574728835AF}" type="presOf" srcId="{ECF3E3C1-90B9-44FE-9955-171FF10D58D2}" destId="{9C60B6B0-0B4D-4D07-9E94-1F8555D41E65}" srcOrd="0" destOrd="0" presId="urn:microsoft.com/office/officeart/2005/8/layout/list1"/>
    <dgm:cxn modelId="{4195DFE7-EC73-4767-B2D0-56323FA38869}" srcId="{ECF3E3C1-90B9-44FE-9955-171FF10D58D2}" destId="{2CEE0A20-0CFD-486F-AEC2-E02F2178640D}" srcOrd="1" destOrd="0" parTransId="{7B9CB88B-AB22-49B6-AFAF-7E7E2C4B7E8D}" sibTransId="{0B29B9E4-7535-47C8-A300-F4C18EDDE574}"/>
    <dgm:cxn modelId="{FFD805EF-F3C5-4322-AB0B-FC9726886498}" type="presOf" srcId="{AFC85D8C-CF18-4DAB-BA77-DED713D20C48}" destId="{DD015B6C-5C6F-4D0A-9BA2-8D46B792912A}" srcOrd="0" destOrd="0" presId="urn:microsoft.com/office/officeart/2005/8/layout/list1"/>
    <dgm:cxn modelId="{49C79D5C-964B-4AB3-A2B2-5E84665933B7}" type="presParOf" srcId="{9C60B6B0-0B4D-4D07-9E94-1F8555D41E65}" destId="{02580BF5-E24C-49C3-B319-FBDE2D2FF790}" srcOrd="0" destOrd="0" presId="urn:microsoft.com/office/officeart/2005/8/layout/list1"/>
    <dgm:cxn modelId="{CD7FF184-8048-4D47-8FBB-EB0A4EBCACF0}" type="presParOf" srcId="{02580BF5-E24C-49C3-B319-FBDE2D2FF790}" destId="{7E81E4B0-7A4A-402B-95AD-99956E038DB5}" srcOrd="0" destOrd="0" presId="urn:microsoft.com/office/officeart/2005/8/layout/list1"/>
    <dgm:cxn modelId="{4BBF31FD-AF70-4A28-8B6D-BA3C8FBDAECB}" type="presParOf" srcId="{02580BF5-E24C-49C3-B319-FBDE2D2FF790}" destId="{877E2D73-FDC4-48A9-AF05-DAF163D8E98D}" srcOrd="1" destOrd="0" presId="urn:microsoft.com/office/officeart/2005/8/layout/list1"/>
    <dgm:cxn modelId="{539ADA7B-EBF4-49FB-86BE-929916FEE01A}" type="presParOf" srcId="{9C60B6B0-0B4D-4D07-9E94-1F8555D41E65}" destId="{64A2A977-B135-4401-9E6D-DE4B4C837332}" srcOrd="1" destOrd="0" presId="urn:microsoft.com/office/officeart/2005/8/layout/list1"/>
    <dgm:cxn modelId="{9C7CCD09-AC09-4657-AA02-815196CC8CA1}" type="presParOf" srcId="{9C60B6B0-0B4D-4D07-9E94-1F8555D41E65}" destId="{862FC10C-6587-47DF-A0BA-D6081914DEBF}" srcOrd="2" destOrd="0" presId="urn:microsoft.com/office/officeart/2005/8/layout/list1"/>
    <dgm:cxn modelId="{768AAF05-FD27-4F20-B672-B76000DA7641}" type="presParOf" srcId="{9C60B6B0-0B4D-4D07-9E94-1F8555D41E65}" destId="{DC3B106C-4ACE-4109-9F64-662C75CB1261}" srcOrd="3" destOrd="0" presId="urn:microsoft.com/office/officeart/2005/8/layout/list1"/>
    <dgm:cxn modelId="{2473303C-AEFA-4E7A-8D37-2F55E7594251}" type="presParOf" srcId="{9C60B6B0-0B4D-4D07-9E94-1F8555D41E65}" destId="{C9B60DFF-E3BB-4A7A-AF97-5C2FA4B60AD9}" srcOrd="4" destOrd="0" presId="urn:microsoft.com/office/officeart/2005/8/layout/list1"/>
    <dgm:cxn modelId="{989E2E18-865E-4F50-9B23-A2A525279C3B}" type="presParOf" srcId="{C9B60DFF-E3BB-4A7A-AF97-5C2FA4B60AD9}" destId="{2C025FB4-D615-4D0D-9DE5-C0C1D59DA7C0}" srcOrd="0" destOrd="0" presId="urn:microsoft.com/office/officeart/2005/8/layout/list1"/>
    <dgm:cxn modelId="{156F8460-5C6D-4E24-BD37-7F5C78BF560D}" type="presParOf" srcId="{C9B60DFF-E3BB-4A7A-AF97-5C2FA4B60AD9}" destId="{ABB13E32-B498-45DF-8474-33BC55A4BB93}" srcOrd="1" destOrd="0" presId="urn:microsoft.com/office/officeart/2005/8/layout/list1"/>
    <dgm:cxn modelId="{967F0C9D-EC21-4271-8C0D-1D1411C397BD}" type="presParOf" srcId="{9C60B6B0-0B4D-4D07-9E94-1F8555D41E65}" destId="{2C1331D5-ABEA-4B5E-9869-ECC352061844}" srcOrd="5" destOrd="0" presId="urn:microsoft.com/office/officeart/2005/8/layout/list1"/>
    <dgm:cxn modelId="{07089281-4B47-4436-A050-78329C3094B5}" type="presParOf" srcId="{9C60B6B0-0B4D-4D07-9E94-1F8555D41E65}" destId="{53155FA4-2336-435D-9966-D2000B04F20F}" srcOrd="6" destOrd="0" presId="urn:microsoft.com/office/officeart/2005/8/layout/list1"/>
    <dgm:cxn modelId="{A262AB6C-235C-4949-B817-8150EA4AA213}" type="presParOf" srcId="{9C60B6B0-0B4D-4D07-9E94-1F8555D41E65}" destId="{E8B19F41-0C5E-4AC7-A1DC-1A97FCADD887}" srcOrd="7" destOrd="0" presId="urn:microsoft.com/office/officeart/2005/8/layout/list1"/>
    <dgm:cxn modelId="{D36624DF-2F2A-43AD-B275-5550F7C9D35A}" type="presParOf" srcId="{9C60B6B0-0B4D-4D07-9E94-1F8555D41E65}" destId="{BC4222DD-5151-4D88-8C18-9CB73DFD8DCC}" srcOrd="8" destOrd="0" presId="urn:microsoft.com/office/officeart/2005/8/layout/list1"/>
    <dgm:cxn modelId="{27B47D70-03A1-4202-9E07-9F49F298B3C6}" type="presParOf" srcId="{BC4222DD-5151-4D88-8C18-9CB73DFD8DCC}" destId="{DD015B6C-5C6F-4D0A-9BA2-8D46B792912A}" srcOrd="0" destOrd="0" presId="urn:microsoft.com/office/officeart/2005/8/layout/list1"/>
    <dgm:cxn modelId="{265AF5C0-2084-47FD-87B1-A5ECF7C21976}" type="presParOf" srcId="{BC4222DD-5151-4D88-8C18-9CB73DFD8DCC}" destId="{6137C354-54C9-47E0-9A5C-617385961006}" srcOrd="1" destOrd="0" presId="urn:microsoft.com/office/officeart/2005/8/layout/list1"/>
    <dgm:cxn modelId="{2C501718-52E0-4E18-8F55-C505535105F6}" type="presParOf" srcId="{9C60B6B0-0B4D-4D07-9E94-1F8555D41E65}" destId="{8B6F0715-5CA9-4EBE-9D62-F2EFCFA9668F}" srcOrd="9" destOrd="0" presId="urn:microsoft.com/office/officeart/2005/8/layout/list1"/>
    <dgm:cxn modelId="{129A6623-05DE-49F5-BE9C-C1732EF9F1EA}" type="presParOf" srcId="{9C60B6B0-0B4D-4D07-9E94-1F8555D41E65}" destId="{C38167D3-96CD-483A-9AC3-7FC1C1062C1D}" srcOrd="10" destOrd="0" presId="urn:microsoft.com/office/officeart/2005/8/layout/list1"/>
    <dgm:cxn modelId="{E6793CC7-FB2F-4475-8C61-BF85929CA2A6}" type="presParOf" srcId="{9C60B6B0-0B4D-4D07-9E94-1F8555D41E65}" destId="{897167EB-1EE8-46FB-AC38-CF68B2C1E4AD}" srcOrd="11" destOrd="0" presId="urn:microsoft.com/office/officeart/2005/8/layout/list1"/>
    <dgm:cxn modelId="{86FE2093-F89C-48D3-8E04-E4CEEF817538}" type="presParOf" srcId="{9C60B6B0-0B4D-4D07-9E94-1F8555D41E65}" destId="{89F17E23-D053-4D24-8E33-9C7A35D5D534}" srcOrd="12" destOrd="0" presId="urn:microsoft.com/office/officeart/2005/8/layout/list1"/>
    <dgm:cxn modelId="{E996B86E-5501-4617-8138-D73E5A653EC3}" type="presParOf" srcId="{89F17E23-D053-4D24-8E33-9C7A35D5D534}" destId="{DF8CDEC0-316A-4FB2-9E25-3BFCB30D3571}" srcOrd="0" destOrd="0" presId="urn:microsoft.com/office/officeart/2005/8/layout/list1"/>
    <dgm:cxn modelId="{861FD653-DEE4-4661-8720-2967F34DDE81}" type="presParOf" srcId="{89F17E23-D053-4D24-8E33-9C7A35D5D534}" destId="{B3B0E6AE-6A5A-4753-A2EE-3E262F6E79F6}" srcOrd="1" destOrd="0" presId="urn:microsoft.com/office/officeart/2005/8/layout/list1"/>
    <dgm:cxn modelId="{DBCCE5E8-4684-41B9-ACC6-AFC0EA8F94CA}" type="presParOf" srcId="{9C60B6B0-0B4D-4D07-9E94-1F8555D41E65}" destId="{8B9A1965-49C4-4D23-88DC-64E8F8932313}" srcOrd="13" destOrd="0" presId="urn:microsoft.com/office/officeart/2005/8/layout/list1"/>
    <dgm:cxn modelId="{424B9CA4-0A12-442E-8D0C-9EE2DEA2B154}" type="presParOf" srcId="{9C60B6B0-0B4D-4D07-9E94-1F8555D41E65}" destId="{A20DA95C-1032-490D-BBE5-F3B27C7469CF}"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6052DE2-7C31-4AFC-8DEF-26E616EE0C7B}"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GB"/>
        </a:p>
      </dgm:t>
    </dgm:pt>
    <dgm:pt modelId="{ACEE69DE-4D5D-403C-B2EE-7738428E7637}">
      <dgm:prSet phldrT="[Text]"/>
      <dgm:spPr/>
      <dgm:t>
        <a:bodyPr/>
        <a:lstStyle/>
        <a:p>
          <a:r>
            <a:rPr lang="en-GB" dirty="0"/>
            <a:t>Research topics:</a:t>
          </a:r>
        </a:p>
      </dgm:t>
    </dgm:pt>
    <dgm:pt modelId="{F00D154D-6C11-4657-B99C-6535E6DEC9B3}" type="parTrans" cxnId="{7FEDE29B-52F7-432C-9234-4E0BA2BC5670}">
      <dgm:prSet/>
      <dgm:spPr/>
      <dgm:t>
        <a:bodyPr/>
        <a:lstStyle/>
        <a:p>
          <a:endParaRPr lang="en-GB"/>
        </a:p>
      </dgm:t>
    </dgm:pt>
    <dgm:pt modelId="{37E7A08D-0677-4071-9EB3-6EDCCAB5652A}" type="sibTrans" cxnId="{7FEDE29B-52F7-432C-9234-4E0BA2BC5670}">
      <dgm:prSet/>
      <dgm:spPr/>
      <dgm:t>
        <a:bodyPr/>
        <a:lstStyle/>
        <a:p>
          <a:endParaRPr lang="en-GB"/>
        </a:p>
      </dgm:t>
    </dgm:pt>
    <dgm:pt modelId="{8E4DAC41-F82F-4D22-AD50-85BC4835A6E1}">
      <dgm:prSet/>
      <dgm:spPr/>
      <dgm:t>
        <a:bodyPr/>
        <a:lstStyle/>
        <a:p>
          <a:r>
            <a:rPr lang="en-GB" dirty="0"/>
            <a:t>Demographics</a:t>
          </a:r>
        </a:p>
      </dgm:t>
    </dgm:pt>
    <dgm:pt modelId="{67062333-DD03-4240-8B21-44E33ABE13A8}" type="parTrans" cxnId="{157FB584-05D4-4284-8C3A-AEE1CF0E0D99}">
      <dgm:prSet/>
      <dgm:spPr/>
      <dgm:t>
        <a:bodyPr/>
        <a:lstStyle/>
        <a:p>
          <a:endParaRPr lang="en-GB"/>
        </a:p>
      </dgm:t>
    </dgm:pt>
    <dgm:pt modelId="{D1F24D20-C80B-423C-8661-2BACD1260FE7}" type="sibTrans" cxnId="{157FB584-05D4-4284-8C3A-AEE1CF0E0D99}">
      <dgm:prSet/>
      <dgm:spPr/>
      <dgm:t>
        <a:bodyPr/>
        <a:lstStyle/>
        <a:p>
          <a:endParaRPr lang="en-GB"/>
        </a:p>
      </dgm:t>
    </dgm:pt>
    <dgm:pt modelId="{789E719A-880C-4958-8A6A-B13CCF754AAF}">
      <dgm:prSet/>
      <dgm:spPr/>
      <dgm:t>
        <a:bodyPr/>
        <a:lstStyle/>
        <a:p>
          <a:r>
            <a:rPr lang="en-GB" dirty="0"/>
            <a:t>Presence of heating/cooling equipment in DHP space</a:t>
          </a:r>
        </a:p>
      </dgm:t>
    </dgm:pt>
    <dgm:pt modelId="{E51BB618-2E11-4910-9ACC-4F117762C082}" type="parTrans" cxnId="{F62576EF-0105-4E75-8B17-5894D96030C7}">
      <dgm:prSet/>
      <dgm:spPr/>
      <dgm:t>
        <a:bodyPr/>
        <a:lstStyle/>
        <a:p>
          <a:endParaRPr lang="en-GB"/>
        </a:p>
      </dgm:t>
    </dgm:pt>
    <dgm:pt modelId="{D350D04E-272E-4C85-A836-D34ACE8E7FC7}" type="sibTrans" cxnId="{F62576EF-0105-4E75-8B17-5894D96030C7}">
      <dgm:prSet/>
      <dgm:spPr/>
      <dgm:t>
        <a:bodyPr/>
        <a:lstStyle/>
        <a:p>
          <a:endParaRPr lang="en-GB"/>
        </a:p>
      </dgm:t>
    </dgm:pt>
    <dgm:pt modelId="{EBF0B542-D12C-4562-91BA-D5E4DA82F29C}">
      <dgm:prSet/>
      <dgm:spPr/>
      <dgm:t>
        <a:bodyPr/>
        <a:lstStyle/>
        <a:p>
          <a:endParaRPr lang="en-GB" dirty="0"/>
        </a:p>
      </dgm:t>
    </dgm:pt>
    <dgm:pt modelId="{13B7D4A9-BEA0-453E-8278-EA7A919C2264}" type="parTrans" cxnId="{6C62DBAF-5BA6-4799-97F4-77716A9B104D}">
      <dgm:prSet/>
      <dgm:spPr/>
      <dgm:t>
        <a:bodyPr/>
        <a:lstStyle/>
        <a:p>
          <a:endParaRPr lang="en-GB"/>
        </a:p>
      </dgm:t>
    </dgm:pt>
    <dgm:pt modelId="{97617D9F-5F12-4E8A-98B8-DF1A6860F5A3}" type="sibTrans" cxnId="{6C62DBAF-5BA6-4799-97F4-77716A9B104D}">
      <dgm:prSet/>
      <dgm:spPr/>
      <dgm:t>
        <a:bodyPr/>
        <a:lstStyle/>
        <a:p>
          <a:endParaRPr lang="en-GB"/>
        </a:p>
      </dgm:t>
    </dgm:pt>
    <dgm:pt modelId="{8C4846F1-4EE9-4CCD-933D-1F12F2CB93BD}">
      <dgm:prSet/>
      <dgm:spPr/>
      <dgm:t>
        <a:bodyPr/>
        <a:lstStyle/>
        <a:p>
          <a:r>
            <a:rPr lang="en-GB" dirty="0"/>
            <a:t>DHP operation assumptions</a:t>
          </a:r>
        </a:p>
      </dgm:t>
    </dgm:pt>
    <dgm:pt modelId="{9AD97572-1543-4F74-9E22-447BE02B42BF}" type="parTrans" cxnId="{3793A05B-2BF3-474A-9FB4-6E3B7805EC37}">
      <dgm:prSet/>
      <dgm:spPr/>
      <dgm:t>
        <a:bodyPr/>
        <a:lstStyle/>
        <a:p>
          <a:endParaRPr lang="en-GB"/>
        </a:p>
      </dgm:t>
    </dgm:pt>
    <dgm:pt modelId="{8584E8B3-D303-4FF8-B50B-9D89EADFF38C}" type="sibTrans" cxnId="{3793A05B-2BF3-474A-9FB4-6E3B7805EC37}">
      <dgm:prSet/>
      <dgm:spPr/>
      <dgm:t>
        <a:bodyPr/>
        <a:lstStyle/>
        <a:p>
          <a:endParaRPr lang="en-GB"/>
        </a:p>
      </dgm:t>
    </dgm:pt>
    <dgm:pt modelId="{40085254-F5DC-425E-8699-BABBC0F13871}">
      <dgm:prSet/>
      <dgm:spPr/>
      <dgm:t>
        <a:bodyPr/>
        <a:lstStyle/>
        <a:p>
          <a:r>
            <a:rPr lang="en-GB" dirty="0"/>
            <a:t>Relationship of DHP-served space to spaces served by other heating/cooling equipment</a:t>
          </a:r>
        </a:p>
      </dgm:t>
    </dgm:pt>
    <dgm:pt modelId="{D849978B-1D23-445A-9E0E-DF3084B87452}" type="parTrans" cxnId="{E5610012-E60C-49D2-B217-E3CEE8BCF484}">
      <dgm:prSet/>
      <dgm:spPr/>
      <dgm:t>
        <a:bodyPr/>
        <a:lstStyle/>
        <a:p>
          <a:endParaRPr lang="en-GB"/>
        </a:p>
      </dgm:t>
    </dgm:pt>
    <dgm:pt modelId="{58E9C14F-920F-4D88-AFD5-43DECA8FE245}" type="sibTrans" cxnId="{E5610012-E60C-49D2-B217-E3CEE8BCF484}">
      <dgm:prSet/>
      <dgm:spPr/>
      <dgm:t>
        <a:bodyPr/>
        <a:lstStyle/>
        <a:p>
          <a:endParaRPr lang="en-GB"/>
        </a:p>
      </dgm:t>
    </dgm:pt>
    <dgm:pt modelId="{D29B76FF-0019-47D2-A245-A93F72D96E3C}">
      <dgm:prSet phldrT="[Text]"/>
      <dgm:spPr/>
      <dgm:t>
        <a:bodyPr/>
        <a:lstStyle/>
        <a:p>
          <a:r>
            <a:rPr lang="en-GB" dirty="0"/>
            <a:t>Telephone survey – 90 randomly selected 2015-2016 DHP program participants</a:t>
          </a:r>
        </a:p>
      </dgm:t>
    </dgm:pt>
    <dgm:pt modelId="{12311BE5-1C32-4472-AF34-33DC8788FA2D}" type="sibTrans" cxnId="{B25A0486-7927-4B4A-844B-7D07BF0C9809}">
      <dgm:prSet/>
      <dgm:spPr/>
      <dgm:t>
        <a:bodyPr/>
        <a:lstStyle/>
        <a:p>
          <a:endParaRPr lang="en-GB"/>
        </a:p>
      </dgm:t>
    </dgm:pt>
    <dgm:pt modelId="{3AF24809-57D1-49F0-997A-13DC754C7740}" type="parTrans" cxnId="{B25A0486-7927-4B4A-844B-7D07BF0C9809}">
      <dgm:prSet/>
      <dgm:spPr/>
      <dgm:t>
        <a:bodyPr/>
        <a:lstStyle/>
        <a:p>
          <a:endParaRPr lang="en-GB"/>
        </a:p>
      </dgm:t>
    </dgm:pt>
    <dgm:pt modelId="{6964925A-DD64-4B9D-9665-3B0410F025E5}" type="pres">
      <dgm:prSet presAssocID="{86052DE2-7C31-4AFC-8DEF-26E616EE0C7B}" presName="Name0" presStyleCnt="0">
        <dgm:presLayoutVars>
          <dgm:chMax val="7"/>
          <dgm:chPref val="7"/>
          <dgm:dir/>
        </dgm:presLayoutVars>
      </dgm:prSet>
      <dgm:spPr/>
    </dgm:pt>
    <dgm:pt modelId="{8A4FFC43-6091-42C7-8B29-30AAC03E5FD1}" type="pres">
      <dgm:prSet presAssocID="{86052DE2-7C31-4AFC-8DEF-26E616EE0C7B}" presName="Name1" presStyleCnt="0"/>
      <dgm:spPr/>
    </dgm:pt>
    <dgm:pt modelId="{CCA085CC-8672-42FD-B4DF-8D90188EDCD0}" type="pres">
      <dgm:prSet presAssocID="{86052DE2-7C31-4AFC-8DEF-26E616EE0C7B}" presName="cycle" presStyleCnt="0"/>
      <dgm:spPr/>
    </dgm:pt>
    <dgm:pt modelId="{2BB6F749-19C6-47FA-86FD-928D56828FDE}" type="pres">
      <dgm:prSet presAssocID="{86052DE2-7C31-4AFC-8DEF-26E616EE0C7B}" presName="srcNode" presStyleLbl="node1" presStyleIdx="0" presStyleCnt="2"/>
      <dgm:spPr/>
    </dgm:pt>
    <dgm:pt modelId="{9067D9DE-5C1D-4476-A31B-FAB27B103366}" type="pres">
      <dgm:prSet presAssocID="{86052DE2-7C31-4AFC-8DEF-26E616EE0C7B}" presName="conn" presStyleLbl="parChTrans1D2" presStyleIdx="0" presStyleCnt="1"/>
      <dgm:spPr/>
    </dgm:pt>
    <dgm:pt modelId="{E3BAFF72-1448-41EA-B4B1-D01138442990}" type="pres">
      <dgm:prSet presAssocID="{86052DE2-7C31-4AFC-8DEF-26E616EE0C7B}" presName="extraNode" presStyleLbl="node1" presStyleIdx="0" presStyleCnt="2"/>
      <dgm:spPr/>
    </dgm:pt>
    <dgm:pt modelId="{24D6F73B-E41D-40AD-AA6E-6C56856319BE}" type="pres">
      <dgm:prSet presAssocID="{86052DE2-7C31-4AFC-8DEF-26E616EE0C7B}" presName="dstNode" presStyleLbl="node1" presStyleIdx="0" presStyleCnt="2"/>
      <dgm:spPr/>
    </dgm:pt>
    <dgm:pt modelId="{524DEFD5-74C4-4408-8990-8F3B641A9E19}" type="pres">
      <dgm:prSet presAssocID="{D29B76FF-0019-47D2-A245-A93F72D96E3C}" presName="text_1" presStyleLbl="node1" presStyleIdx="0" presStyleCnt="2">
        <dgm:presLayoutVars>
          <dgm:bulletEnabled val="1"/>
        </dgm:presLayoutVars>
      </dgm:prSet>
      <dgm:spPr/>
    </dgm:pt>
    <dgm:pt modelId="{6BB690AD-6648-4F7A-937F-E748227D3918}" type="pres">
      <dgm:prSet presAssocID="{D29B76FF-0019-47D2-A245-A93F72D96E3C}" presName="accent_1" presStyleCnt="0"/>
      <dgm:spPr/>
    </dgm:pt>
    <dgm:pt modelId="{41D14ECA-FBD7-407E-B0E4-8F870470B51B}" type="pres">
      <dgm:prSet presAssocID="{D29B76FF-0019-47D2-A245-A93F72D96E3C}" presName="accentRepeatNode" presStyleLbl="solidFgAcc1" presStyleIdx="0" presStyleCnt="2"/>
      <dgm:spPr>
        <a:blipFill rotWithShape="0">
          <a:blip xmlns:r="http://schemas.openxmlformats.org/officeDocument/2006/relationships" r:embed="rId1">
            <a:duotone>
              <a:schemeClr val="accent2">
                <a:shade val="45000"/>
                <a:satMod val="135000"/>
              </a:schemeClr>
              <a:prstClr val="white"/>
            </a:duotone>
            <a:extLst>
              <a:ext uri="{BEBA8EAE-BF5A-486C-A8C5-ECC9F3942E4B}">
                <a14:imgProps xmlns:a14="http://schemas.microsoft.com/office/drawing/2010/main">
                  <a14:imgLayer r:embed="rId2">
                    <a14:imgEffect>
                      <a14:colorTemperature colorTemp="11200"/>
                    </a14:imgEffect>
                    <a14:imgEffect>
                      <a14:saturation sat="400000"/>
                    </a14:imgEffect>
                  </a14:imgLayer>
                </a14:imgProps>
              </a:ext>
            </a:extLst>
          </a:blip>
          <a:srcRect/>
          <a:stretch>
            <a:fillRect/>
          </a:stretch>
        </a:blipFill>
      </dgm:spPr>
    </dgm:pt>
    <dgm:pt modelId="{091354F9-72DE-4215-88AE-75326E649BFF}" type="pres">
      <dgm:prSet presAssocID="{ACEE69DE-4D5D-403C-B2EE-7738428E7637}" presName="text_2" presStyleLbl="node1" presStyleIdx="1" presStyleCnt="2" custScaleY="156435">
        <dgm:presLayoutVars>
          <dgm:bulletEnabled val="1"/>
        </dgm:presLayoutVars>
      </dgm:prSet>
      <dgm:spPr/>
    </dgm:pt>
    <dgm:pt modelId="{FA33A76F-CD32-4885-9069-491DD82F26D1}" type="pres">
      <dgm:prSet presAssocID="{ACEE69DE-4D5D-403C-B2EE-7738428E7637}" presName="accent_2" presStyleCnt="0"/>
      <dgm:spPr/>
    </dgm:pt>
    <dgm:pt modelId="{0C0B8E1E-A9FD-45BC-9713-7E0A8068B52E}" type="pres">
      <dgm:prSet presAssocID="{ACEE69DE-4D5D-403C-B2EE-7738428E7637}" presName="accentRepeatNode" presStyleLbl="solidFgAcc1" presStyleIdx="1" presStyleCnt="2"/>
      <dgm:spPr>
        <a:blipFill rotWithShape="0">
          <a:blip xmlns:r="http://schemas.openxmlformats.org/officeDocument/2006/relationships" r:embed="rId3"/>
          <a:srcRect/>
          <a:stretch>
            <a:fillRect/>
          </a:stretch>
        </a:blipFill>
      </dgm:spPr>
    </dgm:pt>
  </dgm:ptLst>
  <dgm:cxnLst>
    <dgm:cxn modelId="{E5610012-E60C-49D2-B217-E3CEE8BCF484}" srcId="{ACEE69DE-4D5D-403C-B2EE-7738428E7637}" destId="{40085254-F5DC-425E-8699-BABBC0F13871}" srcOrd="3" destOrd="0" parTransId="{D849978B-1D23-445A-9E0E-DF3084B87452}" sibTransId="{58E9C14F-920F-4D88-AFD5-43DECA8FE245}"/>
    <dgm:cxn modelId="{98DD3821-802B-4A3F-A9C0-218D9D402F33}" type="presOf" srcId="{EBF0B542-D12C-4562-91BA-D5E4DA82F29C}" destId="{091354F9-72DE-4215-88AE-75326E649BFF}" srcOrd="0" destOrd="5" presId="urn:microsoft.com/office/officeart/2008/layout/VerticalCurvedList"/>
    <dgm:cxn modelId="{E45DC42D-2AA8-4D6E-AEAD-4E2E0911007F}" type="presOf" srcId="{8C4846F1-4EE9-4CCD-933D-1F12F2CB93BD}" destId="{091354F9-72DE-4215-88AE-75326E649BFF}" srcOrd="0" destOrd="3" presId="urn:microsoft.com/office/officeart/2008/layout/VerticalCurvedList"/>
    <dgm:cxn modelId="{DED30730-18B8-4090-8E54-93CD5E3899FD}" type="presOf" srcId="{86052DE2-7C31-4AFC-8DEF-26E616EE0C7B}" destId="{6964925A-DD64-4B9D-9665-3B0410F025E5}" srcOrd="0" destOrd="0" presId="urn:microsoft.com/office/officeart/2008/layout/VerticalCurvedList"/>
    <dgm:cxn modelId="{DD084637-B96C-4576-9D7B-495003265F69}" type="presOf" srcId="{789E719A-880C-4958-8A6A-B13CCF754AAF}" destId="{091354F9-72DE-4215-88AE-75326E649BFF}" srcOrd="0" destOrd="2" presId="urn:microsoft.com/office/officeart/2008/layout/VerticalCurvedList"/>
    <dgm:cxn modelId="{3793A05B-2BF3-474A-9FB4-6E3B7805EC37}" srcId="{ACEE69DE-4D5D-403C-B2EE-7738428E7637}" destId="{8C4846F1-4EE9-4CCD-933D-1F12F2CB93BD}" srcOrd="2" destOrd="0" parTransId="{9AD97572-1543-4F74-9E22-447BE02B42BF}" sibTransId="{8584E8B3-D303-4FF8-B50B-9D89EADFF38C}"/>
    <dgm:cxn modelId="{6017B063-A18C-4340-97F4-6523F41AA66F}" type="presOf" srcId="{ACEE69DE-4D5D-403C-B2EE-7738428E7637}" destId="{091354F9-72DE-4215-88AE-75326E649BFF}" srcOrd="0" destOrd="0" presId="urn:microsoft.com/office/officeart/2008/layout/VerticalCurvedList"/>
    <dgm:cxn modelId="{B1B7BC7F-A891-47F4-87A1-2E859FECF32B}" type="presOf" srcId="{D29B76FF-0019-47D2-A245-A93F72D96E3C}" destId="{524DEFD5-74C4-4408-8990-8F3B641A9E19}" srcOrd="0" destOrd="0" presId="urn:microsoft.com/office/officeart/2008/layout/VerticalCurvedList"/>
    <dgm:cxn modelId="{157FB584-05D4-4284-8C3A-AEE1CF0E0D99}" srcId="{ACEE69DE-4D5D-403C-B2EE-7738428E7637}" destId="{8E4DAC41-F82F-4D22-AD50-85BC4835A6E1}" srcOrd="0" destOrd="0" parTransId="{67062333-DD03-4240-8B21-44E33ABE13A8}" sibTransId="{D1F24D20-C80B-423C-8661-2BACD1260FE7}"/>
    <dgm:cxn modelId="{B25A0486-7927-4B4A-844B-7D07BF0C9809}" srcId="{86052DE2-7C31-4AFC-8DEF-26E616EE0C7B}" destId="{D29B76FF-0019-47D2-A245-A93F72D96E3C}" srcOrd="0" destOrd="0" parTransId="{3AF24809-57D1-49F0-997A-13DC754C7740}" sibTransId="{12311BE5-1C32-4472-AF34-33DC8788FA2D}"/>
    <dgm:cxn modelId="{7FEDE29B-52F7-432C-9234-4E0BA2BC5670}" srcId="{86052DE2-7C31-4AFC-8DEF-26E616EE0C7B}" destId="{ACEE69DE-4D5D-403C-B2EE-7738428E7637}" srcOrd="1" destOrd="0" parTransId="{F00D154D-6C11-4657-B99C-6535E6DEC9B3}" sibTransId="{37E7A08D-0677-4071-9EB3-6EDCCAB5652A}"/>
    <dgm:cxn modelId="{6C62DBAF-5BA6-4799-97F4-77716A9B104D}" srcId="{ACEE69DE-4D5D-403C-B2EE-7738428E7637}" destId="{EBF0B542-D12C-4562-91BA-D5E4DA82F29C}" srcOrd="4" destOrd="0" parTransId="{13B7D4A9-BEA0-453E-8278-EA7A919C2264}" sibTransId="{97617D9F-5F12-4E8A-98B8-DF1A6860F5A3}"/>
    <dgm:cxn modelId="{263AD3E0-9EE8-436B-871D-59658FD9A987}" type="presOf" srcId="{8E4DAC41-F82F-4D22-AD50-85BC4835A6E1}" destId="{091354F9-72DE-4215-88AE-75326E649BFF}" srcOrd="0" destOrd="1" presId="urn:microsoft.com/office/officeart/2008/layout/VerticalCurvedList"/>
    <dgm:cxn modelId="{F62576EF-0105-4E75-8B17-5894D96030C7}" srcId="{ACEE69DE-4D5D-403C-B2EE-7738428E7637}" destId="{789E719A-880C-4958-8A6A-B13CCF754AAF}" srcOrd="1" destOrd="0" parTransId="{E51BB618-2E11-4910-9ACC-4F117762C082}" sibTransId="{D350D04E-272E-4C85-A836-D34ACE8E7FC7}"/>
    <dgm:cxn modelId="{7735D1F2-7075-4685-93AA-6409C120C00D}" type="presOf" srcId="{40085254-F5DC-425E-8699-BABBC0F13871}" destId="{091354F9-72DE-4215-88AE-75326E649BFF}" srcOrd="0" destOrd="4" presId="urn:microsoft.com/office/officeart/2008/layout/VerticalCurvedList"/>
    <dgm:cxn modelId="{A57715F7-CD81-44D5-A2E5-F73B94D70F17}" type="presOf" srcId="{12311BE5-1C32-4472-AF34-33DC8788FA2D}" destId="{9067D9DE-5C1D-4476-A31B-FAB27B103366}" srcOrd="0" destOrd="0" presId="urn:microsoft.com/office/officeart/2008/layout/VerticalCurvedList"/>
    <dgm:cxn modelId="{99789F4A-A7E6-4E53-8272-3500D533DFBD}" type="presParOf" srcId="{6964925A-DD64-4B9D-9665-3B0410F025E5}" destId="{8A4FFC43-6091-42C7-8B29-30AAC03E5FD1}" srcOrd="0" destOrd="0" presId="urn:microsoft.com/office/officeart/2008/layout/VerticalCurvedList"/>
    <dgm:cxn modelId="{0A87B499-2C6B-4E27-B9E2-D0951F86D57B}" type="presParOf" srcId="{8A4FFC43-6091-42C7-8B29-30AAC03E5FD1}" destId="{CCA085CC-8672-42FD-B4DF-8D90188EDCD0}" srcOrd="0" destOrd="0" presId="urn:microsoft.com/office/officeart/2008/layout/VerticalCurvedList"/>
    <dgm:cxn modelId="{0CC0C887-C099-426A-B87D-DBA52699FD4B}" type="presParOf" srcId="{CCA085CC-8672-42FD-B4DF-8D90188EDCD0}" destId="{2BB6F749-19C6-47FA-86FD-928D56828FDE}" srcOrd="0" destOrd="0" presId="urn:microsoft.com/office/officeart/2008/layout/VerticalCurvedList"/>
    <dgm:cxn modelId="{E2BA4064-284F-4202-93CC-A3B608B6580C}" type="presParOf" srcId="{CCA085CC-8672-42FD-B4DF-8D90188EDCD0}" destId="{9067D9DE-5C1D-4476-A31B-FAB27B103366}" srcOrd="1" destOrd="0" presId="urn:microsoft.com/office/officeart/2008/layout/VerticalCurvedList"/>
    <dgm:cxn modelId="{0139BAB7-CDB9-4C3F-9D50-07F3AC57B69B}" type="presParOf" srcId="{CCA085CC-8672-42FD-B4DF-8D90188EDCD0}" destId="{E3BAFF72-1448-41EA-B4B1-D01138442990}" srcOrd="2" destOrd="0" presId="urn:microsoft.com/office/officeart/2008/layout/VerticalCurvedList"/>
    <dgm:cxn modelId="{ED8A4074-BA81-49AE-897D-C9B1644A7DF4}" type="presParOf" srcId="{CCA085CC-8672-42FD-B4DF-8D90188EDCD0}" destId="{24D6F73B-E41D-40AD-AA6E-6C56856319BE}" srcOrd="3" destOrd="0" presId="urn:microsoft.com/office/officeart/2008/layout/VerticalCurvedList"/>
    <dgm:cxn modelId="{8CAD2BC5-49A1-4708-8193-2642E88C83B4}" type="presParOf" srcId="{8A4FFC43-6091-42C7-8B29-30AAC03E5FD1}" destId="{524DEFD5-74C4-4408-8990-8F3B641A9E19}" srcOrd="1" destOrd="0" presId="urn:microsoft.com/office/officeart/2008/layout/VerticalCurvedList"/>
    <dgm:cxn modelId="{535635E6-24FE-4BA2-8CBE-7CA07AD2F020}" type="presParOf" srcId="{8A4FFC43-6091-42C7-8B29-30AAC03E5FD1}" destId="{6BB690AD-6648-4F7A-937F-E748227D3918}" srcOrd="2" destOrd="0" presId="urn:microsoft.com/office/officeart/2008/layout/VerticalCurvedList"/>
    <dgm:cxn modelId="{E9F7C83B-DFB2-4F43-B8D0-34445AE49C8C}" type="presParOf" srcId="{6BB690AD-6648-4F7A-937F-E748227D3918}" destId="{41D14ECA-FBD7-407E-B0E4-8F870470B51B}" srcOrd="0" destOrd="0" presId="urn:microsoft.com/office/officeart/2008/layout/VerticalCurvedList"/>
    <dgm:cxn modelId="{173895EB-F343-4E39-8B67-306EF44C0433}" type="presParOf" srcId="{8A4FFC43-6091-42C7-8B29-30AAC03E5FD1}" destId="{091354F9-72DE-4215-88AE-75326E649BFF}" srcOrd="3" destOrd="0" presId="urn:microsoft.com/office/officeart/2008/layout/VerticalCurvedList"/>
    <dgm:cxn modelId="{DCF9E063-B701-4CEB-9686-FB2A60DFAD99}" type="presParOf" srcId="{8A4FFC43-6091-42C7-8B29-30AAC03E5FD1}" destId="{FA33A76F-CD32-4885-9069-491DD82F26D1}" srcOrd="4" destOrd="0" presId="urn:microsoft.com/office/officeart/2008/layout/VerticalCurvedList"/>
    <dgm:cxn modelId="{2A28A8F2-263C-46D6-9DAA-06189D2988D3}" type="presParOf" srcId="{FA33A76F-CD32-4885-9069-491DD82F26D1}" destId="{0C0B8E1E-A9FD-45BC-9713-7E0A8068B52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052DE2-7C31-4AFC-8DEF-26E616EE0C7B}"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GB"/>
        </a:p>
      </dgm:t>
    </dgm:pt>
    <dgm:pt modelId="{ACEE69DE-4D5D-403C-B2EE-7738428E7637}">
      <dgm:prSet phldrT="[Text]"/>
      <dgm:spPr/>
      <dgm:t>
        <a:bodyPr/>
        <a:lstStyle/>
        <a:p>
          <a:r>
            <a:rPr lang="en-GB" dirty="0"/>
            <a:t>Population Segments:</a:t>
          </a:r>
        </a:p>
        <a:p>
          <a:r>
            <a:rPr lang="en-GB" dirty="0"/>
            <a:t>- Type of home: single vs. multi</a:t>
          </a:r>
        </a:p>
        <a:p>
          <a:r>
            <a:rPr lang="en-GB" dirty="0"/>
            <a:t>- Pre-existing heating fuel type: electric vs. non-electric</a:t>
          </a:r>
        </a:p>
        <a:p>
          <a:r>
            <a:rPr lang="en-GB" dirty="0"/>
            <a:t>- Intended use of DHP: cooling only vs. heating with/without cooling</a:t>
          </a:r>
        </a:p>
      </dgm:t>
    </dgm:pt>
    <dgm:pt modelId="{F00D154D-6C11-4657-B99C-6535E6DEC9B3}" type="parTrans" cxnId="{7FEDE29B-52F7-432C-9234-4E0BA2BC5670}">
      <dgm:prSet/>
      <dgm:spPr/>
      <dgm:t>
        <a:bodyPr/>
        <a:lstStyle/>
        <a:p>
          <a:endParaRPr lang="en-GB"/>
        </a:p>
      </dgm:t>
    </dgm:pt>
    <dgm:pt modelId="{37E7A08D-0677-4071-9EB3-6EDCCAB5652A}" type="sibTrans" cxnId="{7FEDE29B-52F7-432C-9234-4E0BA2BC5670}">
      <dgm:prSet/>
      <dgm:spPr/>
      <dgm:t>
        <a:bodyPr/>
        <a:lstStyle/>
        <a:p>
          <a:endParaRPr lang="en-GB"/>
        </a:p>
      </dgm:t>
    </dgm:pt>
    <dgm:pt modelId="{D29B76FF-0019-47D2-A245-A93F72D96E3C}">
      <dgm:prSet phldrT="[Text]"/>
      <dgm:spPr/>
      <dgm:t>
        <a:bodyPr/>
        <a:lstStyle/>
        <a:p>
          <a:r>
            <a:rPr lang="en-GB" dirty="0"/>
            <a:t>DHP Participant Survey</a:t>
          </a:r>
        </a:p>
        <a:p>
          <a:r>
            <a:rPr lang="en-GB" dirty="0"/>
            <a:t>- Asked significance of price of alternative fuels on decision to install HE DHP</a:t>
          </a:r>
        </a:p>
        <a:p>
          <a:r>
            <a:rPr lang="en-GB" dirty="0"/>
            <a:t>- If alternative fuel price significant – likelihood of installing HE DHP if fuel prices were 20%, 33%, 50% or 75% lower </a:t>
          </a:r>
        </a:p>
        <a:p>
          <a:r>
            <a:rPr lang="en-GB" dirty="0"/>
            <a:t>- Similar query for DHP program rebate levels</a:t>
          </a:r>
        </a:p>
      </dgm:t>
    </dgm:pt>
    <dgm:pt modelId="{12311BE5-1C32-4472-AF34-33DC8788FA2D}" type="sibTrans" cxnId="{B25A0486-7927-4B4A-844B-7D07BF0C9809}">
      <dgm:prSet/>
      <dgm:spPr/>
      <dgm:t>
        <a:bodyPr/>
        <a:lstStyle/>
        <a:p>
          <a:endParaRPr lang="en-GB"/>
        </a:p>
      </dgm:t>
    </dgm:pt>
    <dgm:pt modelId="{3AF24809-57D1-49F0-997A-13DC754C7740}" type="parTrans" cxnId="{B25A0486-7927-4B4A-844B-7D07BF0C9809}">
      <dgm:prSet/>
      <dgm:spPr/>
      <dgm:t>
        <a:bodyPr/>
        <a:lstStyle/>
        <a:p>
          <a:endParaRPr lang="en-GB"/>
        </a:p>
      </dgm:t>
    </dgm:pt>
    <dgm:pt modelId="{6964925A-DD64-4B9D-9665-3B0410F025E5}" type="pres">
      <dgm:prSet presAssocID="{86052DE2-7C31-4AFC-8DEF-26E616EE0C7B}" presName="Name0" presStyleCnt="0">
        <dgm:presLayoutVars>
          <dgm:chMax val="7"/>
          <dgm:chPref val="7"/>
          <dgm:dir/>
        </dgm:presLayoutVars>
      </dgm:prSet>
      <dgm:spPr/>
    </dgm:pt>
    <dgm:pt modelId="{8A4FFC43-6091-42C7-8B29-30AAC03E5FD1}" type="pres">
      <dgm:prSet presAssocID="{86052DE2-7C31-4AFC-8DEF-26E616EE0C7B}" presName="Name1" presStyleCnt="0"/>
      <dgm:spPr/>
    </dgm:pt>
    <dgm:pt modelId="{CCA085CC-8672-42FD-B4DF-8D90188EDCD0}" type="pres">
      <dgm:prSet presAssocID="{86052DE2-7C31-4AFC-8DEF-26E616EE0C7B}" presName="cycle" presStyleCnt="0"/>
      <dgm:spPr/>
    </dgm:pt>
    <dgm:pt modelId="{2BB6F749-19C6-47FA-86FD-928D56828FDE}" type="pres">
      <dgm:prSet presAssocID="{86052DE2-7C31-4AFC-8DEF-26E616EE0C7B}" presName="srcNode" presStyleLbl="node1" presStyleIdx="0" presStyleCnt="2"/>
      <dgm:spPr/>
    </dgm:pt>
    <dgm:pt modelId="{9067D9DE-5C1D-4476-A31B-FAB27B103366}" type="pres">
      <dgm:prSet presAssocID="{86052DE2-7C31-4AFC-8DEF-26E616EE0C7B}" presName="conn" presStyleLbl="parChTrans1D2" presStyleIdx="0" presStyleCnt="1"/>
      <dgm:spPr/>
    </dgm:pt>
    <dgm:pt modelId="{E3BAFF72-1448-41EA-B4B1-D01138442990}" type="pres">
      <dgm:prSet presAssocID="{86052DE2-7C31-4AFC-8DEF-26E616EE0C7B}" presName="extraNode" presStyleLbl="node1" presStyleIdx="0" presStyleCnt="2"/>
      <dgm:spPr/>
    </dgm:pt>
    <dgm:pt modelId="{24D6F73B-E41D-40AD-AA6E-6C56856319BE}" type="pres">
      <dgm:prSet presAssocID="{86052DE2-7C31-4AFC-8DEF-26E616EE0C7B}" presName="dstNode" presStyleLbl="node1" presStyleIdx="0" presStyleCnt="2"/>
      <dgm:spPr/>
    </dgm:pt>
    <dgm:pt modelId="{524DEFD5-74C4-4408-8990-8F3B641A9E19}" type="pres">
      <dgm:prSet presAssocID="{D29B76FF-0019-47D2-A245-A93F72D96E3C}" presName="text_1" presStyleLbl="node1" presStyleIdx="0" presStyleCnt="2">
        <dgm:presLayoutVars>
          <dgm:bulletEnabled val="1"/>
        </dgm:presLayoutVars>
      </dgm:prSet>
      <dgm:spPr/>
    </dgm:pt>
    <dgm:pt modelId="{6BB690AD-6648-4F7A-937F-E748227D3918}" type="pres">
      <dgm:prSet presAssocID="{D29B76FF-0019-47D2-A245-A93F72D96E3C}" presName="accent_1" presStyleCnt="0"/>
      <dgm:spPr/>
    </dgm:pt>
    <dgm:pt modelId="{41D14ECA-FBD7-407E-B0E4-8F870470B51B}" type="pres">
      <dgm:prSet presAssocID="{D29B76FF-0019-47D2-A245-A93F72D96E3C}" presName="accentRepeatNode" presStyleLbl="solidFgAcc1" presStyleIdx="0" presStyleCnt="2"/>
      <dgm:spPr>
        <a:blipFill rotWithShape="0">
          <a:blip xmlns:r="http://schemas.openxmlformats.org/officeDocument/2006/relationships" r:embed="rId1">
            <a:duotone>
              <a:schemeClr val="accent2">
                <a:shade val="45000"/>
                <a:satMod val="135000"/>
              </a:schemeClr>
              <a:prstClr val="white"/>
            </a:duotone>
          </a:blip>
          <a:srcRect/>
          <a:stretch>
            <a:fillRect/>
          </a:stretch>
        </a:blipFill>
        <a:effectLst>
          <a:outerShdw blurRad="50800" dist="50800" dir="5400000" algn="ctr" rotWithShape="0">
            <a:schemeClr val="accent2"/>
          </a:outerShdw>
        </a:effectLst>
      </dgm:spPr>
    </dgm:pt>
    <dgm:pt modelId="{091354F9-72DE-4215-88AE-75326E649BFF}" type="pres">
      <dgm:prSet presAssocID="{ACEE69DE-4D5D-403C-B2EE-7738428E7637}" presName="text_2" presStyleLbl="node1" presStyleIdx="1" presStyleCnt="2" custScaleY="156435">
        <dgm:presLayoutVars>
          <dgm:bulletEnabled val="1"/>
        </dgm:presLayoutVars>
      </dgm:prSet>
      <dgm:spPr/>
    </dgm:pt>
    <dgm:pt modelId="{FA33A76F-CD32-4885-9069-491DD82F26D1}" type="pres">
      <dgm:prSet presAssocID="{ACEE69DE-4D5D-403C-B2EE-7738428E7637}" presName="accent_2" presStyleCnt="0"/>
      <dgm:spPr/>
    </dgm:pt>
    <dgm:pt modelId="{0C0B8E1E-A9FD-45BC-9713-7E0A8068B52E}" type="pres">
      <dgm:prSet presAssocID="{ACEE69DE-4D5D-403C-B2EE-7738428E7637}" presName="accentRepeatNode" presStyleLbl="solidFgAcc1" presStyleIdx="1" presStyleCnt="2"/>
      <dgm:spPr>
        <a:blipFill rotWithShape="0">
          <a:blip xmlns:r="http://schemas.openxmlformats.org/officeDocument/2006/relationships" r:embed="rId2"/>
          <a:srcRect/>
          <a:stretch>
            <a:fillRect/>
          </a:stretch>
        </a:blipFill>
      </dgm:spPr>
    </dgm:pt>
  </dgm:ptLst>
  <dgm:cxnLst>
    <dgm:cxn modelId="{DED30730-18B8-4090-8E54-93CD5E3899FD}" type="presOf" srcId="{86052DE2-7C31-4AFC-8DEF-26E616EE0C7B}" destId="{6964925A-DD64-4B9D-9665-3B0410F025E5}" srcOrd="0" destOrd="0" presId="urn:microsoft.com/office/officeart/2008/layout/VerticalCurvedList"/>
    <dgm:cxn modelId="{6017B063-A18C-4340-97F4-6523F41AA66F}" type="presOf" srcId="{ACEE69DE-4D5D-403C-B2EE-7738428E7637}" destId="{091354F9-72DE-4215-88AE-75326E649BFF}" srcOrd="0" destOrd="0" presId="urn:microsoft.com/office/officeart/2008/layout/VerticalCurvedList"/>
    <dgm:cxn modelId="{B1B7BC7F-A891-47F4-87A1-2E859FECF32B}" type="presOf" srcId="{D29B76FF-0019-47D2-A245-A93F72D96E3C}" destId="{524DEFD5-74C4-4408-8990-8F3B641A9E19}" srcOrd="0" destOrd="0" presId="urn:microsoft.com/office/officeart/2008/layout/VerticalCurvedList"/>
    <dgm:cxn modelId="{B25A0486-7927-4B4A-844B-7D07BF0C9809}" srcId="{86052DE2-7C31-4AFC-8DEF-26E616EE0C7B}" destId="{D29B76FF-0019-47D2-A245-A93F72D96E3C}" srcOrd="0" destOrd="0" parTransId="{3AF24809-57D1-49F0-997A-13DC754C7740}" sibTransId="{12311BE5-1C32-4472-AF34-33DC8788FA2D}"/>
    <dgm:cxn modelId="{7FEDE29B-52F7-432C-9234-4E0BA2BC5670}" srcId="{86052DE2-7C31-4AFC-8DEF-26E616EE0C7B}" destId="{ACEE69DE-4D5D-403C-B2EE-7738428E7637}" srcOrd="1" destOrd="0" parTransId="{F00D154D-6C11-4657-B99C-6535E6DEC9B3}" sibTransId="{37E7A08D-0677-4071-9EB3-6EDCCAB5652A}"/>
    <dgm:cxn modelId="{A57715F7-CD81-44D5-A2E5-F73B94D70F17}" type="presOf" srcId="{12311BE5-1C32-4472-AF34-33DC8788FA2D}" destId="{9067D9DE-5C1D-4476-A31B-FAB27B103366}" srcOrd="0" destOrd="0" presId="urn:microsoft.com/office/officeart/2008/layout/VerticalCurvedList"/>
    <dgm:cxn modelId="{99789F4A-A7E6-4E53-8272-3500D533DFBD}" type="presParOf" srcId="{6964925A-DD64-4B9D-9665-3B0410F025E5}" destId="{8A4FFC43-6091-42C7-8B29-30AAC03E5FD1}" srcOrd="0" destOrd="0" presId="urn:microsoft.com/office/officeart/2008/layout/VerticalCurvedList"/>
    <dgm:cxn modelId="{0A87B499-2C6B-4E27-B9E2-D0951F86D57B}" type="presParOf" srcId="{8A4FFC43-6091-42C7-8B29-30AAC03E5FD1}" destId="{CCA085CC-8672-42FD-B4DF-8D90188EDCD0}" srcOrd="0" destOrd="0" presId="urn:microsoft.com/office/officeart/2008/layout/VerticalCurvedList"/>
    <dgm:cxn modelId="{0CC0C887-C099-426A-B87D-DBA52699FD4B}" type="presParOf" srcId="{CCA085CC-8672-42FD-B4DF-8D90188EDCD0}" destId="{2BB6F749-19C6-47FA-86FD-928D56828FDE}" srcOrd="0" destOrd="0" presId="urn:microsoft.com/office/officeart/2008/layout/VerticalCurvedList"/>
    <dgm:cxn modelId="{E2BA4064-284F-4202-93CC-A3B608B6580C}" type="presParOf" srcId="{CCA085CC-8672-42FD-B4DF-8D90188EDCD0}" destId="{9067D9DE-5C1D-4476-A31B-FAB27B103366}" srcOrd="1" destOrd="0" presId="urn:microsoft.com/office/officeart/2008/layout/VerticalCurvedList"/>
    <dgm:cxn modelId="{0139BAB7-CDB9-4C3F-9D50-07F3AC57B69B}" type="presParOf" srcId="{CCA085CC-8672-42FD-B4DF-8D90188EDCD0}" destId="{E3BAFF72-1448-41EA-B4B1-D01138442990}" srcOrd="2" destOrd="0" presId="urn:microsoft.com/office/officeart/2008/layout/VerticalCurvedList"/>
    <dgm:cxn modelId="{ED8A4074-BA81-49AE-897D-C9B1644A7DF4}" type="presParOf" srcId="{CCA085CC-8672-42FD-B4DF-8D90188EDCD0}" destId="{24D6F73B-E41D-40AD-AA6E-6C56856319BE}" srcOrd="3" destOrd="0" presId="urn:microsoft.com/office/officeart/2008/layout/VerticalCurvedList"/>
    <dgm:cxn modelId="{8CAD2BC5-49A1-4708-8193-2642E88C83B4}" type="presParOf" srcId="{8A4FFC43-6091-42C7-8B29-30AAC03E5FD1}" destId="{524DEFD5-74C4-4408-8990-8F3B641A9E19}" srcOrd="1" destOrd="0" presId="urn:microsoft.com/office/officeart/2008/layout/VerticalCurvedList"/>
    <dgm:cxn modelId="{535635E6-24FE-4BA2-8CBE-7CA07AD2F020}" type="presParOf" srcId="{8A4FFC43-6091-42C7-8B29-30AAC03E5FD1}" destId="{6BB690AD-6648-4F7A-937F-E748227D3918}" srcOrd="2" destOrd="0" presId="urn:microsoft.com/office/officeart/2008/layout/VerticalCurvedList"/>
    <dgm:cxn modelId="{E9F7C83B-DFB2-4F43-B8D0-34445AE49C8C}" type="presParOf" srcId="{6BB690AD-6648-4F7A-937F-E748227D3918}" destId="{41D14ECA-FBD7-407E-B0E4-8F870470B51B}" srcOrd="0" destOrd="0" presId="urn:microsoft.com/office/officeart/2008/layout/VerticalCurvedList"/>
    <dgm:cxn modelId="{173895EB-F343-4E39-8B67-306EF44C0433}" type="presParOf" srcId="{8A4FFC43-6091-42C7-8B29-30AAC03E5FD1}" destId="{091354F9-72DE-4215-88AE-75326E649BFF}" srcOrd="3" destOrd="0" presId="urn:microsoft.com/office/officeart/2008/layout/VerticalCurvedList"/>
    <dgm:cxn modelId="{DCF9E063-B701-4CEB-9686-FB2A60DFAD99}" type="presParOf" srcId="{8A4FFC43-6091-42C7-8B29-30AAC03E5FD1}" destId="{FA33A76F-CD32-4885-9069-491DD82F26D1}" srcOrd="4" destOrd="0" presId="urn:microsoft.com/office/officeart/2008/layout/VerticalCurvedList"/>
    <dgm:cxn modelId="{2A28A8F2-263C-46D6-9DAA-06189D2988D3}" type="presParOf" srcId="{FA33A76F-CD32-4885-9069-491DD82F26D1}" destId="{0C0B8E1E-A9FD-45BC-9713-7E0A8068B52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A1132-DF17-47DF-8FEA-876E539B7299}">
      <dsp:nvSpPr>
        <dsp:cNvPr id="0" name=""/>
        <dsp:cNvSpPr/>
      </dsp:nvSpPr>
      <dsp:spPr>
        <a:xfrm>
          <a:off x="137703" y="1262288"/>
          <a:ext cx="2033309" cy="2033127"/>
        </a:xfrm>
        <a:prstGeom prst="ellipse">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GB" sz="2600" kern="1200" dirty="0"/>
            <a:t>Study Purpose</a:t>
          </a:r>
        </a:p>
      </dsp:txBody>
      <dsp:txXfrm>
        <a:off x="435474" y="1560033"/>
        <a:ext cx="1437767" cy="1437637"/>
      </dsp:txXfrm>
    </dsp:sp>
    <dsp:sp modelId="{93A51DFD-CC32-4BBA-B5D2-729D9081BFFF}">
      <dsp:nvSpPr>
        <dsp:cNvPr id="0" name=""/>
        <dsp:cNvSpPr/>
      </dsp:nvSpPr>
      <dsp:spPr>
        <a:xfrm>
          <a:off x="-1554157" y="8154"/>
          <a:ext cx="4098258" cy="4646686"/>
        </a:xfrm>
        <a:prstGeom prst="blockArc">
          <a:avLst>
            <a:gd name="adj1" fmla="val 16509444"/>
            <a:gd name="adj2" fmla="val 5088054"/>
            <a:gd name="adj3" fmla="val 52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19341A-F22B-4595-AE87-334D358FCF06}">
      <dsp:nvSpPr>
        <dsp:cNvPr id="0" name=""/>
        <dsp:cNvSpPr/>
      </dsp:nvSpPr>
      <dsp:spPr>
        <a:xfrm>
          <a:off x="917766" y="8968"/>
          <a:ext cx="1022428" cy="918920"/>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D8093D-4737-4245-ADA8-9001CAABF780}">
      <dsp:nvSpPr>
        <dsp:cNvPr id="0" name=""/>
        <dsp:cNvSpPr/>
      </dsp:nvSpPr>
      <dsp:spPr>
        <a:xfrm>
          <a:off x="6370641" y="1906664"/>
          <a:ext cx="1458418" cy="1054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l" defTabSz="1155700">
            <a:lnSpc>
              <a:spcPct val="90000"/>
            </a:lnSpc>
            <a:spcBef>
              <a:spcPct val="0"/>
            </a:spcBef>
            <a:spcAft>
              <a:spcPct val="10000"/>
            </a:spcAft>
            <a:buNone/>
          </a:pPr>
          <a:endParaRPr lang="en-GB" sz="2600" kern="1200" dirty="0"/>
        </a:p>
      </dsp:txBody>
      <dsp:txXfrm>
        <a:off x="6370641" y="1906664"/>
        <a:ext cx="1458418" cy="1054420"/>
      </dsp:txXfrm>
    </dsp:sp>
    <dsp:sp modelId="{3C69CCB7-042A-4528-ABD5-0BAE481313A9}">
      <dsp:nvSpPr>
        <dsp:cNvPr id="0" name=""/>
        <dsp:cNvSpPr/>
      </dsp:nvSpPr>
      <dsp:spPr>
        <a:xfrm>
          <a:off x="1848144" y="826269"/>
          <a:ext cx="990462" cy="915685"/>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3000" b="-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6AAE98-D27F-49FF-9F1C-EF10DCA39B86}">
      <dsp:nvSpPr>
        <dsp:cNvPr id="0" name=""/>
        <dsp:cNvSpPr/>
      </dsp:nvSpPr>
      <dsp:spPr>
        <a:xfrm>
          <a:off x="3209977" y="1035670"/>
          <a:ext cx="1458418" cy="1054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l" defTabSz="1155700">
            <a:lnSpc>
              <a:spcPct val="90000"/>
            </a:lnSpc>
            <a:spcBef>
              <a:spcPct val="0"/>
            </a:spcBef>
            <a:spcAft>
              <a:spcPct val="10000"/>
            </a:spcAft>
            <a:buNone/>
          </a:pPr>
          <a:endParaRPr lang="en-GB" sz="2600" kern="1200" dirty="0"/>
        </a:p>
      </dsp:txBody>
      <dsp:txXfrm>
        <a:off x="3209977" y="1035670"/>
        <a:ext cx="1458418" cy="1054420"/>
      </dsp:txXfrm>
    </dsp:sp>
    <dsp:sp modelId="{EDA2AE81-9D66-4ED5-8E94-5F07AB1154E7}">
      <dsp:nvSpPr>
        <dsp:cNvPr id="0" name=""/>
        <dsp:cNvSpPr/>
      </dsp:nvSpPr>
      <dsp:spPr>
        <a:xfrm>
          <a:off x="2236567" y="1972508"/>
          <a:ext cx="814456" cy="869097"/>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A82223-A890-4223-8711-FF3FA01109B6}">
      <dsp:nvSpPr>
        <dsp:cNvPr id="0" name=""/>
        <dsp:cNvSpPr/>
      </dsp:nvSpPr>
      <dsp:spPr>
        <a:xfrm>
          <a:off x="3209977" y="2525794"/>
          <a:ext cx="1458418" cy="1054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l" defTabSz="1155700">
            <a:lnSpc>
              <a:spcPct val="90000"/>
            </a:lnSpc>
            <a:spcBef>
              <a:spcPct val="0"/>
            </a:spcBef>
            <a:spcAft>
              <a:spcPct val="10000"/>
            </a:spcAft>
            <a:buNone/>
          </a:pPr>
          <a:endParaRPr lang="en-GB" sz="2600" kern="1200" dirty="0"/>
        </a:p>
      </dsp:txBody>
      <dsp:txXfrm>
        <a:off x="3209977" y="2525794"/>
        <a:ext cx="1458418" cy="1054420"/>
      </dsp:txXfrm>
    </dsp:sp>
    <dsp:sp modelId="{3939D5A2-BA36-4E8D-B2EE-B4F7D1661E71}">
      <dsp:nvSpPr>
        <dsp:cNvPr id="0" name=""/>
        <dsp:cNvSpPr/>
      </dsp:nvSpPr>
      <dsp:spPr>
        <a:xfrm>
          <a:off x="1036635" y="3906355"/>
          <a:ext cx="698077" cy="738669"/>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2000" b="-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A48560-6137-4EAE-8531-6ECFDC90AEA2}">
      <dsp:nvSpPr>
        <dsp:cNvPr id="0" name=""/>
        <dsp:cNvSpPr/>
      </dsp:nvSpPr>
      <dsp:spPr>
        <a:xfrm>
          <a:off x="2408234" y="3573140"/>
          <a:ext cx="1458418" cy="1054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l" defTabSz="1155700">
            <a:lnSpc>
              <a:spcPct val="90000"/>
            </a:lnSpc>
            <a:spcBef>
              <a:spcPct val="0"/>
            </a:spcBef>
            <a:spcAft>
              <a:spcPct val="10000"/>
            </a:spcAft>
            <a:buNone/>
          </a:pPr>
          <a:endParaRPr lang="en-GB" sz="2600" kern="1200" dirty="0"/>
        </a:p>
      </dsp:txBody>
      <dsp:txXfrm>
        <a:off x="2408234" y="3573140"/>
        <a:ext cx="1458418" cy="10544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D6725-B53C-4C0E-9DA4-EF76B00896CC}">
      <dsp:nvSpPr>
        <dsp:cNvPr id="0" name=""/>
        <dsp:cNvSpPr/>
      </dsp:nvSpPr>
      <dsp:spPr>
        <a:xfrm rot="10800000">
          <a:off x="807514" y="461"/>
          <a:ext cx="9907045" cy="1679517"/>
        </a:xfrm>
        <a:prstGeom prst="homePlat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0621" tIns="76200" rIns="142240" bIns="76200" numCol="1" spcCol="1270" anchor="t" anchorCtr="0">
          <a:noAutofit/>
        </a:bodyPr>
        <a:lstStyle/>
        <a:p>
          <a:pPr marL="0" lvl="0" indent="0" algn="l" defTabSz="889000">
            <a:lnSpc>
              <a:spcPct val="90000"/>
            </a:lnSpc>
            <a:spcBef>
              <a:spcPct val="0"/>
            </a:spcBef>
            <a:spcAft>
              <a:spcPct val="35000"/>
            </a:spcAft>
            <a:buNone/>
          </a:pPr>
          <a:r>
            <a:rPr lang="en-GB" sz="2000" kern="1200" dirty="0"/>
            <a:t>Heating and Cooling Contractor</a:t>
          </a:r>
        </a:p>
        <a:p>
          <a:pPr marL="228600" lvl="1" indent="-228600" algn="l" defTabSz="889000">
            <a:lnSpc>
              <a:spcPct val="90000"/>
            </a:lnSpc>
            <a:spcBef>
              <a:spcPct val="0"/>
            </a:spcBef>
            <a:spcAft>
              <a:spcPct val="15000"/>
            </a:spcAft>
            <a:buChar char="•"/>
          </a:pPr>
          <a:r>
            <a:rPr lang="en-GB" sz="2000" kern="1200" dirty="0"/>
            <a:t>Ductless Heat Pumps recommended for 12% of cooling installations and 8% of heating installations</a:t>
          </a:r>
        </a:p>
        <a:p>
          <a:pPr marL="228600" lvl="1" indent="-228600" algn="l" defTabSz="889000">
            <a:lnSpc>
              <a:spcPct val="90000"/>
            </a:lnSpc>
            <a:spcBef>
              <a:spcPct val="0"/>
            </a:spcBef>
            <a:spcAft>
              <a:spcPct val="15000"/>
            </a:spcAft>
            <a:buChar char="•"/>
          </a:pPr>
          <a:r>
            <a:rPr lang="en-GB" sz="2000" kern="1200" dirty="0"/>
            <a:t>Majority of DHP recommendations were for program eligible (80%-99%)</a:t>
          </a:r>
        </a:p>
        <a:p>
          <a:pPr marL="228600" lvl="1" indent="-228600" algn="l" defTabSz="889000">
            <a:lnSpc>
              <a:spcPct val="90000"/>
            </a:lnSpc>
            <a:spcBef>
              <a:spcPct val="0"/>
            </a:spcBef>
            <a:spcAft>
              <a:spcPct val="15000"/>
            </a:spcAft>
            <a:buChar char="•"/>
          </a:pPr>
          <a:r>
            <a:rPr lang="en-GB" sz="2000" kern="1200" dirty="0"/>
            <a:t>Most cooling recommendations (55%) were for cooling-only use</a:t>
          </a:r>
        </a:p>
      </dsp:txBody>
      <dsp:txXfrm rot="10800000">
        <a:off x="1227393" y="461"/>
        <a:ext cx="9487166" cy="1679517"/>
      </dsp:txXfrm>
    </dsp:sp>
    <dsp:sp modelId="{74E400D1-3EBE-405E-8BF9-AF036E88591B}">
      <dsp:nvSpPr>
        <dsp:cNvPr id="0" name=""/>
        <dsp:cNvSpPr/>
      </dsp:nvSpPr>
      <dsp:spPr>
        <a:xfrm>
          <a:off x="0" y="7"/>
          <a:ext cx="1679517" cy="167951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2747A2-9169-4A51-99D6-48D0BD08D11E}">
      <dsp:nvSpPr>
        <dsp:cNvPr id="0" name=""/>
        <dsp:cNvSpPr/>
      </dsp:nvSpPr>
      <dsp:spPr>
        <a:xfrm rot="10800000">
          <a:off x="769778" y="1752601"/>
          <a:ext cx="9982671" cy="1679517"/>
        </a:xfrm>
        <a:prstGeom prst="homePlat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0621" tIns="76200" rIns="142240" bIns="76200" numCol="1" spcCol="1270" anchor="t" anchorCtr="0">
          <a:noAutofit/>
        </a:bodyPr>
        <a:lstStyle/>
        <a:p>
          <a:pPr marL="0" lvl="0" indent="0" algn="l" defTabSz="889000">
            <a:lnSpc>
              <a:spcPct val="90000"/>
            </a:lnSpc>
            <a:spcBef>
              <a:spcPct val="0"/>
            </a:spcBef>
            <a:spcAft>
              <a:spcPct val="35000"/>
            </a:spcAft>
            <a:buNone/>
          </a:pPr>
          <a:r>
            <a:rPr lang="en-GB" sz="2000" kern="1200" dirty="0"/>
            <a:t>Customer Installation of DHPs</a:t>
          </a:r>
        </a:p>
        <a:p>
          <a:pPr marL="228600" lvl="1" indent="-228600" algn="l" defTabSz="889000">
            <a:lnSpc>
              <a:spcPct val="90000"/>
            </a:lnSpc>
            <a:spcBef>
              <a:spcPct val="0"/>
            </a:spcBef>
            <a:spcAft>
              <a:spcPct val="15000"/>
            </a:spcAft>
            <a:buChar char="•"/>
          </a:pPr>
          <a:r>
            <a:rPr lang="en-GB" sz="2000" kern="1200" dirty="0"/>
            <a:t>Most customers (83%-88%) installed DHPs when recommended</a:t>
          </a:r>
        </a:p>
        <a:p>
          <a:pPr marL="228600" lvl="1" indent="-228600" algn="l" defTabSz="889000">
            <a:lnSpc>
              <a:spcPct val="90000"/>
            </a:lnSpc>
            <a:spcBef>
              <a:spcPct val="0"/>
            </a:spcBef>
            <a:spcAft>
              <a:spcPct val="15000"/>
            </a:spcAft>
            <a:buChar char="•"/>
          </a:pPr>
          <a:r>
            <a:rPr lang="en-GB" sz="2000" kern="1200" dirty="0"/>
            <a:t>Majority of customers who installed DHPs (74%-80%) installed high-efficiency DHPs</a:t>
          </a:r>
        </a:p>
      </dsp:txBody>
      <dsp:txXfrm rot="10800000">
        <a:off x="1189657" y="1752601"/>
        <a:ext cx="9562792" cy="1679517"/>
      </dsp:txXfrm>
    </dsp:sp>
    <dsp:sp modelId="{1038FDAD-7C12-44E1-9B97-6C75D6FAF238}">
      <dsp:nvSpPr>
        <dsp:cNvPr id="0" name=""/>
        <dsp:cNvSpPr/>
      </dsp:nvSpPr>
      <dsp:spPr>
        <a:xfrm>
          <a:off x="17934" y="1752601"/>
          <a:ext cx="1679517" cy="167951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FC10C-6587-47DF-A0BA-D6081914DEBF}">
      <dsp:nvSpPr>
        <dsp:cNvPr id="0" name=""/>
        <dsp:cNvSpPr/>
      </dsp:nvSpPr>
      <dsp:spPr>
        <a:xfrm>
          <a:off x="0" y="417752"/>
          <a:ext cx="11522075" cy="6552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7E2D73-FDC4-48A9-AF05-DAF163D8E98D}">
      <dsp:nvSpPr>
        <dsp:cNvPr id="0" name=""/>
        <dsp:cNvSpPr/>
      </dsp:nvSpPr>
      <dsp:spPr>
        <a:xfrm>
          <a:off x="576103" y="33992"/>
          <a:ext cx="8065452" cy="76752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GB" sz="1600" b="1" kern="1200" dirty="0"/>
            <a:t>Objective:</a:t>
          </a:r>
          <a:r>
            <a:rPr lang="en-GB" sz="1600" kern="1200" dirty="0"/>
            <a:t> Characterize what participants would have done instead of installing the program DHP</a:t>
          </a:r>
        </a:p>
      </dsp:txBody>
      <dsp:txXfrm>
        <a:off x="613570" y="71459"/>
        <a:ext cx="7990518" cy="692586"/>
      </dsp:txXfrm>
    </dsp:sp>
    <dsp:sp modelId="{53155FA4-2336-435D-9966-D2000B04F20F}">
      <dsp:nvSpPr>
        <dsp:cNvPr id="0" name=""/>
        <dsp:cNvSpPr/>
      </dsp:nvSpPr>
      <dsp:spPr>
        <a:xfrm>
          <a:off x="0" y="1597112"/>
          <a:ext cx="11522075" cy="6552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B13E32-B498-45DF-8474-33BC55A4BB93}">
      <dsp:nvSpPr>
        <dsp:cNvPr id="0" name=""/>
        <dsp:cNvSpPr/>
      </dsp:nvSpPr>
      <dsp:spPr>
        <a:xfrm>
          <a:off x="576103" y="1213352"/>
          <a:ext cx="8065452" cy="76752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GB" sz="1600" b="1" kern="1200" dirty="0"/>
            <a:t>Challenge:</a:t>
          </a:r>
          <a:r>
            <a:rPr lang="en-GB" sz="1600" kern="1200" dirty="0"/>
            <a:t> Determine at head level if/how space previously heated or cooled or is a new space</a:t>
          </a:r>
        </a:p>
      </dsp:txBody>
      <dsp:txXfrm>
        <a:off x="613570" y="1250819"/>
        <a:ext cx="7990518" cy="692586"/>
      </dsp:txXfrm>
    </dsp:sp>
    <dsp:sp modelId="{C38167D3-96CD-483A-9AC3-7FC1C1062C1D}">
      <dsp:nvSpPr>
        <dsp:cNvPr id="0" name=""/>
        <dsp:cNvSpPr/>
      </dsp:nvSpPr>
      <dsp:spPr>
        <a:xfrm>
          <a:off x="0" y="2776472"/>
          <a:ext cx="11522075" cy="6552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37C354-54C9-47E0-9A5C-617385961006}">
      <dsp:nvSpPr>
        <dsp:cNvPr id="0" name=""/>
        <dsp:cNvSpPr/>
      </dsp:nvSpPr>
      <dsp:spPr>
        <a:xfrm>
          <a:off x="576103" y="2392712"/>
          <a:ext cx="8065452" cy="7675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GB" sz="1600" b="1" kern="1200" dirty="0"/>
            <a:t>Challenge:</a:t>
          </a:r>
          <a:r>
            <a:rPr lang="en-GB" sz="1600" kern="1200" dirty="0"/>
            <a:t> Understand how the customer is using the DHP to heat and/or cool post installation</a:t>
          </a:r>
        </a:p>
      </dsp:txBody>
      <dsp:txXfrm>
        <a:off x="613570" y="2430179"/>
        <a:ext cx="7990518" cy="692586"/>
      </dsp:txXfrm>
    </dsp:sp>
    <dsp:sp modelId="{A20DA95C-1032-490D-BBE5-F3B27C7469CF}">
      <dsp:nvSpPr>
        <dsp:cNvPr id="0" name=""/>
        <dsp:cNvSpPr/>
      </dsp:nvSpPr>
      <dsp:spPr>
        <a:xfrm>
          <a:off x="0" y="3955832"/>
          <a:ext cx="11522075" cy="6552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B0E6AE-6A5A-4753-A2EE-3E262F6E79F6}">
      <dsp:nvSpPr>
        <dsp:cNvPr id="0" name=""/>
        <dsp:cNvSpPr/>
      </dsp:nvSpPr>
      <dsp:spPr>
        <a:xfrm>
          <a:off x="576103" y="3572072"/>
          <a:ext cx="8065452" cy="76752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55" tIns="0" rIns="304855" bIns="0" numCol="1" spcCol="1270" anchor="ctr" anchorCtr="0">
          <a:noAutofit/>
        </a:bodyPr>
        <a:lstStyle/>
        <a:p>
          <a:pPr marL="0" lvl="0" indent="0" algn="l" defTabSz="711200">
            <a:lnSpc>
              <a:spcPct val="90000"/>
            </a:lnSpc>
            <a:spcBef>
              <a:spcPct val="0"/>
            </a:spcBef>
            <a:spcAft>
              <a:spcPct val="35000"/>
            </a:spcAft>
            <a:buNone/>
          </a:pPr>
          <a:r>
            <a:rPr lang="en-GB" sz="1600" b="1" kern="1200" dirty="0"/>
            <a:t>Challenge:</a:t>
          </a:r>
          <a:r>
            <a:rPr lang="en-GB" sz="1600" kern="1200" dirty="0"/>
            <a:t> Identify the alternative heating or cooling system that would have been installed</a:t>
          </a:r>
        </a:p>
      </dsp:txBody>
      <dsp:txXfrm>
        <a:off x="613570" y="3609539"/>
        <a:ext cx="7990518" cy="69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7D9DE-5C1D-4476-A31B-FAB27B103366}">
      <dsp:nvSpPr>
        <dsp:cNvPr id="0" name=""/>
        <dsp:cNvSpPr/>
      </dsp:nvSpPr>
      <dsp:spPr>
        <a:xfrm>
          <a:off x="-5604483" y="-864597"/>
          <a:ext cx="6724527" cy="6724527"/>
        </a:xfrm>
        <a:prstGeom prst="blockArc">
          <a:avLst>
            <a:gd name="adj1" fmla="val 18900000"/>
            <a:gd name="adj2" fmla="val 2700000"/>
            <a:gd name="adj3" fmla="val 321"/>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4DEFD5-74C4-4408-8990-8F3B641A9E19}">
      <dsp:nvSpPr>
        <dsp:cNvPr id="0" name=""/>
        <dsp:cNvSpPr/>
      </dsp:nvSpPr>
      <dsp:spPr>
        <a:xfrm>
          <a:off x="918267" y="713633"/>
          <a:ext cx="9799582" cy="142706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2734" tIns="58420" rIns="58420" bIns="58420" numCol="1" spcCol="1270" anchor="ctr" anchorCtr="0">
          <a:noAutofit/>
        </a:bodyPr>
        <a:lstStyle/>
        <a:p>
          <a:pPr marL="0" lvl="0" indent="0" algn="l" defTabSz="1022350">
            <a:lnSpc>
              <a:spcPct val="90000"/>
            </a:lnSpc>
            <a:spcBef>
              <a:spcPct val="0"/>
            </a:spcBef>
            <a:spcAft>
              <a:spcPct val="35000"/>
            </a:spcAft>
            <a:buNone/>
          </a:pPr>
          <a:r>
            <a:rPr lang="en-GB" sz="2300" kern="1200" dirty="0"/>
            <a:t>Telephone survey – 90 randomly selected 2015-2016 DHP program participants</a:t>
          </a:r>
        </a:p>
      </dsp:txBody>
      <dsp:txXfrm>
        <a:off x="918267" y="713633"/>
        <a:ext cx="9799582" cy="1427066"/>
      </dsp:txXfrm>
    </dsp:sp>
    <dsp:sp modelId="{41D14ECA-FBD7-407E-B0E4-8F870470B51B}">
      <dsp:nvSpPr>
        <dsp:cNvPr id="0" name=""/>
        <dsp:cNvSpPr/>
      </dsp:nvSpPr>
      <dsp:spPr>
        <a:xfrm>
          <a:off x="26350" y="535249"/>
          <a:ext cx="1783833" cy="1783833"/>
        </a:xfrm>
        <a:prstGeom prst="ellipse">
          <a:avLst/>
        </a:prstGeom>
        <a:blipFill rotWithShape="0">
          <a:blip xmlns:r="http://schemas.openxmlformats.org/officeDocument/2006/relationships" r:embed="rId1">
            <a:duotone>
              <a:schemeClr val="accent2">
                <a:shade val="45000"/>
                <a:satMod val="135000"/>
              </a:schemeClr>
              <a:prstClr val="white"/>
            </a:duotone>
            <a:extLst>
              <a:ext uri="{BEBA8EAE-BF5A-486C-A8C5-ECC9F3942E4B}">
                <a14:imgProps xmlns:a14="http://schemas.microsoft.com/office/drawing/2010/main">
                  <a14:imgLayer r:embed="rId2">
                    <a14:imgEffect>
                      <a14:colorTemperature colorTemp="11200"/>
                    </a14:imgEffect>
                    <a14:imgEffect>
                      <a14:saturation sat="400000"/>
                    </a14:imgEffect>
                  </a14:imgLayer>
                </a14:imgProps>
              </a:ext>
            </a:extLst>
          </a:blip>
          <a:srcRect/>
          <a:stretch>
            <a:fillRect/>
          </a:stretch>
        </a:blip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1354F9-72DE-4215-88AE-75326E649BFF}">
      <dsp:nvSpPr>
        <dsp:cNvPr id="0" name=""/>
        <dsp:cNvSpPr/>
      </dsp:nvSpPr>
      <dsp:spPr>
        <a:xfrm>
          <a:off x="918267" y="2451950"/>
          <a:ext cx="9799582" cy="223243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2734" tIns="58420" rIns="58420" bIns="58420" numCol="1" spcCol="1270" anchor="t" anchorCtr="0">
          <a:noAutofit/>
        </a:bodyPr>
        <a:lstStyle/>
        <a:p>
          <a:pPr marL="0" lvl="0" indent="0" algn="l" defTabSz="1022350">
            <a:lnSpc>
              <a:spcPct val="90000"/>
            </a:lnSpc>
            <a:spcBef>
              <a:spcPct val="0"/>
            </a:spcBef>
            <a:spcAft>
              <a:spcPct val="35000"/>
            </a:spcAft>
            <a:buNone/>
          </a:pPr>
          <a:r>
            <a:rPr lang="en-GB" sz="2300" kern="1200" dirty="0"/>
            <a:t>Research topics:</a:t>
          </a:r>
        </a:p>
        <a:p>
          <a:pPr marL="171450" lvl="1" indent="-171450" algn="l" defTabSz="800100">
            <a:lnSpc>
              <a:spcPct val="90000"/>
            </a:lnSpc>
            <a:spcBef>
              <a:spcPct val="0"/>
            </a:spcBef>
            <a:spcAft>
              <a:spcPct val="15000"/>
            </a:spcAft>
            <a:buChar char="•"/>
          </a:pPr>
          <a:r>
            <a:rPr lang="en-GB" sz="1800" kern="1200" dirty="0"/>
            <a:t>Demographics</a:t>
          </a:r>
        </a:p>
        <a:p>
          <a:pPr marL="171450" lvl="1" indent="-171450" algn="l" defTabSz="800100">
            <a:lnSpc>
              <a:spcPct val="90000"/>
            </a:lnSpc>
            <a:spcBef>
              <a:spcPct val="0"/>
            </a:spcBef>
            <a:spcAft>
              <a:spcPct val="15000"/>
            </a:spcAft>
            <a:buChar char="•"/>
          </a:pPr>
          <a:r>
            <a:rPr lang="en-GB" sz="1800" kern="1200" dirty="0"/>
            <a:t>Presence of heating/cooling equipment in DHP space</a:t>
          </a:r>
        </a:p>
        <a:p>
          <a:pPr marL="171450" lvl="1" indent="-171450" algn="l" defTabSz="800100">
            <a:lnSpc>
              <a:spcPct val="90000"/>
            </a:lnSpc>
            <a:spcBef>
              <a:spcPct val="0"/>
            </a:spcBef>
            <a:spcAft>
              <a:spcPct val="15000"/>
            </a:spcAft>
            <a:buChar char="•"/>
          </a:pPr>
          <a:r>
            <a:rPr lang="en-GB" sz="1800" kern="1200" dirty="0"/>
            <a:t>DHP operation assumptions</a:t>
          </a:r>
        </a:p>
        <a:p>
          <a:pPr marL="171450" lvl="1" indent="-171450" algn="l" defTabSz="800100">
            <a:lnSpc>
              <a:spcPct val="90000"/>
            </a:lnSpc>
            <a:spcBef>
              <a:spcPct val="0"/>
            </a:spcBef>
            <a:spcAft>
              <a:spcPct val="15000"/>
            </a:spcAft>
            <a:buChar char="•"/>
          </a:pPr>
          <a:r>
            <a:rPr lang="en-GB" sz="1800" kern="1200" dirty="0"/>
            <a:t>Relationship of DHP-served space to spaces served by other heating/cooling equipment</a:t>
          </a:r>
        </a:p>
        <a:p>
          <a:pPr marL="171450" lvl="1" indent="-171450" algn="l" defTabSz="800100">
            <a:lnSpc>
              <a:spcPct val="90000"/>
            </a:lnSpc>
            <a:spcBef>
              <a:spcPct val="0"/>
            </a:spcBef>
            <a:spcAft>
              <a:spcPct val="15000"/>
            </a:spcAft>
            <a:buChar char="•"/>
          </a:pPr>
          <a:endParaRPr lang="en-GB" sz="1800" kern="1200" dirty="0"/>
        </a:p>
      </dsp:txBody>
      <dsp:txXfrm>
        <a:off x="918267" y="2451950"/>
        <a:ext cx="9799582" cy="2232431"/>
      </dsp:txXfrm>
    </dsp:sp>
    <dsp:sp modelId="{0C0B8E1E-A9FD-45BC-9713-7E0A8068B52E}">
      <dsp:nvSpPr>
        <dsp:cNvPr id="0" name=""/>
        <dsp:cNvSpPr/>
      </dsp:nvSpPr>
      <dsp:spPr>
        <a:xfrm>
          <a:off x="26350" y="2676249"/>
          <a:ext cx="1783833" cy="1783833"/>
        </a:xfrm>
        <a:prstGeom prst="ellipse">
          <a:avLst/>
        </a:prstGeom>
        <a:blipFill rotWithShape="0">
          <a:blip xmlns:r="http://schemas.openxmlformats.org/officeDocument/2006/relationships" r:embed="rId3"/>
          <a:srcRect/>
          <a:stretch>
            <a:fillRect/>
          </a:stretch>
        </a:blip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7D9DE-5C1D-4476-A31B-FAB27B103366}">
      <dsp:nvSpPr>
        <dsp:cNvPr id="0" name=""/>
        <dsp:cNvSpPr/>
      </dsp:nvSpPr>
      <dsp:spPr>
        <a:xfrm>
          <a:off x="-5604483" y="-864597"/>
          <a:ext cx="6724527" cy="6724527"/>
        </a:xfrm>
        <a:prstGeom prst="blockArc">
          <a:avLst>
            <a:gd name="adj1" fmla="val 18900000"/>
            <a:gd name="adj2" fmla="val 2700000"/>
            <a:gd name="adj3" fmla="val 321"/>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4DEFD5-74C4-4408-8990-8F3B641A9E19}">
      <dsp:nvSpPr>
        <dsp:cNvPr id="0" name=""/>
        <dsp:cNvSpPr/>
      </dsp:nvSpPr>
      <dsp:spPr>
        <a:xfrm>
          <a:off x="918267" y="713633"/>
          <a:ext cx="9799582" cy="142706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2734" tIns="38100" rIns="38100" bIns="38100" numCol="1" spcCol="1270" anchor="ctr" anchorCtr="0">
          <a:noAutofit/>
        </a:bodyPr>
        <a:lstStyle/>
        <a:p>
          <a:pPr marL="0" lvl="0" indent="0" algn="l" defTabSz="666750">
            <a:lnSpc>
              <a:spcPct val="90000"/>
            </a:lnSpc>
            <a:spcBef>
              <a:spcPct val="0"/>
            </a:spcBef>
            <a:spcAft>
              <a:spcPct val="35000"/>
            </a:spcAft>
            <a:buNone/>
          </a:pPr>
          <a:r>
            <a:rPr lang="en-GB" sz="1500" kern="1200" dirty="0"/>
            <a:t>DHP Participant Survey</a:t>
          </a:r>
        </a:p>
        <a:p>
          <a:pPr marL="0" lvl="0" indent="0" algn="l" defTabSz="666750">
            <a:lnSpc>
              <a:spcPct val="90000"/>
            </a:lnSpc>
            <a:spcBef>
              <a:spcPct val="0"/>
            </a:spcBef>
            <a:spcAft>
              <a:spcPct val="35000"/>
            </a:spcAft>
            <a:buNone/>
          </a:pPr>
          <a:r>
            <a:rPr lang="en-GB" sz="1500" kern="1200" dirty="0"/>
            <a:t>- Asked significance of price of alternative fuels on decision to install HE DHP</a:t>
          </a:r>
        </a:p>
        <a:p>
          <a:pPr marL="0" lvl="0" indent="0" algn="l" defTabSz="666750">
            <a:lnSpc>
              <a:spcPct val="90000"/>
            </a:lnSpc>
            <a:spcBef>
              <a:spcPct val="0"/>
            </a:spcBef>
            <a:spcAft>
              <a:spcPct val="35000"/>
            </a:spcAft>
            <a:buNone/>
          </a:pPr>
          <a:r>
            <a:rPr lang="en-GB" sz="1500" kern="1200" dirty="0"/>
            <a:t>- If alternative fuel price significant – likelihood of installing HE DHP if fuel prices were 20%, 33%, 50% or 75% lower </a:t>
          </a:r>
        </a:p>
        <a:p>
          <a:pPr marL="0" lvl="0" indent="0" algn="l" defTabSz="666750">
            <a:lnSpc>
              <a:spcPct val="90000"/>
            </a:lnSpc>
            <a:spcBef>
              <a:spcPct val="0"/>
            </a:spcBef>
            <a:spcAft>
              <a:spcPct val="35000"/>
            </a:spcAft>
            <a:buNone/>
          </a:pPr>
          <a:r>
            <a:rPr lang="en-GB" sz="1500" kern="1200" dirty="0"/>
            <a:t>- Similar query for DHP program rebate levels</a:t>
          </a:r>
        </a:p>
      </dsp:txBody>
      <dsp:txXfrm>
        <a:off x="918267" y="713633"/>
        <a:ext cx="9799582" cy="1427066"/>
      </dsp:txXfrm>
    </dsp:sp>
    <dsp:sp modelId="{41D14ECA-FBD7-407E-B0E4-8F870470B51B}">
      <dsp:nvSpPr>
        <dsp:cNvPr id="0" name=""/>
        <dsp:cNvSpPr/>
      </dsp:nvSpPr>
      <dsp:spPr>
        <a:xfrm>
          <a:off x="26350" y="535249"/>
          <a:ext cx="1783833" cy="1783833"/>
        </a:xfrm>
        <a:prstGeom prst="ellipse">
          <a:avLst/>
        </a:prstGeom>
        <a:blipFill rotWithShape="0">
          <a:blip xmlns:r="http://schemas.openxmlformats.org/officeDocument/2006/relationships" r:embed="rId1">
            <a:duotone>
              <a:schemeClr val="accent2">
                <a:shade val="45000"/>
                <a:satMod val="135000"/>
              </a:schemeClr>
              <a:prstClr val="white"/>
            </a:duotone>
          </a:blip>
          <a:srcRect/>
          <a:stretch>
            <a:fillRect/>
          </a:stretch>
        </a:blipFill>
        <a:ln w="25400" cap="flat" cmpd="sng" algn="ctr">
          <a:solidFill>
            <a:schemeClr val="accent2">
              <a:hueOff val="0"/>
              <a:satOff val="0"/>
              <a:lumOff val="0"/>
              <a:alphaOff val="0"/>
            </a:schemeClr>
          </a:solidFill>
          <a:prstDash val="solid"/>
        </a:ln>
        <a:effectLst>
          <a:outerShdw blurRad="50800" dist="50800" dir="5400000" algn="ctr" rotWithShape="0">
            <a:schemeClr val="accent2"/>
          </a:outerShdw>
        </a:effectLst>
      </dsp:spPr>
      <dsp:style>
        <a:lnRef idx="2">
          <a:scrgbClr r="0" g="0" b="0"/>
        </a:lnRef>
        <a:fillRef idx="1">
          <a:scrgbClr r="0" g="0" b="0"/>
        </a:fillRef>
        <a:effectRef idx="0">
          <a:scrgbClr r="0" g="0" b="0"/>
        </a:effectRef>
        <a:fontRef idx="minor"/>
      </dsp:style>
    </dsp:sp>
    <dsp:sp modelId="{091354F9-72DE-4215-88AE-75326E649BFF}">
      <dsp:nvSpPr>
        <dsp:cNvPr id="0" name=""/>
        <dsp:cNvSpPr/>
      </dsp:nvSpPr>
      <dsp:spPr>
        <a:xfrm>
          <a:off x="918267" y="2451950"/>
          <a:ext cx="9799582" cy="2232431"/>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2734" tIns="38100" rIns="38100" bIns="38100" numCol="1" spcCol="1270" anchor="ctr" anchorCtr="0">
          <a:noAutofit/>
        </a:bodyPr>
        <a:lstStyle/>
        <a:p>
          <a:pPr marL="0" lvl="0" indent="0" algn="l" defTabSz="666750">
            <a:lnSpc>
              <a:spcPct val="90000"/>
            </a:lnSpc>
            <a:spcBef>
              <a:spcPct val="0"/>
            </a:spcBef>
            <a:spcAft>
              <a:spcPct val="35000"/>
            </a:spcAft>
            <a:buNone/>
          </a:pPr>
          <a:r>
            <a:rPr lang="en-GB" sz="1500" kern="1200" dirty="0"/>
            <a:t>Population Segments:</a:t>
          </a:r>
        </a:p>
        <a:p>
          <a:pPr marL="0" lvl="0" indent="0" algn="l" defTabSz="666750">
            <a:lnSpc>
              <a:spcPct val="90000"/>
            </a:lnSpc>
            <a:spcBef>
              <a:spcPct val="0"/>
            </a:spcBef>
            <a:spcAft>
              <a:spcPct val="35000"/>
            </a:spcAft>
            <a:buNone/>
          </a:pPr>
          <a:r>
            <a:rPr lang="en-GB" sz="1500" kern="1200" dirty="0"/>
            <a:t>- Type of home: single vs. multi</a:t>
          </a:r>
        </a:p>
        <a:p>
          <a:pPr marL="0" lvl="0" indent="0" algn="l" defTabSz="666750">
            <a:lnSpc>
              <a:spcPct val="90000"/>
            </a:lnSpc>
            <a:spcBef>
              <a:spcPct val="0"/>
            </a:spcBef>
            <a:spcAft>
              <a:spcPct val="35000"/>
            </a:spcAft>
            <a:buNone/>
          </a:pPr>
          <a:r>
            <a:rPr lang="en-GB" sz="1500" kern="1200" dirty="0"/>
            <a:t>- Pre-existing heating fuel type: electric vs. non-electric</a:t>
          </a:r>
        </a:p>
        <a:p>
          <a:pPr marL="0" lvl="0" indent="0" algn="l" defTabSz="666750">
            <a:lnSpc>
              <a:spcPct val="90000"/>
            </a:lnSpc>
            <a:spcBef>
              <a:spcPct val="0"/>
            </a:spcBef>
            <a:spcAft>
              <a:spcPct val="35000"/>
            </a:spcAft>
            <a:buNone/>
          </a:pPr>
          <a:r>
            <a:rPr lang="en-GB" sz="1500" kern="1200" dirty="0"/>
            <a:t>- Intended use of DHP: cooling only vs. heating with/without cooling</a:t>
          </a:r>
        </a:p>
      </dsp:txBody>
      <dsp:txXfrm>
        <a:off x="918267" y="2451950"/>
        <a:ext cx="9799582" cy="2232431"/>
      </dsp:txXfrm>
    </dsp:sp>
    <dsp:sp modelId="{0C0B8E1E-A9FD-45BC-9713-7E0A8068B52E}">
      <dsp:nvSpPr>
        <dsp:cNvPr id="0" name=""/>
        <dsp:cNvSpPr/>
      </dsp:nvSpPr>
      <dsp:spPr>
        <a:xfrm>
          <a:off x="26350" y="2676249"/>
          <a:ext cx="1783833" cy="1783833"/>
        </a:xfrm>
        <a:prstGeom prst="ellipse">
          <a:avLst/>
        </a:prstGeom>
        <a:blipFill rotWithShape="0">
          <a:blip xmlns:r="http://schemas.openxmlformats.org/officeDocument/2006/relationships" r:embed="rId2"/>
          <a:srcRect/>
          <a:stretch>
            <a:fillRect/>
          </a:stretch>
        </a:blip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GB" dirty="0"/>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C00C5E0D-B76F-47A8-91B1-C71AD6BE59C3}" type="datetimeFigureOut">
              <a:rPr lang="en-GB" smtClean="0"/>
              <a:t>15/01/2020</a:t>
            </a:fld>
            <a:endParaRPr lang="en-GB" dirty="0"/>
          </a:p>
        </p:txBody>
      </p:sp>
      <p:sp>
        <p:nvSpPr>
          <p:cNvPr id="4" name="Slide Image Placeholder 3"/>
          <p:cNvSpPr>
            <a:spLocks noGrp="1" noRot="1" noChangeAspect="1"/>
          </p:cNvSpPr>
          <p:nvPr>
            <p:ph type="sldImg" idx="2"/>
          </p:nvPr>
        </p:nvSpPr>
        <p:spPr>
          <a:xfrm>
            <a:off x="407988" y="698500"/>
            <a:ext cx="6203950"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AD2EC2AB-FD5C-4EF7-AF8D-FB95907AF3A4}" type="slidenum">
              <a:rPr lang="en-GB" smtClean="0"/>
              <a:t>‹#›</a:t>
            </a:fld>
            <a:endParaRPr lang="en-GB" dirty="0"/>
          </a:p>
        </p:txBody>
      </p:sp>
    </p:spTree>
    <p:extLst>
      <p:ext uri="{BB962C8B-B14F-4D97-AF65-F5344CB8AC3E}">
        <p14:creationId xmlns:p14="http://schemas.microsoft.com/office/powerpoint/2010/main" val="3304878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2EC2AB-FD5C-4EF7-AF8D-FB95907AF3A4}" type="slidenum">
              <a:rPr lang="en-GB" smtClean="0"/>
              <a:t>1</a:t>
            </a:fld>
            <a:endParaRPr lang="en-GB" dirty="0"/>
          </a:p>
        </p:txBody>
      </p:sp>
    </p:spTree>
    <p:extLst>
      <p:ext uri="{BB962C8B-B14F-4D97-AF65-F5344CB8AC3E}">
        <p14:creationId xmlns:p14="http://schemas.microsoft.com/office/powerpoint/2010/main" val="1743136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10</a:t>
            </a:fld>
            <a:endParaRPr lang="en-GB" dirty="0"/>
          </a:p>
        </p:txBody>
      </p:sp>
    </p:spTree>
    <p:extLst>
      <p:ext uri="{BB962C8B-B14F-4D97-AF65-F5344CB8AC3E}">
        <p14:creationId xmlns:p14="http://schemas.microsoft.com/office/powerpoint/2010/main" val="1522867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11</a:t>
            </a:fld>
            <a:endParaRPr lang="en-GB" dirty="0"/>
          </a:p>
        </p:txBody>
      </p:sp>
    </p:spTree>
    <p:extLst>
      <p:ext uri="{BB962C8B-B14F-4D97-AF65-F5344CB8AC3E}">
        <p14:creationId xmlns:p14="http://schemas.microsoft.com/office/powerpoint/2010/main" val="3087785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12</a:t>
            </a:fld>
            <a:endParaRPr lang="en-GB" dirty="0"/>
          </a:p>
        </p:txBody>
      </p:sp>
    </p:spTree>
    <p:extLst>
      <p:ext uri="{BB962C8B-B14F-4D97-AF65-F5344CB8AC3E}">
        <p14:creationId xmlns:p14="http://schemas.microsoft.com/office/powerpoint/2010/main" val="2231769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2EC2AB-FD5C-4EF7-AF8D-FB95907AF3A4}" type="slidenum">
              <a:rPr lang="en-GB" smtClean="0"/>
              <a:t>13</a:t>
            </a:fld>
            <a:endParaRPr lang="en-GB" dirty="0"/>
          </a:p>
        </p:txBody>
      </p:sp>
    </p:spTree>
    <p:extLst>
      <p:ext uri="{BB962C8B-B14F-4D97-AF65-F5344CB8AC3E}">
        <p14:creationId xmlns:p14="http://schemas.microsoft.com/office/powerpoint/2010/main" val="328150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2EC2AB-FD5C-4EF7-AF8D-FB95907AF3A4}" type="slidenum">
              <a:rPr lang="en-GB" smtClean="0"/>
              <a:t>14</a:t>
            </a:fld>
            <a:endParaRPr lang="en-GB" dirty="0"/>
          </a:p>
        </p:txBody>
      </p:sp>
    </p:spTree>
    <p:extLst>
      <p:ext uri="{BB962C8B-B14F-4D97-AF65-F5344CB8AC3E}">
        <p14:creationId xmlns:p14="http://schemas.microsoft.com/office/powerpoint/2010/main" val="27671464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2EC2AB-FD5C-4EF7-AF8D-FB95907AF3A4}" type="slidenum">
              <a:rPr lang="en-GB" smtClean="0"/>
              <a:t>15</a:t>
            </a:fld>
            <a:endParaRPr lang="en-GB" dirty="0"/>
          </a:p>
        </p:txBody>
      </p:sp>
    </p:spTree>
    <p:extLst>
      <p:ext uri="{BB962C8B-B14F-4D97-AF65-F5344CB8AC3E}">
        <p14:creationId xmlns:p14="http://schemas.microsoft.com/office/powerpoint/2010/main" val="3270208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2EC2AB-FD5C-4EF7-AF8D-FB95907AF3A4}" type="slidenum">
              <a:rPr lang="en-US" smtClean="0"/>
              <a:t>16</a:t>
            </a:fld>
            <a:endParaRPr lang="en-US"/>
          </a:p>
        </p:txBody>
      </p:sp>
    </p:spTree>
    <p:extLst>
      <p:ext uri="{BB962C8B-B14F-4D97-AF65-F5344CB8AC3E}">
        <p14:creationId xmlns:p14="http://schemas.microsoft.com/office/powerpoint/2010/main" val="16536398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3950" cy="3489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2EC2AB-FD5C-4EF7-AF8D-FB95907AF3A4}" type="slidenum">
              <a:rPr lang="en-GB" smtClean="0"/>
              <a:t>17</a:t>
            </a:fld>
            <a:endParaRPr lang="en-GB" dirty="0"/>
          </a:p>
        </p:txBody>
      </p:sp>
    </p:spTree>
    <p:extLst>
      <p:ext uri="{BB962C8B-B14F-4D97-AF65-F5344CB8AC3E}">
        <p14:creationId xmlns:p14="http://schemas.microsoft.com/office/powerpoint/2010/main" val="880472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18</a:t>
            </a:fld>
            <a:endParaRPr lang="en-GB" dirty="0"/>
          </a:p>
        </p:txBody>
      </p:sp>
    </p:spTree>
    <p:extLst>
      <p:ext uri="{BB962C8B-B14F-4D97-AF65-F5344CB8AC3E}">
        <p14:creationId xmlns:p14="http://schemas.microsoft.com/office/powerpoint/2010/main" val="2160132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19</a:t>
            </a:fld>
            <a:endParaRPr lang="en-GB" dirty="0"/>
          </a:p>
        </p:txBody>
      </p:sp>
    </p:spTree>
    <p:extLst>
      <p:ext uri="{BB962C8B-B14F-4D97-AF65-F5344CB8AC3E}">
        <p14:creationId xmlns:p14="http://schemas.microsoft.com/office/powerpoint/2010/main" val="1347042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3950" cy="3489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D2EC2AB-FD5C-4EF7-AF8D-FB95907AF3A4}" type="slidenum">
              <a:rPr lang="en-GB" smtClean="0"/>
              <a:t>2</a:t>
            </a:fld>
            <a:endParaRPr lang="en-GB" dirty="0"/>
          </a:p>
        </p:txBody>
      </p:sp>
    </p:spTree>
    <p:extLst>
      <p:ext uri="{BB962C8B-B14F-4D97-AF65-F5344CB8AC3E}">
        <p14:creationId xmlns:p14="http://schemas.microsoft.com/office/powerpoint/2010/main" val="13025178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20</a:t>
            </a:fld>
            <a:endParaRPr lang="en-GB" dirty="0"/>
          </a:p>
        </p:txBody>
      </p:sp>
    </p:spTree>
    <p:extLst>
      <p:ext uri="{BB962C8B-B14F-4D97-AF65-F5344CB8AC3E}">
        <p14:creationId xmlns:p14="http://schemas.microsoft.com/office/powerpoint/2010/main" val="4043717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21</a:t>
            </a:fld>
            <a:endParaRPr lang="en-GB" dirty="0"/>
          </a:p>
        </p:txBody>
      </p:sp>
    </p:spTree>
    <p:extLst>
      <p:ext uri="{BB962C8B-B14F-4D97-AF65-F5344CB8AC3E}">
        <p14:creationId xmlns:p14="http://schemas.microsoft.com/office/powerpoint/2010/main" val="20247018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22</a:t>
            </a:fld>
            <a:endParaRPr lang="en-GB" dirty="0"/>
          </a:p>
        </p:txBody>
      </p:sp>
    </p:spTree>
    <p:extLst>
      <p:ext uri="{BB962C8B-B14F-4D97-AF65-F5344CB8AC3E}">
        <p14:creationId xmlns:p14="http://schemas.microsoft.com/office/powerpoint/2010/main" val="889469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23</a:t>
            </a:fld>
            <a:endParaRPr lang="en-GB" dirty="0"/>
          </a:p>
        </p:txBody>
      </p:sp>
    </p:spTree>
    <p:extLst>
      <p:ext uri="{BB962C8B-B14F-4D97-AF65-F5344CB8AC3E}">
        <p14:creationId xmlns:p14="http://schemas.microsoft.com/office/powerpoint/2010/main" val="12946044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24</a:t>
            </a:fld>
            <a:endParaRPr lang="en-GB" dirty="0"/>
          </a:p>
        </p:txBody>
      </p:sp>
    </p:spTree>
    <p:extLst>
      <p:ext uri="{BB962C8B-B14F-4D97-AF65-F5344CB8AC3E}">
        <p14:creationId xmlns:p14="http://schemas.microsoft.com/office/powerpoint/2010/main" val="478312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dirty="0"/>
              <a:t>The previous CT study based on old pilot that were specifically targeted.  AND (FOR PLANNING PURPOSES) THE IMPACTS ARE LIKELY NOT REPRESENTATIVE OF NEXT PROGRAM PARTICIPANTS </a:t>
            </a:r>
            <a:endParaRPr lang="en-US" dirty="0"/>
          </a:p>
          <a:p>
            <a:pPr marL="171450" lvl="0" indent="-171450">
              <a:buFont typeface="Arial" panose="020B0604020202020204" pitchFamily="34" charset="0"/>
              <a:buChar char="•"/>
            </a:pPr>
            <a:r>
              <a:rPr lang="en-GB" dirty="0"/>
              <a:t>Baseline is very complicated but has a profound influence on the impacts of a DHP installation.  It can cross fuels, requires detailed understanding of whether and how the served space was previously heated or cooled, how the customer is actually using the new unit to heat or cool the served space (which may differ from how they may have intended to use it), and the likely alternative heating or cooling system they would have installed (driven in part by level of awareness of standard DHP alternatives).   </a:t>
            </a:r>
            <a:endParaRPr lang="en-US" dirty="0"/>
          </a:p>
          <a:p>
            <a:pPr marL="171450" lvl="0" indent="-171450">
              <a:buFont typeface="Arial" panose="020B0604020202020204" pitchFamily="34" charset="0"/>
              <a:buChar char="•"/>
            </a:pPr>
            <a:r>
              <a:rPr lang="en-GB" dirty="0"/>
              <a:t>DHP technology is rapidly improving, making it increasingly viable in cold climates such as CT and changing its level of use (operating hours), </a:t>
            </a:r>
            <a:endParaRPr lang="en-US" dirty="0"/>
          </a:p>
          <a:p>
            <a:pPr marL="171450" lvl="0" indent="-171450">
              <a:buFont typeface="Arial" panose="020B0604020202020204" pitchFamily="34" charset="0"/>
              <a:buChar char="•"/>
            </a:pPr>
            <a:r>
              <a:rPr lang="en-US" dirty="0"/>
              <a:t>It is clear that DHPs can be a useful tool to achieve policy goals and this study was intended to provide information to help guide that discussion, PSD revisions to support it, and a tool to help make it happen. </a:t>
            </a:r>
          </a:p>
          <a:p>
            <a:endParaRPr lang="en-GB" dirty="0"/>
          </a:p>
        </p:txBody>
      </p:sp>
      <p:sp>
        <p:nvSpPr>
          <p:cNvPr id="4" name="Slide Number Placeholder 3"/>
          <p:cNvSpPr>
            <a:spLocks noGrp="1"/>
          </p:cNvSpPr>
          <p:nvPr>
            <p:ph type="sldNum" sz="quarter" idx="5"/>
          </p:nvPr>
        </p:nvSpPr>
        <p:spPr/>
        <p:txBody>
          <a:bodyPr/>
          <a:lstStyle/>
          <a:p>
            <a:fld id="{AD2EC2AB-FD5C-4EF7-AF8D-FB95907AF3A4}" type="slidenum">
              <a:rPr lang="en-GB" smtClean="0"/>
              <a:t>3</a:t>
            </a:fld>
            <a:endParaRPr lang="en-GB" dirty="0"/>
          </a:p>
        </p:txBody>
      </p:sp>
    </p:spTree>
    <p:extLst>
      <p:ext uri="{BB962C8B-B14F-4D97-AF65-F5344CB8AC3E}">
        <p14:creationId xmlns:p14="http://schemas.microsoft.com/office/powerpoint/2010/main" val="3179396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4</a:t>
            </a:fld>
            <a:endParaRPr lang="en-GB" dirty="0"/>
          </a:p>
        </p:txBody>
      </p:sp>
    </p:spTree>
    <p:extLst>
      <p:ext uri="{BB962C8B-B14F-4D97-AF65-F5344CB8AC3E}">
        <p14:creationId xmlns:p14="http://schemas.microsoft.com/office/powerpoint/2010/main" val="2044124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D2EC2AB-FD5C-4EF7-AF8D-FB95907AF3A4}" type="slidenum">
              <a:rPr lang="en-GB" smtClean="0"/>
              <a:t>5</a:t>
            </a:fld>
            <a:endParaRPr lang="en-GB" dirty="0"/>
          </a:p>
        </p:txBody>
      </p:sp>
    </p:spTree>
    <p:extLst>
      <p:ext uri="{BB962C8B-B14F-4D97-AF65-F5344CB8AC3E}">
        <p14:creationId xmlns:p14="http://schemas.microsoft.com/office/powerpoint/2010/main" val="2237330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6</a:t>
            </a:fld>
            <a:endParaRPr lang="en-GB" dirty="0"/>
          </a:p>
        </p:txBody>
      </p:sp>
    </p:spTree>
    <p:extLst>
      <p:ext uri="{BB962C8B-B14F-4D97-AF65-F5344CB8AC3E}">
        <p14:creationId xmlns:p14="http://schemas.microsoft.com/office/powerpoint/2010/main" val="1796516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Dwelling Unit, whether had electric or non electric heat, whether intended to cool only.   Theorized about which categories would make the most sense to look at and settled on these. </a:t>
            </a:r>
          </a:p>
          <a:p>
            <a:endParaRPr lang="en-GB" dirty="0"/>
          </a:p>
        </p:txBody>
      </p:sp>
      <p:sp>
        <p:nvSpPr>
          <p:cNvPr id="4" name="Slide Number Placeholder 3"/>
          <p:cNvSpPr>
            <a:spLocks noGrp="1"/>
          </p:cNvSpPr>
          <p:nvPr>
            <p:ph type="sldNum" sz="quarter" idx="5"/>
          </p:nvPr>
        </p:nvSpPr>
        <p:spPr/>
        <p:txBody>
          <a:bodyPr/>
          <a:lstStyle/>
          <a:p>
            <a:fld id="{AD2EC2AB-FD5C-4EF7-AF8D-FB95907AF3A4}" type="slidenum">
              <a:rPr lang="en-GB" smtClean="0"/>
              <a:t>7</a:t>
            </a:fld>
            <a:endParaRPr lang="en-GB" dirty="0"/>
          </a:p>
        </p:txBody>
      </p:sp>
    </p:spTree>
    <p:extLst>
      <p:ext uri="{BB962C8B-B14F-4D97-AF65-F5344CB8AC3E}">
        <p14:creationId xmlns:p14="http://schemas.microsoft.com/office/powerpoint/2010/main" val="4183154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8</a:t>
            </a:fld>
            <a:endParaRPr lang="en-GB" dirty="0"/>
          </a:p>
        </p:txBody>
      </p:sp>
    </p:spTree>
    <p:extLst>
      <p:ext uri="{BB962C8B-B14F-4D97-AF65-F5344CB8AC3E}">
        <p14:creationId xmlns:p14="http://schemas.microsoft.com/office/powerpoint/2010/main" val="1658485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D2EC2AB-FD5C-4EF7-AF8D-FB95907AF3A4}" type="slidenum">
              <a:rPr lang="en-GB" smtClean="0"/>
              <a:t>9</a:t>
            </a:fld>
            <a:endParaRPr lang="en-GB" dirty="0"/>
          </a:p>
        </p:txBody>
      </p:sp>
    </p:spTree>
    <p:extLst>
      <p:ext uri="{BB962C8B-B14F-4D97-AF65-F5344CB8AC3E}">
        <p14:creationId xmlns:p14="http://schemas.microsoft.com/office/powerpoint/2010/main" val="2165270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855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p:cNvSpPr/>
          <p:nvPr userDrawn="1"/>
        </p:nvSpPr>
        <p:spPr>
          <a:xfrm>
            <a:off x="1" y="1125538"/>
            <a:ext cx="11857565" cy="31527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334433" y="1605600"/>
            <a:ext cx="8593668" cy="702502"/>
          </a:xfrm>
        </p:spPr>
        <p:txBody>
          <a:bodyPr>
            <a:noAutofit/>
          </a:bodyPr>
          <a:lstStyle>
            <a:lvl1pPr>
              <a:lnSpc>
                <a:spcPct val="91000"/>
              </a:lnSpc>
              <a:defRPr sz="2400">
                <a:solidFill>
                  <a:schemeClr val="bg1"/>
                </a:solidFill>
              </a:defRPr>
            </a:lvl1pPr>
          </a:lstStyle>
          <a:p>
            <a:r>
              <a:rPr lang="en-GB"/>
              <a:t>Click to edit Master title style</a:t>
            </a:r>
            <a:endParaRPr lang="en-GB" dirty="0"/>
          </a:p>
        </p:txBody>
      </p:sp>
      <p:cxnSp>
        <p:nvCxnSpPr>
          <p:cNvPr id="17" name="Straight Connector 16"/>
          <p:cNvCxnSpPr/>
          <p:nvPr userDrawn="1"/>
        </p:nvCxnSpPr>
        <p:spPr>
          <a:xfrm>
            <a:off x="-3601" y="4179682"/>
            <a:ext cx="11862000" cy="0"/>
          </a:xfrm>
          <a:prstGeom prst="line">
            <a:avLst/>
          </a:prstGeom>
          <a:ln w="2794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195600"/>
            <a:ext cx="11857567" cy="0"/>
          </a:xfrm>
          <a:prstGeom prst="line">
            <a:avLst/>
          </a:prstGeom>
          <a:ln w="6350">
            <a:solidFill>
              <a:srgbClr val="4D4D4D"/>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userDrawn="1"/>
        </p:nvSpPr>
        <p:spPr>
          <a:xfrm>
            <a:off x="9131301" y="6481529"/>
            <a:ext cx="2727545" cy="153888"/>
          </a:xfrm>
          <a:prstGeom prst="rect">
            <a:avLst/>
          </a:prstGeom>
          <a:noFill/>
        </p:spPr>
        <p:txBody>
          <a:bodyPr wrap="square" lIns="0" tIns="0" rIns="0" bIns="0" rtlCol="0">
            <a:spAutoFit/>
          </a:bodyPr>
          <a:lstStyle/>
          <a:p>
            <a:pPr algn="r"/>
            <a:r>
              <a:rPr lang="en-GB" sz="1000" b="1" cap="all" baseline="0" noProof="1">
                <a:solidFill>
                  <a:schemeClr val="accent2"/>
                </a:solidFill>
              </a:rPr>
              <a:t>Safer, smarter, greener</a:t>
            </a:r>
          </a:p>
        </p:txBody>
      </p:sp>
      <p:pic>
        <p:nvPicPr>
          <p:cNvPr id="23" name="Picture 3" descr="U:\DNV\New upgrading projects received September 2013\PPT project assigned September 2013-\work\A4 PPT logos.emf"/>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220" r="1"/>
          <a:stretch/>
        </p:blipFill>
        <p:spPr bwMode="auto">
          <a:xfrm>
            <a:off x="1" y="260350"/>
            <a:ext cx="11857037" cy="591733"/>
          </a:xfrm>
          <a:prstGeom prst="rect">
            <a:avLst/>
          </a:prstGeom>
          <a:noFill/>
          <a:extLst>
            <a:ext uri="{909E8E84-426E-40DD-AFC4-6F175D3DCCD1}">
              <a14:hiddenFill xmlns:a14="http://schemas.microsoft.com/office/drawing/2010/main">
                <a:solidFill>
                  <a:srgbClr val="FFFFFF"/>
                </a:solidFill>
              </a14:hiddenFill>
            </a:ext>
          </a:extLst>
        </p:spPr>
      </p:pic>
      <p:sp>
        <p:nvSpPr>
          <p:cNvPr id="13" name="Date Placeholder 12"/>
          <p:cNvSpPr>
            <a:spLocks noGrp="1"/>
          </p:cNvSpPr>
          <p:nvPr>
            <p:ph type="dt" sz="half" idx="15"/>
          </p:nvPr>
        </p:nvSpPr>
        <p:spPr/>
        <p:txBody>
          <a:bodyPr/>
          <a:lstStyle>
            <a:lvl1pPr>
              <a:defRPr>
                <a:solidFill>
                  <a:schemeClr val="bg1"/>
                </a:solidFill>
              </a:defRPr>
            </a:lvl1pPr>
          </a:lstStyle>
          <a:p>
            <a:endParaRPr lang="en-GB" dirty="0"/>
          </a:p>
        </p:txBody>
      </p:sp>
      <p:sp>
        <p:nvSpPr>
          <p:cNvPr id="24" name="Footer Placeholder 23"/>
          <p:cNvSpPr>
            <a:spLocks noGrp="1"/>
          </p:cNvSpPr>
          <p:nvPr>
            <p:ph type="ftr" sz="quarter" idx="16"/>
          </p:nvPr>
        </p:nvSpPr>
        <p:spPr/>
        <p:txBody>
          <a:bodyPr/>
          <a:lstStyle/>
          <a:p>
            <a:endParaRPr lang="en-GB" dirty="0"/>
          </a:p>
        </p:txBody>
      </p:sp>
      <p:sp>
        <p:nvSpPr>
          <p:cNvPr id="25" name="Slide Number Placeholder 24"/>
          <p:cNvSpPr>
            <a:spLocks noGrp="1"/>
          </p:cNvSpPr>
          <p:nvPr>
            <p:ph type="sldNum" sz="quarter" idx="17"/>
          </p:nvPr>
        </p:nvSpPr>
        <p:spPr>
          <a:xfrm>
            <a:off x="334431" y="6508356"/>
            <a:ext cx="276467" cy="179340"/>
          </a:xfrm>
        </p:spPr>
        <p:txBody>
          <a:bodyPr/>
          <a:lstStyle/>
          <a:p>
            <a:fld id="{5BA07366-CB75-4AA8-9E5B-928B849F427C}" type="slidenum">
              <a:rPr lang="en-GB" smtClean="0"/>
              <a:pPr/>
              <a:t>‹#›</a:t>
            </a:fld>
            <a:endParaRPr lang="en-GB" dirty="0"/>
          </a:p>
        </p:txBody>
      </p:sp>
      <p:sp>
        <p:nvSpPr>
          <p:cNvPr id="22" name="SD_FLD_Copyright"/>
          <p:cNvSpPr txBox="1"/>
          <p:nvPr userDrawn="1"/>
        </p:nvSpPr>
        <p:spPr>
          <a:xfrm>
            <a:off x="610899" y="6508357"/>
            <a:ext cx="540212" cy="123111"/>
          </a:xfrm>
          <a:prstGeom prst="rect">
            <a:avLst/>
          </a:prstGeom>
          <a:noFill/>
        </p:spPr>
        <p:txBody>
          <a:bodyPr wrap="none" lIns="0" tIns="0" rIns="0" bIns="0" rtlCol="0">
            <a:spAutoFit/>
          </a:bodyPr>
          <a:lstStyle/>
          <a:p>
            <a:r>
              <a:rPr lang="en-GB" sz="800" noProof="0" dirty="0">
                <a:solidFill>
                  <a:schemeClr val="tx1"/>
                </a:solidFill>
              </a:rPr>
              <a:t>DNV GL ©</a:t>
            </a:r>
          </a:p>
        </p:txBody>
      </p:sp>
      <p:sp>
        <p:nvSpPr>
          <p:cNvPr id="26" name="SD_FLD_Author"/>
          <p:cNvSpPr txBox="1">
            <a:spLocks noChangeArrowheads="1"/>
          </p:cNvSpPr>
          <p:nvPr userDrawn="1"/>
        </p:nvSpPr>
        <p:spPr bwMode="auto">
          <a:xfrm>
            <a:off x="334431" y="3542827"/>
            <a:ext cx="8593670" cy="29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marL="0" indent="0" algn="l" defTabSz="914400" rtl="0" eaLnBrk="1" latinLnBrk="0" hangingPunct="1">
              <a:lnSpc>
                <a:spcPct val="114000"/>
              </a:lnSpc>
              <a:spcBef>
                <a:spcPts val="600"/>
              </a:spcBef>
              <a:buClr>
                <a:srgbClr val="3F9C35"/>
              </a:buClr>
              <a:buFont typeface="Wingdings 2" pitchFamily="18" charset="2"/>
              <a:buNone/>
            </a:pPr>
            <a:endParaRPr lang="en-GB" altLang="ja-JP" sz="1800" b="1" kern="1200" baseline="0" dirty="0">
              <a:solidFill>
                <a:schemeClr val="tx2"/>
              </a:solidFill>
              <a:latin typeface="+mn-lt"/>
              <a:ea typeface="+mn-ea"/>
              <a:cs typeface="+mn-cs"/>
            </a:endParaRPr>
          </a:p>
        </p:txBody>
      </p:sp>
      <p:sp>
        <p:nvSpPr>
          <p:cNvPr id="27" name="SD_FLD_DocumentDate"/>
          <p:cNvSpPr/>
          <p:nvPr userDrawn="1"/>
        </p:nvSpPr>
        <p:spPr>
          <a:xfrm>
            <a:off x="334433" y="3834426"/>
            <a:ext cx="8593668" cy="33120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lvl="0" indent="0" algn="l" defTabSz="914400" rtl="0" eaLnBrk="1" latinLnBrk="0" hangingPunct="1">
              <a:lnSpc>
                <a:spcPct val="114000"/>
              </a:lnSpc>
              <a:spcBef>
                <a:spcPts val="600"/>
              </a:spcBef>
              <a:buClr>
                <a:srgbClr val="3F9C35"/>
              </a:buClr>
              <a:buFont typeface="Wingdings 2" pitchFamily="18" charset="2"/>
              <a:buNone/>
            </a:pPr>
            <a:endParaRPr lang="en-GB" sz="1800" b="0" kern="1200" dirty="0">
              <a:solidFill>
                <a:schemeClr val="tx2"/>
              </a:solidFill>
              <a:latin typeface="+mn-lt"/>
              <a:ea typeface="+mn-ea"/>
              <a:cs typeface="+mn-cs"/>
            </a:endParaRPr>
          </a:p>
        </p:txBody>
      </p:sp>
      <p:sp>
        <p:nvSpPr>
          <p:cNvPr id="28" name="SD_FLD_Confidentiality"/>
          <p:cNvSpPr/>
          <p:nvPr userDrawn="1"/>
        </p:nvSpPr>
        <p:spPr>
          <a:xfrm>
            <a:off x="334433" y="6022832"/>
            <a:ext cx="2845013" cy="1603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algn="l" defTabSz="914400" rtl="0" eaLnBrk="1" latinLnBrk="0" hangingPunct="1">
              <a:lnSpc>
                <a:spcPct val="113000"/>
              </a:lnSpc>
              <a:spcBef>
                <a:spcPts val="600"/>
              </a:spcBef>
            </a:pPr>
            <a:endParaRPr lang="en-GB" sz="800" b="1" kern="1200" dirty="0">
              <a:solidFill>
                <a:schemeClr val="tx1"/>
              </a:solidFill>
              <a:latin typeface="+mn-lt"/>
              <a:ea typeface="+mn-ea"/>
              <a:cs typeface="+mn-cs"/>
            </a:endParaRPr>
          </a:p>
        </p:txBody>
      </p:sp>
      <p:sp>
        <p:nvSpPr>
          <p:cNvPr id="29" name="SD_FLD_DocumentNumber"/>
          <p:cNvSpPr txBox="1">
            <a:spLocks noChangeArrowheads="1"/>
          </p:cNvSpPr>
          <p:nvPr userDrawn="1"/>
        </p:nvSpPr>
        <p:spPr bwMode="auto">
          <a:xfrm>
            <a:off x="1886137" y="6508356"/>
            <a:ext cx="4109851" cy="180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l">
              <a:spcBef>
                <a:spcPts val="0"/>
              </a:spcBef>
            </a:pPr>
            <a:endParaRPr lang="en-GB" altLang="ja-JP" sz="800" dirty="0">
              <a:solidFill>
                <a:srgbClr val="000000"/>
              </a:solidFill>
              <a:ea typeface="ＭＳ Ｐゴシック" charset="-128"/>
              <a:cs typeface="Arial" charset="0"/>
            </a:endParaRPr>
          </a:p>
        </p:txBody>
      </p:sp>
      <p:sp>
        <p:nvSpPr>
          <p:cNvPr id="30" name="SD_FLD_BusinessAreaName"/>
          <p:cNvSpPr/>
          <p:nvPr userDrawn="1"/>
        </p:nvSpPr>
        <p:spPr>
          <a:xfrm>
            <a:off x="334431" y="1360800"/>
            <a:ext cx="8593669" cy="209126"/>
          </a:xfrm>
          <a:prstGeom prst="rect">
            <a:avLst/>
          </a:prstGeom>
          <a:no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lnSpc>
                <a:spcPct val="113000"/>
              </a:lnSpc>
              <a:spcBef>
                <a:spcPts val="600"/>
              </a:spcBef>
            </a:pPr>
            <a:endParaRPr lang="en-GB" sz="1200" b="1" kern="1200" cap="all" baseline="0" dirty="0">
              <a:solidFill>
                <a:schemeClr val="bg1"/>
              </a:solidFill>
              <a:latin typeface="+mn-lt"/>
              <a:ea typeface="+mn-ea"/>
              <a:cs typeface="+mn-cs"/>
            </a:endParaRPr>
          </a:p>
        </p:txBody>
      </p:sp>
      <p:sp>
        <p:nvSpPr>
          <p:cNvPr id="31" name="Subtitle 2"/>
          <p:cNvSpPr>
            <a:spLocks noGrp="1"/>
          </p:cNvSpPr>
          <p:nvPr>
            <p:ph type="subTitle" idx="1"/>
          </p:nvPr>
        </p:nvSpPr>
        <p:spPr>
          <a:xfrm>
            <a:off x="334962" y="2420888"/>
            <a:ext cx="8593137" cy="648072"/>
          </a:xfrm>
        </p:spPr>
        <p:txBody>
          <a:bodyPr/>
          <a:lstStyle>
            <a:lvl1pPr marL="0" indent="0" algn="l" defTabSz="914400" rtl="0" eaLnBrk="1" latinLnBrk="0" hangingPunct="1">
              <a:buNone/>
              <a:defRPr lang="en-US" sz="1800" b="1" kern="1200" dirty="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
        <p:nvSpPr>
          <p:cNvPr id="32" name="SD_FLD_Draft" hidden="1"/>
          <p:cNvSpPr txBox="1">
            <a:spLocks noChangeArrowheads="1"/>
          </p:cNvSpPr>
          <p:nvPr userDrawn="1"/>
        </p:nvSpPr>
        <p:spPr bwMode="auto">
          <a:xfrm>
            <a:off x="5340350" y="5927025"/>
            <a:ext cx="1511300" cy="23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ctr">
              <a:spcBef>
                <a:spcPct val="50000"/>
              </a:spcBef>
            </a:pPr>
            <a:r>
              <a:rPr lang="en-GB" altLang="ja-JP" sz="1600" b="0" cap="all" baseline="0" dirty="0">
                <a:solidFill>
                  <a:srgbClr val="C4262E"/>
                </a:solidFill>
                <a:ea typeface="ＭＳ Ｐゴシック" charset="-128"/>
                <a:cs typeface="Arial" charset="0"/>
              </a:rPr>
              <a:t>DRAFT</a:t>
            </a:r>
          </a:p>
        </p:txBody>
      </p:sp>
    </p:spTree>
    <p:extLst>
      <p:ext uri="{BB962C8B-B14F-4D97-AF65-F5344CB8AC3E}">
        <p14:creationId xmlns:p14="http://schemas.microsoft.com/office/powerpoint/2010/main" val="3445393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 column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334963" y="1270801"/>
            <a:ext cx="5659437" cy="4642637"/>
          </a:xfrm>
        </p:spPr>
        <p:txBody>
          <a:bodyPr>
            <a:no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BA07366-CB75-4AA8-9E5B-928B849F427C}" type="slidenum">
              <a:rPr lang="en-GB" smtClean="0"/>
              <a:t>‹#›</a:t>
            </a:fld>
            <a:endParaRPr lang="en-GB" dirty="0"/>
          </a:p>
        </p:txBody>
      </p:sp>
      <p:sp>
        <p:nvSpPr>
          <p:cNvPr id="10" name="Picture Placeholder 9"/>
          <p:cNvSpPr>
            <a:spLocks noGrp="1"/>
          </p:cNvSpPr>
          <p:nvPr>
            <p:ph type="pic" sz="quarter" idx="13"/>
          </p:nvPr>
        </p:nvSpPr>
        <p:spPr>
          <a:xfrm>
            <a:off x="6199188" y="1268413"/>
            <a:ext cx="5657452" cy="4645025"/>
          </a:xfrm>
          <a:solidFill>
            <a:schemeClr val="bg2">
              <a:lumMod val="40000"/>
              <a:lumOff val="60000"/>
            </a:schemeClr>
          </a:solidFill>
        </p:spPr>
        <p:txBody>
          <a:bodyPr/>
          <a:lstStyle>
            <a:lvl1pPr marL="0" indent="0" algn="ctr">
              <a:buNone/>
              <a:defRPr b="0"/>
            </a:lvl1pPr>
          </a:lstStyle>
          <a:p>
            <a:r>
              <a:rPr lang="en-GB"/>
              <a:t>Click icon to add picture</a:t>
            </a:r>
            <a:endParaRPr lang="en-GB" dirty="0"/>
          </a:p>
        </p:txBody>
      </p:sp>
    </p:spTree>
    <p:extLst>
      <p:ext uri="{BB962C8B-B14F-4D97-AF65-F5344CB8AC3E}">
        <p14:creationId xmlns:p14="http://schemas.microsoft.com/office/powerpoint/2010/main" val="4118495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image with caption">
    <p:spTree>
      <p:nvGrpSpPr>
        <p:cNvPr id="1" name=""/>
        <p:cNvGrpSpPr/>
        <p:nvPr/>
      </p:nvGrpSpPr>
      <p:grpSpPr>
        <a:xfrm>
          <a:off x="0" y="0"/>
          <a:ext cx="0" cy="0"/>
          <a:chOff x="0" y="0"/>
          <a:chExt cx="0" cy="0"/>
        </a:xfrm>
      </p:grpSpPr>
      <p:sp>
        <p:nvSpPr>
          <p:cNvPr id="16" name="Picture Placeholder 8"/>
          <p:cNvSpPr>
            <a:spLocks noGrp="1"/>
          </p:cNvSpPr>
          <p:nvPr>
            <p:ph type="pic" sz="quarter" idx="13"/>
          </p:nvPr>
        </p:nvSpPr>
        <p:spPr>
          <a:xfrm>
            <a:off x="0" y="1267200"/>
            <a:ext cx="11856000" cy="4643438"/>
          </a:xfrm>
          <a:solidFill>
            <a:schemeClr val="bg2">
              <a:lumMod val="40000"/>
              <a:lumOff val="60000"/>
            </a:schemeClr>
          </a:solidFill>
        </p:spPr>
        <p:txBody>
          <a:bodyPr/>
          <a:lstStyle>
            <a:lvl1pPr marL="0" indent="0" algn="ctr">
              <a:buNone/>
              <a:defRPr b="0"/>
            </a:lvl1pPr>
          </a:lstStyle>
          <a:p>
            <a:r>
              <a:rPr lang="en-GB"/>
              <a:t>Click icon to add picture</a:t>
            </a:r>
            <a:endParaRPr lang="en-GB" dirty="0"/>
          </a:p>
        </p:txBody>
      </p:sp>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5BA07366-CB75-4AA8-9E5B-928B849F427C}" type="slidenum">
              <a:rPr lang="en-GB" noProof="0" smtClean="0"/>
              <a:pPr/>
              <a:t>‹#›</a:t>
            </a:fld>
            <a:endParaRPr lang="en-GB" noProof="0" dirty="0"/>
          </a:p>
        </p:txBody>
      </p:sp>
      <p:sp>
        <p:nvSpPr>
          <p:cNvPr id="10" name="Text Placeholder 9"/>
          <p:cNvSpPr>
            <a:spLocks noGrp="1"/>
          </p:cNvSpPr>
          <p:nvPr>
            <p:ph type="body" sz="quarter" idx="14" hasCustomPrompt="1"/>
          </p:nvPr>
        </p:nvSpPr>
        <p:spPr>
          <a:xfrm>
            <a:off x="0" y="5656069"/>
            <a:ext cx="11861800" cy="257369"/>
          </a:xfrm>
          <a:solidFill>
            <a:schemeClr val="bg1">
              <a:alpha val="70000"/>
            </a:schemeClr>
          </a:solidFill>
        </p:spPr>
        <p:txBody>
          <a:bodyPr wrap="square" lIns="334800" tIns="36000" rIns="334800" bIns="36000" anchor="b" anchorCtr="0">
            <a:spAutoFit/>
          </a:bodyPr>
          <a:lstStyle>
            <a:lvl1pPr marL="0" indent="0">
              <a:lnSpc>
                <a:spcPct val="100000"/>
              </a:lnSpc>
              <a:spcBef>
                <a:spcPts val="0"/>
              </a:spcBef>
              <a:buNone/>
              <a:defRPr sz="1200" b="0"/>
            </a:lvl1pPr>
          </a:lstStyle>
          <a:p>
            <a:pPr lvl="0"/>
            <a:r>
              <a:rPr lang="en-GB" dirty="0"/>
              <a:t>Click to edit Master text styles</a:t>
            </a:r>
          </a:p>
        </p:txBody>
      </p:sp>
    </p:spTree>
    <p:extLst>
      <p:ext uri="{BB962C8B-B14F-4D97-AF65-F5344CB8AC3E}">
        <p14:creationId xmlns:p14="http://schemas.microsoft.com/office/powerpoint/2010/main" val="3309342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BA07366-CB75-4AA8-9E5B-928B849F427C}" type="slidenum">
              <a:rPr lang="en-GB" smtClean="0"/>
              <a:t>‹#›</a:t>
            </a:fld>
            <a:endParaRPr lang="en-GB" dirty="0"/>
          </a:p>
        </p:txBody>
      </p:sp>
      <p:sp>
        <p:nvSpPr>
          <p:cNvPr id="10" name="Picture Placeholder 9"/>
          <p:cNvSpPr>
            <a:spLocks noGrp="1"/>
          </p:cNvSpPr>
          <p:nvPr>
            <p:ph type="pic" sz="quarter" idx="13"/>
          </p:nvPr>
        </p:nvSpPr>
        <p:spPr>
          <a:xfrm>
            <a:off x="0" y="1268413"/>
            <a:ext cx="11856640" cy="4645025"/>
          </a:xfrm>
          <a:solidFill>
            <a:schemeClr val="bg2">
              <a:lumMod val="40000"/>
              <a:lumOff val="60000"/>
            </a:schemeClr>
          </a:solidFill>
        </p:spPr>
        <p:txBody>
          <a:bodyPr/>
          <a:lstStyle>
            <a:lvl1pPr marL="0" indent="0" algn="ctr">
              <a:buNone/>
              <a:defRPr b="0"/>
            </a:lvl1pPr>
          </a:lstStyle>
          <a:p>
            <a:r>
              <a:rPr lang="en-GB"/>
              <a:t>Click icon to add picture</a:t>
            </a:r>
            <a:endParaRPr lang="en-GB" dirty="0"/>
          </a:p>
        </p:txBody>
      </p:sp>
      <p:sp>
        <p:nvSpPr>
          <p:cNvPr id="8" name="Table Placeholder 11">
            <a:extLst>
              <a:ext uri="{FF2B5EF4-FFF2-40B4-BE49-F238E27FC236}">
                <a16:creationId xmlns:a16="http://schemas.microsoft.com/office/drawing/2014/main" id="{2C46DE60-69E8-4524-B675-3EBD90039E2D}"/>
              </a:ext>
            </a:extLst>
          </p:cNvPr>
          <p:cNvSpPr>
            <a:spLocks noGrp="1"/>
          </p:cNvSpPr>
          <p:nvPr>
            <p:ph type="tbl" sz="quarter" idx="15"/>
          </p:nvPr>
        </p:nvSpPr>
        <p:spPr>
          <a:xfrm>
            <a:off x="0" y="5796519"/>
            <a:ext cx="11856000" cy="27940"/>
          </a:xfrm>
          <a:solidFill>
            <a:schemeClr val="bg1"/>
          </a:solidFill>
        </p:spPr>
        <p:txBody>
          <a:bodyPr>
            <a:normAutofit/>
          </a:bodyPr>
          <a:lstStyle>
            <a:lvl1pPr>
              <a:defRPr sz="100">
                <a:solidFill>
                  <a:schemeClr val="bg1"/>
                </a:solidFill>
              </a:defRPr>
            </a:lvl1pPr>
          </a:lstStyle>
          <a:p>
            <a:r>
              <a:rPr lang="en-GB"/>
              <a:t>Click icon to add table</a:t>
            </a:r>
            <a:endParaRPr lang="en-GB" dirty="0"/>
          </a:p>
        </p:txBody>
      </p:sp>
    </p:spTree>
    <p:extLst>
      <p:ext uri="{BB962C8B-B14F-4D97-AF65-F5344CB8AC3E}">
        <p14:creationId xmlns:p14="http://schemas.microsoft.com/office/powerpoint/2010/main" val="3073045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ll page image with textbox">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2412C1D-AC81-4F31-9EE1-E1F8DAC2AA11}"/>
              </a:ext>
            </a:extLst>
          </p:cNvPr>
          <p:cNvSpPr>
            <a:spLocks noGrp="1"/>
          </p:cNvSpPr>
          <p:nvPr>
            <p:ph type="pic" sz="quarter" idx="13"/>
          </p:nvPr>
        </p:nvSpPr>
        <p:spPr>
          <a:xfrm>
            <a:off x="0" y="259200"/>
            <a:ext cx="11861800" cy="5652000"/>
          </a:xfrm>
          <a:custGeom>
            <a:avLst/>
            <a:gdLst>
              <a:gd name="connsiteX0" fmla="*/ 0 w 11861800"/>
              <a:gd name="connsiteY0" fmla="*/ 0 h 5356187"/>
              <a:gd name="connsiteX1" fmla="*/ 11861800 w 11861800"/>
              <a:gd name="connsiteY1" fmla="*/ 0 h 5356187"/>
              <a:gd name="connsiteX2" fmla="*/ 11861800 w 11861800"/>
              <a:gd name="connsiteY2" fmla="*/ 1088368 h 5356187"/>
              <a:gd name="connsiteX3" fmla="*/ 11856000 w 11861800"/>
              <a:gd name="connsiteY3" fmla="*/ 1088368 h 5356187"/>
              <a:gd name="connsiteX4" fmla="*/ 11856000 w 11861800"/>
              <a:gd name="connsiteY4" fmla="*/ 5356187 h 5356187"/>
              <a:gd name="connsiteX5" fmla="*/ 0 w 11861800"/>
              <a:gd name="connsiteY5" fmla="*/ 5356187 h 5356187"/>
              <a:gd name="connsiteX6" fmla="*/ 0 w 11861800"/>
              <a:gd name="connsiteY6" fmla="*/ 1088368 h 5356187"/>
              <a:gd name="connsiteX7" fmla="*/ 0 w 11861800"/>
              <a:gd name="connsiteY7" fmla="*/ 676500 h 535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61800" h="5356187">
                <a:moveTo>
                  <a:pt x="0" y="0"/>
                </a:moveTo>
                <a:lnTo>
                  <a:pt x="11861800" y="0"/>
                </a:lnTo>
                <a:lnTo>
                  <a:pt x="11861800" y="1088368"/>
                </a:lnTo>
                <a:lnTo>
                  <a:pt x="11856000" y="1088368"/>
                </a:lnTo>
                <a:lnTo>
                  <a:pt x="11856000" y="5356187"/>
                </a:lnTo>
                <a:lnTo>
                  <a:pt x="0" y="5356187"/>
                </a:lnTo>
                <a:lnTo>
                  <a:pt x="0" y="1088368"/>
                </a:lnTo>
                <a:lnTo>
                  <a:pt x="0" y="676500"/>
                </a:lnTo>
                <a:close/>
              </a:path>
            </a:pathLst>
          </a:custGeom>
          <a:solidFill>
            <a:schemeClr val="bg2">
              <a:lumMod val="40000"/>
              <a:lumOff val="60000"/>
            </a:schemeClr>
          </a:solidFill>
        </p:spPr>
        <p:txBody>
          <a:bodyPr wrap="square">
            <a:noAutofit/>
          </a:bodyPr>
          <a:lstStyle>
            <a:lvl1pPr marL="0" indent="0" algn="ctr">
              <a:buNone/>
              <a:defRPr b="0"/>
            </a:lvl1pPr>
          </a:lstStyle>
          <a:p>
            <a:r>
              <a:rPr lang="en-GB"/>
              <a:t>Click icon to add picture</a:t>
            </a:r>
            <a:endParaRPr lang="en-GB" dirty="0"/>
          </a:p>
        </p:txBody>
      </p:sp>
      <p:sp>
        <p:nvSpPr>
          <p:cNvPr id="2" name="Title 1"/>
          <p:cNvSpPr>
            <a:spLocks noGrp="1"/>
          </p:cNvSpPr>
          <p:nvPr>
            <p:ph type="title"/>
          </p:nvPr>
        </p:nvSpPr>
        <p:spPr>
          <a:xfrm>
            <a:off x="1" y="1346200"/>
            <a:ext cx="8928100" cy="1107026"/>
          </a:xfrm>
          <a:solidFill>
            <a:schemeClr val="accent4">
              <a:alpha val="80000"/>
            </a:schemeClr>
          </a:solidFill>
        </p:spPr>
        <p:txBody>
          <a:bodyPr lIns="334800" tIns="334800" rIns="540000" bIns="334800" anchor="t" anchorCtr="0">
            <a:spAutoFit/>
          </a:bodyPr>
          <a:lstStyle>
            <a:lvl1pPr>
              <a:defRPr sz="2800" b="0">
                <a:solidFill>
                  <a:schemeClr val="bg1"/>
                </a:solidFill>
              </a:defRPr>
            </a:lvl1pPr>
          </a:lstStyle>
          <a:p>
            <a:r>
              <a:rPr lang="en-GB"/>
              <a:t>Click to edit Master title style</a:t>
            </a:r>
            <a:endParaRPr lang="en-GB" dirty="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5BA07366-CB75-4AA8-9E5B-928B849F427C}" type="slidenum">
              <a:rPr lang="en-GB" noProof="0" smtClean="0"/>
              <a:pPr/>
              <a:t>‹#›</a:t>
            </a:fld>
            <a:endParaRPr lang="en-GB" noProof="0" dirty="0"/>
          </a:p>
        </p:txBody>
      </p:sp>
      <p:sp>
        <p:nvSpPr>
          <p:cNvPr id="17" name="Table Placeholder 11"/>
          <p:cNvSpPr>
            <a:spLocks noGrp="1"/>
          </p:cNvSpPr>
          <p:nvPr>
            <p:ph type="tbl" sz="quarter" idx="15"/>
          </p:nvPr>
        </p:nvSpPr>
        <p:spPr>
          <a:xfrm>
            <a:off x="0" y="5796519"/>
            <a:ext cx="11856000" cy="27940"/>
          </a:xfrm>
          <a:solidFill>
            <a:schemeClr val="bg1"/>
          </a:solidFill>
        </p:spPr>
        <p:txBody>
          <a:bodyPr>
            <a:normAutofit/>
          </a:bodyPr>
          <a:lstStyle>
            <a:lvl1pPr>
              <a:defRPr sz="100">
                <a:solidFill>
                  <a:schemeClr val="bg1"/>
                </a:solidFill>
              </a:defRPr>
            </a:lvl1pPr>
          </a:lstStyle>
          <a:p>
            <a:r>
              <a:rPr lang="en-GB"/>
              <a:t>Click icon to add table</a:t>
            </a:r>
            <a:endParaRPr lang="en-GB" dirty="0"/>
          </a:p>
        </p:txBody>
      </p:sp>
    </p:spTree>
    <p:extLst>
      <p:ext uri="{BB962C8B-B14F-4D97-AF65-F5344CB8AC3E}">
        <p14:creationId xmlns:p14="http://schemas.microsoft.com/office/powerpoint/2010/main" val="2614302259"/>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 page imag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2412C1D-AC81-4F31-9EE1-E1F8DAC2AA11}"/>
              </a:ext>
            </a:extLst>
          </p:cNvPr>
          <p:cNvSpPr>
            <a:spLocks noGrp="1"/>
          </p:cNvSpPr>
          <p:nvPr>
            <p:ph type="pic" sz="quarter" idx="13"/>
          </p:nvPr>
        </p:nvSpPr>
        <p:spPr>
          <a:xfrm>
            <a:off x="0" y="259200"/>
            <a:ext cx="11861800" cy="5652000"/>
          </a:xfrm>
          <a:custGeom>
            <a:avLst/>
            <a:gdLst>
              <a:gd name="connsiteX0" fmla="*/ 0 w 11861800"/>
              <a:gd name="connsiteY0" fmla="*/ 0 h 5356187"/>
              <a:gd name="connsiteX1" fmla="*/ 11861800 w 11861800"/>
              <a:gd name="connsiteY1" fmla="*/ 0 h 5356187"/>
              <a:gd name="connsiteX2" fmla="*/ 11861800 w 11861800"/>
              <a:gd name="connsiteY2" fmla="*/ 1088368 h 5356187"/>
              <a:gd name="connsiteX3" fmla="*/ 11856000 w 11861800"/>
              <a:gd name="connsiteY3" fmla="*/ 1088368 h 5356187"/>
              <a:gd name="connsiteX4" fmla="*/ 11856000 w 11861800"/>
              <a:gd name="connsiteY4" fmla="*/ 5356187 h 5356187"/>
              <a:gd name="connsiteX5" fmla="*/ 0 w 11861800"/>
              <a:gd name="connsiteY5" fmla="*/ 5356187 h 5356187"/>
              <a:gd name="connsiteX6" fmla="*/ 0 w 11861800"/>
              <a:gd name="connsiteY6" fmla="*/ 1088368 h 5356187"/>
              <a:gd name="connsiteX7" fmla="*/ 0 w 11861800"/>
              <a:gd name="connsiteY7" fmla="*/ 676500 h 535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61800" h="5356187">
                <a:moveTo>
                  <a:pt x="0" y="0"/>
                </a:moveTo>
                <a:lnTo>
                  <a:pt x="11861800" y="0"/>
                </a:lnTo>
                <a:lnTo>
                  <a:pt x="11861800" y="1088368"/>
                </a:lnTo>
                <a:lnTo>
                  <a:pt x="11856000" y="1088368"/>
                </a:lnTo>
                <a:lnTo>
                  <a:pt x="11856000" y="5356187"/>
                </a:lnTo>
                <a:lnTo>
                  <a:pt x="0" y="5356187"/>
                </a:lnTo>
                <a:lnTo>
                  <a:pt x="0" y="1088368"/>
                </a:lnTo>
                <a:lnTo>
                  <a:pt x="0" y="676500"/>
                </a:lnTo>
                <a:close/>
              </a:path>
            </a:pathLst>
          </a:custGeom>
          <a:solidFill>
            <a:schemeClr val="bg2">
              <a:lumMod val="40000"/>
              <a:lumOff val="60000"/>
            </a:schemeClr>
          </a:solidFill>
        </p:spPr>
        <p:txBody>
          <a:bodyPr wrap="square">
            <a:noAutofit/>
          </a:bodyPr>
          <a:lstStyle>
            <a:lvl1pPr marL="0" indent="0" algn="ctr">
              <a:buNone/>
              <a:defRPr b="0"/>
            </a:lvl1pPr>
          </a:lstStyle>
          <a:p>
            <a:r>
              <a:rPr lang="en-GB"/>
              <a:t>Click icon to add picture</a:t>
            </a:r>
            <a:endParaRPr lang="en-GB" dirty="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5BA07366-CB75-4AA8-9E5B-928B849F427C}" type="slidenum">
              <a:rPr lang="en-GB" noProof="0" smtClean="0"/>
              <a:pPr/>
              <a:t>‹#›</a:t>
            </a:fld>
            <a:endParaRPr lang="en-GB" noProof="0" dirty="0"/>
          </a:p>
        </p:txBody>
      </p:sp>
      <p:sp>
        <p:nvSpPr>
          <p:cNvPr id="17" name="Table Placeholder 11"/>
          <p:cNvSpPr>
            <a:spLocks noGrp="1"/>
          </p:cNvSpPr>
          <p:nvPr>
            <p:ph type="tbl" sz="quarter" idx="15"/>
          </p:nvPr>
        </p:nvSpPr>
        <p:spPr>
          <a:xfrm>
            <a:off x="0" y="5796519"/>
            <a:ext cx="11856000" cy="27940"/>
          </a:xfrm>
          <a:solidFill>
            <a:schemeClr val="bg1"/>
          </a:solidFill>
        </p:spPr>
        <p:txBody>
          <a:bodyPr>
            <a:normAutofit/>
          </a:bodyPr>
          <a:lstStyle>
            <a:lvl1pPr>
              <a:defRPr sz="100">
                <a:solidFill>
                  <a:schemeClr val="bg1"/>
                </a:solidFill>
              </a:defRPr>
            </a:lvl1pPr>
          </a:lstStyle>
          <a:p>
            <a:r>
              <a:rPr lang="en-GB"/>
              <a:t>Click icon to add table</a:t>
            </a:r>
            <a:endParaRPr lang="en-GB" dirty="0"/>
          </a:p>
        </p:txBody>
      </p:sp>
    </p:spTree>
    <p:extLst>
      <p:ext uri="{BB962C8B-B14F-4D97-AF65-F5344CB8AC3E}">
        <p14:creationId xmlns:p14="http://schemas.microsoft.com/office/powerpoint/2010/main" val="3615056340"/>
      </p:ext>
    </p:extLst>
  </p:cSld>
  <p:clrMapOvr>
    <a:masterClrMapping/>
  </p:clrMapOvr>
  <p:extLst>
    <p:ext uri="{DCECCB84-F9BA-43D5-87BE-67443E8EF086}">
      <p15:sldGuideLst xmlns:p15="http://schemas.microsoft.com/office/powerpoint/2012/main">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BA07366-CB75-4AA8-9E5B-928B849F427C}" type="slidenum">
              <a:rPr lang="en-GB" smtClean="0"/>
              <a:t>‹#›</a:t>
            </a:fld>
            <a:endParaRPr lang="en-GB" dirty="0"/>
          </a:p>
        </p:txBody>
      </p:sp>
    </p:spTree>
    <p:extLst>
      <p:ext uri="{BB962C8B-B14F-4D97-AF65-F5344CB8AC3E}">
        <p14:creationId xmlns:p14="http://schemas.microsoft.com/office/powerpoint/2010/main" val="184571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12192000" cy="6855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Date Placeholder 1"/>
          <p:cNvSpPr>
            <a:spLocks noGrp="1"/>
          </p:cNvSpPr>
          <p:nvPr>
            <p:ph type="dt" sz="half" idx="10"/>
          </p:nvPr>
        </p:nvSpPr>
        <p:spPr/>
        <p:txBody>
          <a:bodyPr/>
          <a:lstStyle>
            <a:lvl1pPr>
              <a:defRPr>
                <a:solidFill>
                  <a:schemeClr val="bg1"/>
                </a:solidFill>
              </a:defRPr>
            </a:lvl1pPr>
          </a:lstStyle>
          <a:p>
            <a:endParaRPr lang="en-GB" dirty="0"/>
          </a:p>
        </p:txBody>
      </p:sp>
      <p:sp>
        <p:nvSpPr>
          <p:cNvPr id="3" name="Footer Placeholder 2"/>
          <p:cNvSpPr>
            <a:spLocks noGrp="1"/>
          </p:cNvSpPr>
          <p:nvPr>
            <p:ph type="ftr" sz="quarter" idx="11"/>
          </p:nvPr>
        </p:nvSpPr>
        <p:spPr>
          <a:xfrm>
            <a:off x="0" y="6912000"/>
            <a:ext cx="0" cy="0"/>
          </a:xfrm>
        </p:spPr>
        <p:txBody>
          <a:bodyPr/>
          <a:lstStyle>
            <a:lvl1pPr>
              <a:defRPr sz="100">
                <a:noFill/>
              </a:defRPr>
            </a:lvl1pPr>
          </a:lstStyle>
          <a:p>
            <a:endParaRPr lang="en-GB" dirty="0"/>
          </a:p>
        </p:txBody>
      </p:sp>
      <p:sp>
        <p:nvSpPr>
          <p:cNvPr id="4" name="Slide Number Placeholder 3"/>
          <p:cNvSpPr>
            <a:spLocks noGrp="1"/>
          </p:cNvSpPr>
          <p:nvPr>
            <p:ph type="sldNum" sz="quarter" idx="12"/>
          </p:nvPr>
        </p:nvSpPr>
        <p:spPr>
          <a:xfrm>
            <a:off x="0" y="6912000"/>
            <a:ext cx="0" cy="0"/>
          </a:xfrm>
        </p:spPr>
        <p:txBody>
          <a:bodyPr/>
          <a:lstStyle>
            <a:lvl1pPr>
              <a:defRPr sz="100">
                <a:noFill/>
              </a:defRPr>
            </a:lvl1pPr>
          </a:lstStyle>
          <a:p>
            <a:fld id="{5BA07366-CB75-4AA8-9E5B-928B849F427C}" type="slidenum">
              <a:rPr lang="en-GB" smtClean="0"/>
              <a:pPr/>
              <a:t>‹#›</a:t>
            </a:fld>
            <a:endParaRPr lang="en-GB" dirty="0"/>
          </a:p>
        </p:txBody>
      </p:sp>
      <p:sp>
        <p:nvSpPr>
          <p:cNvPr id="7" name="SD_FLD_Confidentiality"/>
          <p:cNvSpPr/>
          <p:nvPr userDrawn="1"/>
        </p:nvSpPr>
        <p:spPr>
          <a:xfrm>
            <a:off x="334433" y="6022832"/>
            <a:ext cx="2845013" cy="1603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algn="l" defTabSz="914400" rtl="0" eaLnBrk="1" latinLnBrk="0" hangingPunct="1">
              <a:lnSpc>
                <a:spcPct val="113000"/>
              </a:lnSpc>
              <a:spcBef>
                <a:spcPts val="600"/>
              </a:spcBef>
            </a:pPr>
            <a:endParaRPr lang="en-GB" sz="800" b="1" kern="1200" dirty="0">
              <a:solidFill>
                <a:schemeClr val="tx1"/>
              </a:solidFill>
              <a:latin typeface="+mn-lt"/>
              <a:ea typeface="+mn-ea"/>
              <a:cs typeface="+mn-cs"/>
            </a:endParaRPr>
          </a:p>
        </p:txBody>
      </p:sp>
      <p:sp>
        <p:nvSpPr>
          <p:cNvPr id="9" name="SD_FLD_Draft" hidden="1"/>
          <p:cNvSpPr txBox="1">
            <a:spLocks noChangeArrowheads="1"/>
          </p:cNvSpPr>
          <p:nvPr userDrawn="1"/>
        </p:nvSpPr>
        <p:spPr bwMode="auto">
          <a:xfrm>
            <a:off x="5340350" y="5927025"/>
            <a:ext cx="1511300" cy="23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ctr">
              <a:spcBef>
                <a:spcPct val="50000"/>
              </a:spcBef>
            </a:pPr>
            <a:r>
              <a:rPr lang="en-GB" altLang="ja-JP" sz="1600" b="0" cap="all" baseline="0" dirty="0">
                <a:solidFill>
                  <a:srgbClr val="C4262E"/>
                </a:solidFill>
                <a:ea typeface="ＭＳ Ｐゴシック" charset="-128"/>
                <a:cs typeface="Arial" charset="0"/>
              </a:rPr>
              <a:t>DRAFT</a:t>
            </a:r>
          </a:p>
        </p:txBody>
      </p:sp>
    </p:spTree>
    <p:extLst>
      <p:ext uri="{BB962C8B-B14F-4D97-AF65-F5344CB8AC3E}">
        <p14:creationId xmlns:p14="http://schemas.microsoft.com/office/powerpoint/2010/main" val="3069914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Rectangle 5"/>
          <p:cNvSpPr/>
          <p:nvPr userDrawn="1"/>
        </p:nvSpPr>
        <p:spPr>
          <a:xfrm>
            <a:off x="1" y="260350"/>
            <a:ext cx="11857565" cy="316122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334434" y="1262573"/>
            <a:ext cx="11234175" cy="1304415"/>
          </a:xfrm>
        </p:spPr>
        <p:txBody>
          <a:bodyPr anchor="t" anchorCtr="0">
            <a:noAutofit/>
          </a:bodyPr>
          <a:lstStyle>
            <a:lvl1pPr>
              <a:defRPr sz="2800">
                <a:solidFill>
                  <a:schemeClr val="bg1"/>
                </a:solidFill>
              </a:defRPr>
            </a:lvl1pPr>
          </a:lstStyle>
          <a:p>
            <a:r>
              <a:rPr lang="en-GB"/>
              <a:t>Click to edit Master title style</a:t>
            </a:r>
            <a:endParaRPr lang="en-GB" dirty="0"/>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5BA07366-CB75-4AA8-9E5B-928B849F427C}" type="slidenum">
              <a:rPr lang="en-GB" noProof="0" smtClean="0"/>
              <a:pPr/>
              <a:t>‹#›</a:t>
            </a:fld>
            <a:endParaRPr lang="en-GB" noProof="0" dirty="0"/>
          </a:p>
        </p:txBody>
      </p:sp>
      <p:cxnSp>
        <p:nvCxnSpPr>
          <p:cNvPr id="7" name="Straight Connector 6"/>
          <p:cNvCxnSpPr/>
          <p:nvPr userDrawn="1"/>
        </p:nvCxnSpPr>
        <p:spPr>
          <a:xfrm>
            <a:off x="0" y="3319536"/>
            <a:ext cx="11857567" cy="0"/>
          </a:xfrm>
          <a:prstGeom prst="line">
            <a:avLst/>
          </a:prstGeom>
          <a:ln w="2794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13"/>
          </p:nvPr>
        </p:nvSpPr>
        <p:spPr>
          <a:xfrm>
            <a:off x="334430" y="3518053"/>
            <a:ext cx="8593669" cy="216024"/>
          </a:xfrm>
        </p:spPr>
        <p:txBody>
          <a:bodyPr anchor="b" anchorCtr="0">
            <a:noAutofit/>
          </a:bodyPr>
          <a:lstStyle>
            <a:lvl1pPr marL="0" indent="0">
              <a:lnSpc>
                <a:spcPct val="100000"/>
              </a:lnSpc>
              <a:buNone/>
              <a:defRPr sz="1400" b="1">
                <a:solidFill>
                  <a:schemeClr val="tx1"/>
                </a:solidFill>
              </a:defRPr>
            </a:lvl1pPr>
          </a:lstStyle>
          <a:p>
            <a:pPr lvl="0"/>
            <a:r>
              <a:rPr lang="en-GB"/>
              <a:t>Edit Master text styles</a:t>
            </a:r>
            <a:endParaRPr lang="en-GB" dirty="0"/>
          </a:p>
        </p:txBody>
      </p:sp>
      <p:sp>
        <p:nvSpPr>
          <p:cNvPr id="11" name="Text Placeholder 9"/>
          <p:cNvSpPr>
            <a:spLocks noGrp="1"/>
          </p:cNvSpPr>
          <p:nvPr>
            <p:ph type="body" sz="quarter" idx="14" hasCustomPrompt="1"/>
          </p:nvPr>
        </p:nvSpPr>
        <p:spPr>
          <a:xfrm>
            <a:off x="334430" y="3803626"/>
            <a:ext cx="8593669" cy="276880"/>
          </a:xfrm>
        </p:spPr>
        <p:txBody>
          <a:bodyPr anchor="t" anchorCtr="0">
            <a:noAutofit/>
          </a:bodyPr>
          <a:lstStyle>
            <a:lvl1pPr marL="0" indent="0">
              <a:lnSpc>
                <a:spcPct val="100000"/>
              </a:lnSpc>
              <a:buNone/>
              <a:defRPr sz="1400" b="0">
                <a:solidFill>
                  <a:schemeClr val="tx1"/>
                </a:solidFill>
              </a:defRPr>
            </a:lvl1pPr>
          </a:lstStyle>
          <a:p>
            <a:pPr lvl="0"/>
            <a:r>
              <a:rPr lang="en-GB" dirty="0"/>
              <a:t>Insert Email address</a:t>
            </a:r>
          </a:p>
        </p:txBody>
      </p:sp>
      <p:sp>
        <p:nvSpPr>
          <p:cNvPr id="12" name="Text Placeholder 9"/>
          <p:cNvSpPr>
            <a:spLocks noGrp="1"/>
          </p:cNvSpPr>
          <p:nvPr>
            <p:ph type="body" sz="quarter" idx="15" hasCustomPrompt="1"/>
          </p:nvPr>
        </p:nvSpPr>
        <p:spPr>
          <a:xfrm>
            <a:off x="334430" y="4080506"/>
            <a:ext cx="8593669" cy="320602"/>
          </a:xfrm>
        </p:spPr>
        <p:txBody>
          <a:bodyPr anchor="t" anchorCtr="0">
            <a:noAutofit/>
          </a:bodyPr>
          <a:lstStyle>
            <a:lvl1pPr marL="0" indent="0">
              <a:lnSpc>
                <a:spcPct val="100000"/>
              </a:lnSpc>
              <a:buNone/>
              <a:defRPr sz="1400" b="0">
                <a:solidFill>
                  <a:schemeClr val="tx1"/>
                </a:solidFill>
              </a:defRPr>
            </a:lvl1pPr>
          </a:lstStyle>
          <a:p>
            <a:pPr lvl="0"/>
            <a:r>
              <a:rPr lang="en-GB" dirty="0"/>
              <a:t>Insert Telephone number</a:t>
            </a:r>
          </a:p>
        </p:txBody>
      </p:sp>
      <p:sp>
        <p:nvSpPr>
          <p:cNvPr id="13" name="TextBox 12"/>
          <p:cNvSpPr txBox="1"/>
          <p:nvPr userDrawn="1"/>
        </p:nvSpPr>
        <p:spPr>
          <a:xfrm>
            <a:off x="334434" y="5769261"/>
            <a:ext cx="2727545" cy="153888"/>
          </a:xfrm>
          <a:prstGeom prst="rect">
            <a:avLst/>
          </a:prstGeom>
          <a:noFill/>
        </p:spPr>
        <p:txBody>
          <a:bodyPr wrap="square" lIns="0" tIns="0" rIns="0" bIns="0" rtlCol="0">
            <a:spAutoFit/>
          </a:bodyPr>
          <a:lstStyle/>
          <a:p>
            <a:pPr algn="l"/>
            <a:r>
              <a:rPr lang="en-GB" sz="1000" b="1" cap="all" baseline="0" noProof="1">
                <a:solidFill>
                  <a:schemeClr val="accent2"/>
                </a:solidFill>
              </a:rPr>
              <a:t>Safer, smarter, greener</a:t>
            </a:r>
          </a:p>
        </p:txBody>
      </p:sp>
      <p:sp>
        <p:nvSpPr>
          <p:cNvPr id="14" name="TextBox 13"/>
          <p:cNvSpPr txBox="1"/>
          <p:nvPr userDrawn="1"/>
        </p:nvSpPr>
        <p:spPr>
          <a:xfrm>
            <a:off x="332885" y="4869160"/>
            <a:ext cx="2727545" cy="215444"/>
          </a:xfrm>
          <a:prstGeom prst="rect">
            <a:avLst/>
          </a:prstGeom>
          <a:noFill/>
        </p:spPr>
        <p:txBody>
          <a:bodyPr wrap="square" lIns="0" tIns="0" rIns="0" bIns="0" rtlCol="0">
            <a:spAutoFit/>
          </a:bodyPr>
          <a:lstStyle/>
          <a:p>
            <a:pPr algn="l"/>
            <a:r>
              <a:rPr lang="en-GB" sz="1400" b="1" cap="none" baseline="0" noProof="1">
                <a:solidFill>
                  <a:schemeClr val="tx1"/>
                </a:solidFill>
              </a:rPr>
              <a:t>www.dnvgl.com</a:t>
            </a:r>
          </a:p>
        </p:txBody>
      </p:sp>
      <p:sp>
        <p:nvSpPr>
          <p:cNvPr id="15" name="Slide Number Placeholder 5">
            <a:extLst>
              <a:ext uri="{FF2B5EF4-FFF2-40B4-BE49-F238E27FC236}">
                <a16:creationId xmlns:a16="http://schemas.microsoft.com/office/drawing/2014/main" id="{044DC3E0-F7AD-4156-9AC3-7521913560CB}"/>
              </a:ext>
            </a:extLst>
          </p:cNvPr>
          <p:cNvSpPr txBox="1">
            <a:spLocks/>
          </p:cNvSpPr>
          <p:nvPr userDrawn="1"/>
        </p:nvSpPr>
        <p:spPr>
          <a:xfrm>
            <a:off x="7464152" y="5446066"/>
            <a:ext cx="4380845" cy="467372"/>
          </a:xfrm>
          <a:prstGeom prst="rect">
            <a:avLst/>
          </a:prstGeom>
        </p:spPr>
        <p:txBody>
          <a:bodyPr vert="horz" lIns="0" tIns="0" rIns="0" bIns="0" rtlCol="0" anchor="b" anchorCtr="0">
            <a:normAutofit/>
          </a:bodyPr>
          <a:lstStyle>
            <a:defPPr>
              <a:defRPr lang="da-DK"/>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dirty="0">
                <a:solidFill>
                  <a:schemeClr val="bg1">
                    <a:lumMod val="75000"/>
                  </a:schemeClr>
                </a:solidFill>
              </a:rPr>
              <a:t>The trademarks DNV GL</a:t>
            </a:r>
            <a:r>
              <a:rPr lang="en-GB" baseline="30000" dirty="0">
                <a:solidFill>
                  <a:schemeClr val="bg1">
                    <a:lumMod val="75000"/>
                  </a:schemeClr>
                </a:solidFill>
              </a:rPr>
              <a:t>®</a:t>
            </a:r>
            <a:r>
              <a:rPr lang="en-GB" dirty="0">
                <a:solidFill>
                  <a:schemeClr val="bg1">
                    <a:lumMod val="75000"/>
                  </a:schemeClr>
                </a:solidFill>
              </a:rPr>
              <a:t>, DNV</a:t>
            </a:r>
            <a:r>
              <a:rPr lang="en-GB" baseline="30000" dirty="0">
                <a:solidFill>
                  <a:schemeClr val="bg1">
                    <a:lumMod val="75000"/>
                  </a:schemeClr>
                </a:solidFill>
              </a:rPr>
              <a:t>®</a:t>
            </a:r>
            <a:r>
              <a:rPr lang="en-GB" dirty="0">
                <a:solidFill>
                  <a:schemeClr val="bg1">
                    <a:lumMod val="75000"/>
                  </a:schemeClr>
                </a:solidFill>
              </a:rPr>
              <a:t>, the Horizon Graphic and Det Norske Veritas</a:t>
            </a:r>
            <a:r>
              <a:rPr lang="en-GB" baseline="30000" dirty="0">
                <a:solidFill>
                  <a:schemeClr val="bg1">
                    <a:lumMod val="75000"/>
                  </a:schemeClr>
                </a:solidFill>
              </a:rPr>
              <a:t>®</a:t>
            </a:r>
            <a:r>
              <a:rPr lang="en-GB" dirty="0">
                <a:solidFill>
                  <a:schemeClr val="bg1">
                    <a:lumMod val="75000"/>
                  </a:schemeClr>
                </a:solidFill>
              </a:rPr>
              <a:t> </a:t>
            </a:r>
            <a:br>
              <a:rPr lang="en-GB" dirty="0">
                <a:solidFill>
                  <a:schemeClr val="bg1">
                    <a:lumMod val="75000"/>
                  </a:schemeClr>
                </a:solidFill>
              </a:rPr>
            </a:br>
            <a:r>
              <a:rPr lang="en-GB" dirty="0">
                <a:solidFill>
                  <a:schemeClr val="bg1">
                    <a:lumMod val="75000"/>
                  </a:schemeClr>
                </a:solidFill>
              </a:rPr>
              <a:t>are the properties of companies in the Det Norske Veritas group. All rights reserved.</a:t>
            </a:r>
          </a:p>
        </p:txBody>
      </p:sp>
    </p:spTree>
    <p:extLst>
      <p:ext uri="{BB962C8B-B14F-4D97-AF65-F5344CB8AC3E}">
        <p14:creationId xmlns:p14="http://schemas.microsoft.com/office/powerpoint/2010/main" val="38148798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p>
        </p:txBody>
      </p:sp>
      <p:sp>
        <p:nvSpPr>
          <p:cNvPr id="3" name="Date Placeholder 2"/>
          <p:cNvSpPr>
            <a:spLocks noGrp="1"/>
          </p:cNvSpPr>
          <p:nvPr>
            <p:ph type="dt" sz="half" idx="10"/>
          </p:nvPr>
        </p:nvSpPr>
        <p:spPr/>
        <p:txBody>
          <a:bodyPr/>
          <a:lstStyle/>
          <a:p>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5BA07366-CB75-4AA8-9E5B-928B849F427C}" type="slidenum">
              <a:rPr lang="en-GB" noProof="0" smtClean="0"/>
              <a:pPr/>
              <a:t>‹#›</a:t>
            </a:fld>
            <a:endParaRPr lang="en-GB" noProof="0" dirty="0"/>
          </a:p>
        </p:txBody>
      </p:sp>
      <p:sp>
        <p:nvSpPr>
          <p:cNvPr id="7" name="Text Placeholder 6"/>
          <p:cNvSpPr>
            <a:spLocks noGrp="1"/>
          </p:cNvSpPr>
          <p:nvPr>
            <p:ph type="body" sz="quarter" idx="13"/>
          </p:nvPr>
        </p:nvSpPr>
        <p:spPr>
          <a:xfrm>
            <a:off x="334432" y="1268413"/>
            <a:ext cx="11522209" cy="4645025"/>
          </a:xfrm>
        </p:spPr>
        <p:txBody>
          <a:bodyPr/>
          <a:lstStyle>
            <a:lvl1pPr marL="342900" indent="-342900">
              <a:lnSpc>
                <a:spcPct val="100000"/>
              </a:lnSpc>
              <a:spcBef>
                <a:spcPts val="1200"/>
              </a:spcBef>
              <a:buClr>
                <a:srgbClr val="333333"/>
              </a:buClr>
              <a:buFont typeface="+mj-lt"/>
              <a:buAutoNum type="arabicPeriod"/>
              <a:defRPr b="1"/>
            </a:lvl1pPr>
            <a:lvl2pPr marL="522000" indent="-180000">
              <a:buFont typeface="Wingdings" panose="05000000000000000000" pitchFamily="2" charset="2"/>
              <a:buChar char="§"/>
              <a:defRPr/>
            </a:lvl2pPr>
            <a:lvl3pPr marL="738000">
              <a:defRPr/>
            </a:lvl3pPr>
          </a:lstStyle>
          <a:p>
            <a:pPr lvl="0"/>
            <a:r>
              <a:rPr lang="en-GB" dirty="0"/>
              <a:t>Click to edit Master text styles</a:t>
            </a:r>
          </a:p>
          <a:p>
            <a:pPr lvl="1"/>
            <a:r>
              <a:rPr lang="en-GB" dirty="0"/>
              <a:t>Second level</a:t>
            </a:r>
          </a:p>
          <a:p>
            <a:pPr lvl="2"/>
            <a:r>
              <a:rPr lang="en-GB" dirty="0"/>
              <a:t>Third level</a:t>
            </a:r>
          </a:p>
        </p:txBody>
      </p:sp>
    </p:spTree>
    <p:extLst>
      <p:ext uri="{BB962C8B-B14F-4D97-AF65-F5344CB8AC3E}">
        <p14:creationId xmlns:p14="http://schemas.microsoft.com/office/powerpoint/2010/main" val="677404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BA07366-CB75-4AA8-9E5B-928B849F427C}" type="slidenum">
              <a:rPr lang="en-GB" smtClean="0"/>
              <a:t>‹#›</a:t>
            </a:fld>
            <a:endParaRPr lang="en-GB" dirty="0"/>
          </a:p>
        </p:txBody>
      </p:sp>
    </p:spTree>
    <p:extLst>
      <p:ext uri="{BB962C8B-B14F-4D97-AF65-F5344CB8AC3E}">
        <p14:creationId xmlns:p14="http://schemas.microsoft.com/office/powerpoint/2010/main" val="1414795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elcome slide">
    <p:spTree>
      <p:nvGrpSpPr>
        <p:cNvPr id="1" name=""/>
        <p:cNvGrpSpPr/>
        <p:nvPr/>
      </p:nvGrpSpPr>
      <p:grpSpPr>
        <a:xfrm>
          <a:off x="0" y="0"/>
          <a:ext cx="0" cy="0"/>
          <a:chOff x="0" y="0"/>
          <a:chExt cx="0" cy="0"/>
        </a:xfrm>
      </p:grpSpPr>
      <p:sp>
        <p:nvSpPr>
          <p:cNvPr id="7" name="Rectangle 6"/>
          <p:cNvSpPr/>
          <p:nvPr userDrawn="1"/>
        </p:nvSpPr>
        <p:spPr>
          <a:xfrm>
            <a:off x="0" y="0"/>
            <a:ext cx="12192000" cy="6855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p:cNvSpPr/>
          <p:nvPr userDrawn="1"/>
        </p:nvSpPr>
        <p:spPr>
          <a:xfrm>
            <a:off x="0" y="1125538"/>
            <a:ext cx="11857567" cy="347777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334432" y="1728000"/>
            <a:ext cx="11090160" cy="1909957"/>
          </a:xfrm>
        </p:spPr>
        <p:txBody>
          <a:bodyPr anchor="t" anchorCtr="0">
            <a:noAutofit/>
          </a:bodyPr>
          <a:lstStyle>
            <a:lvl1pPr>
              <a:lnSpc>
                <a:spcPct val="91000"/>
              </a:lnSpc>
              <a:defRPr sz="3600">
                <a:solidFill>
                  <a:schemeClr val="bg1"/>
                </a:solidFill>
              </a:defRPr>
            </a:lvl1pPr>
          </a:lstStyle>
          <a:p>
            <a:r>
              <a:rPr lang="en-GB"/>
              <a:t>Click to edit Master title style</a:t>
            </a:r>
            <a:endParaRPr lang="en-GB" dirty="0"/>
          </a:p>
        </p:txBody>
      </p:sp>
      <p:cxnSp>
        <p:nvCxnSpPr>
          <p:cNvPr id="17" name="Straight Connector 16"/>
          <p:cNvCxnSpPr/>
          <p:nvPr userDrawn="1"/>
        </p:nvCxnSpPr>
        <p:spPr>
          <a:xfrm>
            <a:off x="0" y="4503543"/>
            <a:ext cx="11857567" cy="0"/>
          </a:xfrm>
          <a:prstGeom prst="line">
            <a:avLst/>
          </a:prstGeom>
          <a:ln w="27940">
            <a:solidFill>
              <a:schemeClr val="bg1"/>
            </a:solidFill>
          </a:ln>
        </p:spPr>
        <p:style>
          <a:lnRef idx="1">
            <a:schemeClr val="accent1"/>
          </a:lnRef>
          <a:fillRef idx="0">
            <a:schemeClr val="accent1"/>
          </a:fillRef>
          <a:effectRef idx="0">
            <a:schemeClr val="accent1"/>
          </a:effectRef>
          <a:fontRef idx="minor">
            <a:schemeClr val="tx1"/>
          </a:fontRef>
        </p:style>
      </p:cxnSp>
      <p:pic>
        <p:nvPicPr>
          <p:cNvPr id="18" name="Picture 3" descr="U:\DNV\New upgrading projects received September 2013\PPT project assigned September 2013-\work\A4 PPT logos.emf"/>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220" r="1"/>
          <a:stretch/>
        </p:blipFill>
        <p:spPr bwMode="auto">
          <a:xfrm>
            <a:off x="1" y="260350"/>
            <a:ext cx="11857037" cy="591733"/>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Straight Connector 20"/>
          <p:cNvCxnSpPr/>
          <p:nvPr userDrawn="1"/>
        </p:nvCxnSpPr>
        <p:spPr>
          <a:xfrm>
            <a:off x="0" y="6195600"/>
            <a:ext cx="11857567" cy="0"/>
          </a:xfrm>
          <a:prstGeom prst="line">
            <a:avLst/>
          </a:prstGeom>
          <a:ln w="6350">
            <a:solidFill>
              <a:srgbClr val="4D4D4D"/>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5"/>
          </p:nvPr>
        </p:nvSpPr>
        <p:spPr/>
        <p:txBody>
          <a:bodyPr/>
          <a:lstStyle/>
          <a:p>
            <a:endParaRPr lang="en-GB" dirty="0"/>
          </a:p>
        </p:txBody>
      </p:sp>
      <p:sp>
        <p:nvSpPr>
          <p:cNvPr id="12" name="Footer Placeholder 11"/>
          <p:cNvSpPr>
            <a:spLocks noGrp="1"/>
          </p:cNvSpPr>
          <p:nvPr>
            <p:ph type="ftr" sz="quarter" idx="16"/>
          </p:nvPr>
        </p:nvSpPr>
        <p:spPr/>
        <p:txBody>
          <a:bodyPr/>
          <a:lstStyle/>
          <a:p>
            <a:endParaRPr lang="en-GB" dirty="0"/>
          </a:p>
        </p:txBody>
      </p:sp>
      <p:sp>
        <p:nvSpPr>
          <p:cNvPr id="13" name="Slide Number Placeholder 12"/>
          <p:cNvSpPr>
            <a:spLocks noGrp="1"/>
          </p:cNvSpPr>
          <p:nvPr>
            <p:ph type="sldNum" sz="quarter" idx="17"/>
          </p:nvPr>
        </p:nvSpPr>
        <p:spPr/>
        <p:txBody>
          <a:bodyPr/>
          <a:lstStyle/>
          <a:p>
            <a:fld id="{5BA07366-CB75-4AA8-9E5B-928B849F427C}" type="slidenum">
              <a:rPr lang="en-GB" smtClean="0"/>
              <a:pPr/>
              <a:t>‹#›</a:t>
            </a:fld>
            <a:endParaRPr lang="en-GB" dirty="0"/>
          </a:p>
        </p:txBody>
      </p:sp>
      <p:sp>
        <p:nvSpPr>
          <p:cNvPr id="24" name="TextBox 23"/>
          <p:cNvSpPr txBox="1"/>
          <p:nvPr userDrawn="1"/>
        </p:nvSpPr>
        <p:spPr>
          <a:xfrm>
            <a:off x="9131301" y="6481529"/>
            <a:ext cx="2727545" cy="153888"/>
          </a:xfrm>
          <a:prstGeom prst="rect">
            <a:avLst/>
          </a:prstGeom>
          <a:noFill/>
        </p:spPr>
        <p:txBody>
          <a:bodyPr wrap="square" lIns="0" tIns="0" rIns="0" bIns="0" rtlCol="0">
            <a:spAutoFit/>
          </a:bodyPr>
          <a:lstStyle/>
          <a:p>
            <a:pPr algn="r"/>
            <a:r>
              <a:rPr lang="en-GB" sz="1000" b="1" cap="all" baseline="0" noProof="1">
                <a:solidFill>
                  <a:schemeClr val="accent2"/>
                </a:solidFill>
              </a:rPr>
              <a:t>Safer, smarter, greener</a:t>
            </a:r>
          </a:p>
        </p:txBody>
      </p:sp>
      <p:sp>
        <p:nvSpPr>
          <p:cNvPr id="20" name="SD_FLD_Copyright"/>
          <p:cNvSpPr txBox="1"/>
          <p:nvPr userDrawn="1"/>
        </p:nvSpPr>
        <p:spPr>
          <a:xfrm>
            <a:off x="610899" y="6508357"/>
            <a:ext cx="540212" cy="123111"/>
          </a:xfrm>
          <a:prstGeom prst="rect">
            <a:avLst/>
          </a:prstGeom>
          <a:noFill/>
        </p:spPr>
        <p:txBody>
          <a:bodyPr wrap="none" lIns="0" tIns="0" rIns="0" bIns="0" rtlCol="0">
            <a:spAutoFit/>
          </a:bodyPr>
          <a:lstStyle/>
          <a:p>
            <a:r>
              <a:rPr lang="en-GB" sz="800" noProof="0" dirty="0">
                <a:solidFill>
                  <a:schemeClr val="tx1"/>
                </a:solidFill>
              </a:rPr>
              <a:t>DNV GL ©</a:t>
            </a:r>
          </a:p>
        </p:txBody>
      </p:sp>
      <p:sp>
        <p:nvSpPr>
          <p:cNvPr id="19" name="SD_FLD_DocumentDate"/>
          <p:cNvSpPr txBox="1">
            <a:spLocks noChangeArrowheads="1"/>
          </p:cNvSpPr>
          <p:nvPr userDrawn="1"/>
        </p:nvSpPr>
        <p:spPr bwMode="auto">
          <a:xfrm>
            <a:off x="2255572" y="6508356"/>
            <a:ext cx="3740415"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spcBef>
                <a:spcPct val="50000"/>
              </a:spcBef>
            </a:pPr>
            <a:endParaRPr lang="en-GB" altLang="ja-JP" sz="800" dirty="0">
              <a:solidFill>
                <a:schemeClr val="tx1"/>
              </a:solidFill>
              <a:ea typeface="ＭＳ Ｐゴシック" charset="-128"/>
              <a:cs typeface="Arial" charset="0"/>
            </a:endParaRPr>
          </a:p>
        </p:txBody>
      </p:sp>
      <p:sp>
        <p:nvSpPr>
          <p:cNvPr id="22" name="SD_FLD_Confidentiality"/>
          <p:cNvSpPr/>
          <p:nvPr userDrawn="1"/>
        </p:nvSpPr>
        <p:spPr>
          <a:xfrm>
            <a:off x="334433" y="6022832"/>
            <a:ext cx="2845013" cy="1603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algn="l" defTabSz="914400" rtl="0" eaLnBrk="1" latinLnBrk="0" hangingPunct="1">
              <a:lnSpc>
                <a:spcPct val="113000"/>
              </a:lnSpc>
              <a:spcBef>
                <a:spcPts val="600"/>
              </a:spcBef>
            </a:pPr>
            <a:endParaRPr lang="en-GB" sz="800" b="1" kern="1200" dirty="0">
              <a:solidFill>
                <a:schemeClr val="tx1"/>
              </a:solidFill>
              <a:latin typeface="+mn-lt"/>
              <a:ea typeface="+mn-ea"/>
              <a:cs typeface="+mn-cs"/>
            </a:endParaRPr>
          </a:p>
        </p:txBody>
      </p:sp>
      <p:sp>
        <p:nvSpPr>
          <p:cNvPr id="25" name="SD_FLD_BusinessAreaName"/>
          <p:cNvSpPr/>
          <p:nvPr userDrawn="1"/>
        </p:nvSpPr>
        <p:spPr>
          <a:xfrm>
            <a:off x="334431" y="1360800"/>
            <a:ext cx="8593669" cy="209126"/>
          </a:xfrm>
          <a:prstGeom prst="rect">
            <a:avLst/>
          </a:prstGeom>
          <a:no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lnSpc>
                <a:spcPct val="113000"/>
              </a:lnSpc>
              <a:spcBef>
                <a:spcPts val="600"/>
              </a:spcBef>
            </a:pPr>
            <a:endParaRPr lang="en-GB" sz="1200" b="1" kern="1200" cap="all" baseline="0" dirty="0">
              <a:solidFill>
                <a:schemeClr val="bg1"/>
              </a:solidFill>
              <a:latin typeface="+mn-lt"/>
              <a:ea typeface="+mn-ea"/>
              <a:cs typeface="+mn-cs"/>
            </a:endParaRPr>
          </a:p>
        </p:txBody>
      </p:sp>
      <p:sp>
        <p:nvSpPr>
          <p:cNvPr id="23" name="SD_FLD_Draft" hidden="1"/>
          <p:cNvSpPr txBox="1">
            <a:spLocks noChangeArrowheads="1"/>
          </p:cNvSpPr>
          <p:nvPr userDrawn="1"/>
        </p:nvSpPr>
        <p:spPr bwMode="auto">
          <a:xfrm>
            <a:off x="5340350" y="5927025"/>
            <a:ext cx="1511300" cy="23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ctr">
              <a:spcBef>
                <a:spcPct val="50000"/>
              </a:spcBef>
            </a:pPr>
            <a:r>
              <a:rPr lang="en-GB" altLang="ja-JP" sz="1600" b="0" cap="all" baseline="0" dirty="0">
                <a:solidFill>
                  <a:srgbClr val="C4262E"/>
                </a:solidFill>
                <a:ea typeface="ＭＳ Ｐゴシック" charset="-128"/>
                <a:cs typeface="Arial" charset="0"/>
              </a:rPr>
              <a:t>DRAFT</a:t>
            </a:r>
          </a:p>
        </p:txBody>
      </p:sp>
    </p:spTree>
    <p:extLst>
      <p:ext uri="{BB962C8B-B14F-4D97-AF65-F5344CB8AC3E}">
        <p14:creationId xmlns:p14="http://schemas.microsoft.com/office/powerpoint/2010/main" val="1677483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elcome slide with image">
    <p:spTree>
      <p:nvGrpSpPr>
        <p:cNvPr id="1" name=""/>
        <p:cNvGrpSpPr/>
        <p:nvPr/>
      </p:nvGrpSpPr>
      <p:grpSpPr>
        <a:xfrm>
          <a:off x="0" y="0"/>
          <a:ext cx="0" cy="0"/>
          <a:chOff x="0" y="0"/>
          <a:chExt cx="0" cy="0"/>
        </a:xfrm>
      </p:grpSpPr>
      <p:sp>
        <p:nvSpPr>
          <p:cNvPr id="7" name="Rectangle 6"/>
          <p:cNvSpPr/>
          <p:nvPr userDrawn="1"/>
        </p:nvSpPr>
        <p:spPr>
          <a:xfrm>
            <a:off x="0" y="0"/>
            <a:ext cx="12192000" cy="6855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Picture Placeholder 7"/>
          <p:cNvSpPr>
            <a:spLocks noGrp="1"/>
          </p:cNvSpPr>
          <p:nvPr>
            <p:ph type="pic" sz="quarter" idx="15"/>
          </p:nvPr>
        </p:nvSpPr>
        <p:spPr>
          <a:xfrm>
            <a:off x="0" y="1126596"/>
            <a:ext cx="11857565" cy="2970000"/>
          </a:xfrm>
          <a:solidFill>
            <a:schemeClr val="bg2">
              <a:lumMod val="40000"/>
              <a:lumOff val="60000"/>
            </a:schemeClr>
          </a:solidFill>
        </p:spPr>
        <p:txBody>
          <a:bodyPr/>
          <a:lstStyle>
            <a:lvl1pPr marL="0" indent="0" algn="ctr">
              <a:buFontTx/>
              <a:buNone/>
              <a:defRPr b="0"/>
            </a:lvl1pPr>
          </a:lstStyle>
          <a:p>
            <a:r>
              <a:rPr lang="en-GB"/>
              <a:t>Click icon to add picture</a:t>
            </a:r>
            <a:endParaRPr lang="en-GB" dirty="0"/>
          </a:p>
        </p:txBody>
      </p:sp>
      <p:sp>
        <p:nvSpPr>
          <p:cNvPr id="15" name="Rectangle 14"/>
          <p:cNvSpPr/>
          <p:nvPr userDrawn="1"/>
        </p:nvSpPr>
        <p:spPr>
          <a:xfrm>
            <a:off x="1" y="4121994"/>
            <a:ext cx="11857038" cy="179144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334432" y="4719836"/>
            <a:ext cx="11090160" cy="1037283"/>
          </a:xfrm>
        </p:spPr>
        <p:txBody>
          <a:bodyPr anchor="t" anchorCtr="0">
            <a:noAutofit/>
          </a:bodyPr>
          <a:lstStyle>
            <a:lvl1pPr>
              <a:lnSpc>
                <a:spcPct val="91000"/>
              </a:lnSpc>
              <a:defRPr sz="3600">
                <a:solidFill>
                  <a:schemeClr val="bg1"/>
                </a:solidFill>
              </a:defRPr>
            </a:lvl1pPr>
          </a:lstStyle>
          <a:p>
            <a:r>
              <a:rPr lang="en-GB"/>
              <a:t>Click to edit Master title style</a:t>
            </a:r>
            <a:endParaRPr lang="en-GB" dirty="0"/>
          </a:p>
        </p:txBody>
      </p:sp>
      <p:cxnSp>
        <p:nvCxnSpPr>
          <p:cNvPr id="17" name="Straight Connector 16"/>
          <p:cNvCxnSpPr/>
          <p:nvPr userDrawn="1"/>
        </p:nvCxnSpPr>
        <p:spPr>
          <a:xfrm>
            <a:off x="0" y="4101673"/>
            <a:ext cx="11857567" cy="0"/>
          </a:xfrm>
          <a:prstGeom prst="line">
            <a:avLst/>
          </a:prstGeom>
          <a:ln w="2794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6"/>
          </p:nvPr>
        </p:nvSpPr>
        <p:spPr/>
        <p:txBody>
          <a:bodyPr/>
          <a:lstStyle/>
          <a:p>
            <a:endParaRPr lang="en-GB" dirty="0"/>
          </a:p>
        </p:txBody>
      </p:sp>
      <p:sp>
        <p:nvSpPr>
          <p:cNvPr id="13" name="Footer Placeholder 12"/>
          <p:cNvSpPr>
            <a:spLocks noGrp="1"/>
          </p:cNvSpPr>
          <p:nvPr>
            <p:ph type="ftr" sz="quarter" idx="17"/>
          </p:nvPr>
        </p:nvSpPr>
        <p:spPr/>
        <p:txBody>
          <a:bodyPr/>
          <a:lstStyle/>
          <a:p>
            <a:endParaRPr lang="en-GB" dirty="0"/>
          </a:p>
        </p:txBody>
      </p:sp>
      <p:sp>
        <p:nvSpPr>
          <p:cNvPr id="18" name="Slide Number Placeholder 17"/>
          <p:cNvSpPr>
            <a:spLocks noGrp="1"/>
          </p:cNvSpPr>
          <p:nvPr>
            <p:ph type="sldNum" sz="quarter" idx="18"/>
          </p:nvPr>
        </p:nvSpPr>
        <p:spPr/>
        <p:txBody>
          <a:bodyPr/>
          <a:lstStyle/>
          <a:p>
            <a:fld id="{5BA07366-CB75-4AA8-9E5B-928B849F427C}" type="slidenum">
              <a:rPr lang="en-GB" smtClean="0"/>
              <a:pPr/>
              <a:t>‹#›</a:t>
            </a:fld>
            <a:endParaRPr lang="en-GB" dirty="0"/>
          </a:p>
        </p:txBody>
      </p:sp>
      <p:sp>
        <p:nvSpPr>
          <p:cNvPr id="23" name="TextBox 22"/>
          <p:cNvSpPr txBox="1"/>
          <p:nvPr userDrawn="1"/>
        </p:nvSpPr>
        <p:spPr>
          <a:xfrm>
            <a:off x="9131301" y="6481529"/>
            <a:ext cx="2727545" cy="153888"/>
          </a:xfrm>
          <a:prstGeom prst="rect">
            <a:avLst/>
          </a:prstGeom>
          <a:noFill/>
        </p:spPr>
        <p:txBody>
          <a:bodyPr wrap="square" lIns="0" tIns="0" rIns="0" bIns="0" rtlCol="0">
            <a:spAutoFit/>
          </a:bodyPr>
          <a:lstStyle/>
          <a:p>
            <a:pPr algn="r"/>
            <a:r>
              <a:rPr lang="en-GB" sz="1000" b="1" cap="all" baseline="0" noProof="1">
                <a:solidFill>
                  <a:schemeClr val="accent2"/>
                </a:solidFill>
              </a:rPr>
              <a:t>Safer, smarter, greener</a:t>
            </a:r>
          </a:p>
        </p:txBody>
      </p:sp>
      <p:pic>
        <p:nvPicPr>
          <p:cNvPr id="24" name="Picture 3" descr="U:\DNV\New upgrading projects received September 2013\PPT project assigned September 2013-\work\A4 PPT logos.emf"/>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220" r="1"/>
          <a:stretch/>
        </p:blipFill>
        <p:spPr bwMode="auto">
          <a:xfrm>
            <a:off x="1" y="260350"/>
            <a:ext cx="11857037" cy="591733"/>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p:cNvCxnSpPr/>
          <p:nvPr userDrawn="1"/>
        </p:nvCxnSpPr>
        <p:spPr>
          <a:xfrm>
            <a:off x="0" y="6195600"/>
            <a:ext cx="11857567" cy="0"/>
          </a:xfrm>
          <a:prstGeom prst="line">
            <a:avLst/>
          </a:prstGeom>
          <a:ln w="6350">
            <a:solidFill>
              <a:srgbClr val="4D4D4D"/>
            </a:solidFill>
          </a:ln>
        </p:spPr>
        <p:style>
          <a:lnRef idx="1">
            <a:schemeClr val="accent1"/>
          </a:lnRef>
          <a:fillRef idx="0">
            <a:schemeClr val="accent1"/>
          </a:fillRef>
          <a:effectRef idx="0">
            <a:schemeClr val="accent1"/>
          </a:effectRef>
          <a:fontRef idx="minor">
            <a:schemeClr val="tx1"/>
          </a:fontRef>
        </p:style>
      </p:cxnSp>
      <p:sp>
        <p:nvSpPr>
          <p:cNvPr id="19" name="SD_FLD_Copyright"/>
          <p:cNvSpPr txBox="1"/>
          <p:nvPr userDrawn="1"/>
        </p:nvSpPr>
        <p:spPr>
          <a:xfrm>
            <a:off x="610899" y="6508357"/>
            <a:ext cx="540212" cy="123111"/>
          </a:xfrm>
          <a:prstGeom prst="rect">
            <a:avLst/>
          </a:prstGeom>
          <a:noFill/>
        </p:spPr>
        <p:txBody>
          <a:bodyPr wrap="none" lIns="0" tIns="0" rIns="0" bIns="0" rtlCol="0">
            <a:spAutoFit/>
          </a:bodyPr>
          <a:lstStyle/>
          <a:p>
            <a:r>
              <a:rPr lang="en-GB" sz="800" noProof="0" dirty="0">
                <a:solidFill>
                  <a:schemeClr val="tx1"/>
                </a:solidFill>
              </a:rPr>
              <a:t>DNV GL ©</a:t>
            </a:r>
          </a:p>
        </p:txBody>
      </p:sp>
      <p:sp>
        <p:nvSpPr>
          <p:cNvPr id="20" name="SD_FLD_Confidentiality"/>
          <p:cNvSpPr/>
          <p:nvPr userDrawn="1"/>
        </p:nvSpPr>
        <p:spPr>
          <a:xfrm>
            <a:off x="334433" y="6022832"/>
            <a:ext cx="2845013" cy="1603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algn="l" defTabSz="914400" rtl="0" eaLnBrk="1" latinLnBrk="0" hangingPunct="1">
              <a:lnSpc>
                <a:spcPct val="113000"/>
              </a:lnSpc>
              <a:spcBef>
                <a:spcPts val="600"/>
              </a:spcBef>
            </a:pPr>
            <a:endParaRPr lang="en-GB" sz="800" b="1" kern="1200" dirty="0">
              <a:solidFill>
                <a:schemeClr val="tx1"/>
              </a:solidFill>
              <a:latin typeface="+mn-lt"/>
              <a:ea typeface="+mn-ea"/>
              <a:cs typeface="+mn-cs"/>
            </a:endParaRPr>
          </a:p>
        </p:txBody>
      </p:sp>
      <p:sp>
        <p:nvSpPr>
          <p:cNvPr id="21" name="SD_FLD_DocumentDate"/>
          <p:cNvSpPr txBox="1">
            <a:spLocks noChangeArrowheads="1"/>
          </p:cNvSpPr>
          <p:nvPr userDrawn="1"/>
        </p:nvSpPr>
        <p:spPr bwMode="auto">
          <a:xfrm>
            <a:off x="2255572" y="6508356"/>
            <a:ext cx="3740415"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spcBef>
                <a:spcPct val="50000"/>
              </a:spcBef>
            </a:pPr>
            <a:endParaRPr lang="en-GB" altLang="ja-JP" sz="800" dirty="0">
              <a:solidFill>
                <a:schemeClr val="tx1"/>
              </a:solidFill>
              <a:ea typeface="ＭＳ Ｐゴシック" charset="-128"/>
              <a:cs typeface="Arial" charset="0"/>
            </a:endParaRPr>
          </a:p>
        </p:txBody>
      </p:sp>
      <p:sp>
        <p:nvSpPr>
          <p:cNvPr id="26" name="SD_FLD_BusinessAreaName"/>
          <p:cNvSpPr/>
          <p:nvPr userDrawn="1"/>
        </p:nvSpPr>
        <p:spPr>
          <a:xfrm>
            <a:off x="334431" y="4352300"/>
            <a:ext cx="8593669" cy="209126"/>
          </a:xfrm>
          <a:prstGeom prst="rect">
            <a:avLst/>
          </a:prstGeom>
          <a:solidFill>
            <a:schemeClr val="accent4"/>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lnSpc>
                <a:spcPct val="113000"/>
              </a:lnSpc>
              <a:spcBef>
                <a:spcPts val="600"/>
              </a:spcBef>
            </a:pPr>
            <a:endParaRPr lang="en-GB" sz="1200" b="1" kern="1200" cap="all" baseline="0" dirty="0">
              <a:solidFill>
                <a:schemeClr val="bg1"/>
              </a:solidFill>
              <a:latin typeface="+mn-lt"/>
              <a:ea typeface="+mn-ea"/>
              <a:cs typeface="+mn-cs"/>
            </a:endParaRPr>
          </a:p>
        </p:txBody>
      </p:sp>
      <p:sp>
        <p:nvSpPr>
          <p:cNvPr id="22" name="SD_FLD_Draft"/>
          <p:cNvSpPr txBox="1">
            <a:spLocks noChangeArrowheads="1"/>
          </p:cNvSpPr>
          <p:nvPr userDrawn="1"/>
        </p:nvSpPr>
        <p:spPr bwMode="auto">
          <a:xfrm>
            <a:off x="5340350" y="5927025"/>
            <a:ext cx="1511300" cy="23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ctr">
              <a:spcBef>
                <a:spcPct val="50000"/>
              </a:spcBef>
            </a:pPr>
            <a:r>
              <a:rPr lang="en-GB" altLang="ja-JP" sz="1600" b="0" cap="all" baseline="0" dirty="0">
                <a:solidFill>
                  <a:srgbClr val="C4262E"/>
                </a:solidFill>
                <a:ea typeface="ＭＳ Ｐゴシック" charset="-128"/>
                <a:cs typeface="Arial" charset="0"/>
              </a:rPr>
              <a:t>DRAFT</a:t>
            </a:r>
          </a:p>
        </p:txBody>
      </p:sp>
    </p:spTree>
    <p:extLst>
      <p:ext uri="{BB962C8B-B14F-4D97-AF65-F5344CB8AC3E}">
        <p14:creationId xmlns:p14="http://schemas.microsoft.com/office/powerpoint/2010/main" val="339340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7" name="Rectangle 6"/>
          <p:cNvSpPr/>
          <p:nvPr userDrawn="1"/>
        </p:nvSpPr>
        <p:spPr>
          <a:xfrm>
            <a:off x="0" y="0"/>
            <a:ext cx="12192000" cy="6855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Picture Placeholder 7"/>
          <p:cNvSpPr>
            <a:spLocks noGrp="1"/>
          </p:cNvSpPr>
          <p:nvPr>
            <p:ph type="pic" sz="quarter" idx="15"/>
          </p:nvPr>
        </p:nvSpPr>
        <p:spPr>
          <a:xfrm>
            <a:off x="1" y="1125538"/>
            <a:ext cx="11857037" cy="2662691"/>
          </a:xfrm>
          <a:solidFill>
            <a:schemeClr val="bg2">
              <a:lumMod val="40000"/>
              <a:lumOff val="60000"/>
            </a:schemeClr>
          </a:solidFill>
        </p:spPr>
        <p:txBody>
          <a:bodyPr/>
          <a:lstStyle>
            <a:lvl1pPr marL="0" indent="0" algn="ctr">
              <a:buNone/>
              <a:defRPr b="0"/>
            </a:lvl1pPr>
          </a:lstStyle>
          <a:p>
            <a:r>
              <a:rPr lang="en-GB"/>
              <a:t>Click icon to add picture</a:t>
            </a:r>
            <a:endParaRPr lang="en-GB" dirty="0"/>
          </a:p>
        </p:txBody>
      </p:sp>
      <p:sp>
        <p:nvSpPr>
          <p:cNvPr id="15" name="Rectangle 14"/>
          <p:cNvSpPr/>
          <p:nvPr userDrawn="1"/>
        </p:nvSpPr>
        <p:spPr>
          <a:xfrm>
            <a:off x="1" y="3810227"/>
            <a:ext cx="11857565" cy="2103211"/>
          </a:xfrm>
          <a:prstGeom prst="rect">
            <a:avLst/>
          </a:prstGeom>
          <a:solidFill>
            <a:srgbClr val="009F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ctrTitle"/>
          </p:nvPr>
        </p:nvSpPr>
        <p:spPr>
          <a:xfrm>
            <a:off x="334433" y="4190400"/>
            <a:ext cx="8593668" cy="736833"/>
          </a:xfrm>
        </p:spPr>
        <p:txBody>
          <a:bodyPr>
            <a:noAutofit/>
          </a:bodyPr>
          <a:lstStyle>
            <a:lvl1pPr>
              <a:lnSpc>
                <a:spcPct val="91000"/>
              </a:lnSpc>
              <a:defRPr sz="2400">
                <a:solidFill>
                  <a:schemeClr val="bg1"/>
                </a:solidFill>
              </a:defRPr>
            </a:lvl1pPr>
          </a:lstStyle>
          <a:p>
            <a:r>
              <a:rPr lang="en-GB"/>
              <a:t>Click to edit Master title style</a:t>
            </a:r>
            <a:endParaRPr lang="en-GB" dirty="0"/>
          </a:p>
        </p:txBody>
      </p:sp>
      <p:cxnSp>
        <p:nvCxnSpPr>
          <p:cNvPr id="17" name="Straight Connector 16"/>
          <p:cNvCxnSpPr/>
          <p:nvPr userDrawn="1"/>
        </p:nvCxnSpPr>
        <p:spPr>
          <a:xfrm>
            <a:off x="0" y="3798614"/>
            <a:ext cx="11857567" cy="0"/>
          </a:xfrm>
          <a:prstGeom prst="line">
            <a:avLst/>
          </a:prstGeom>
          <a:ln w="2794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Date Placeholder 7"/>
          <p:cNvSpPr>
            <a:spLocks noGrp="1"/>
          </p:cNvSpPr>
          <p:nvPr>
            <p:ph type="dt" sz="half" idx="16"/>
          </p:nvPr>
        </p:nvSpPr>
        <p:spPr/>
        <p:txBody>
          <a:bodyPr/>
          <a:lstStyle>
            <a:lvl1pPr>
              <a:defRPr>
                <a:solidFill>
                  <a:schemeClr val="bg1"/>
                </a:solidFill>
              </a:defRPr>
            </a:lvl1pPr>
          </a:lstStyle>
          <a:p>
            <a:endParaRPr lang="en-GB" dirty="0"/>
          </a:p>
        </p:txBody>
      </p:sp>
      <p:sp>
        <p:nvSpPr>
          <p:cNvPr id="10" name="Footer Placeholder 9"/>
          <p:cNvSpPr>
            <a:spLocks noGrp="1"/>
          </p:cNvSpPr>
          <p:nvPr>
            <p:ph type="ftr" sz="quarter" idx="17"/>
          </p:nvPr>
        </p:nvSpPr>
        <p:spPr/>
        <p:txBody>
          <a:bodyPr/>
          <a:lstStyle/>
          <a:p>
            <a:endParaRPr lang="en-GB" dirty="0"/>
          </a:p>
        </p:txBody>
      </p:sp>
      <p:sp>
        <p:nvSpPr>
          <p:cNvPr id="11" name="Slide Number Placeholder 10"/>
          <p:cNvSpPr>
            <a:spLocks noGrp="1"/>
          </p:cNvSpPr>
          <p:nvPr>
            <p:ph type="sldNum" sz="quarter" idx="18"/>
          </p:nvPr>
        </p:nvSpPr>
        <p:spPr/>
        <p:txBody>
          <a:bodyPr/>
          <a:lstStyle/>
          <a:p>
            <a:fld id="{5BA07366-CB75-4AA8-9E5B-928B849F427C}" type="slidenum">
              <a:rPr lang="en-GB" smtClean="0"/>
              <a:pPr/>
              <a:t>‹#›</a:t>
            </a:fld>
            <a:endParaRPr lang="en-GB" dirty="0"/>
          </a:p>
        </p:txBody>
      </p:sp>
      <p:sp>
        <p:nvSpPr>
          <p:cNvPr id="24" name="TextBox 23"/>
          <p:cNvSpPr txBox="1"/>
          <p:nvPr userDrawn="1"/>
        </p:nvSpPr>
        <p:spPr>
          <a:xfrm>
            <a:off x="9131301" y="6481529"/>
            <a:ext cx="2727545" cy="153888"/>
          </a:xfrm>
          <a:prstGeom prst="rect">
            <a:avLst/>
          </a:prstGeom>
          <a:noFill/>
        </p:spPr>
        <p:txBody>
          <a:bodyPr wrap="square" lIns="0" tIns="0" rIns="0" bIns="0" rtlCol="0">
            <a:spAutoFit/>
          </a:bodyPr>
          <a:lstStyle/>
          <a:p>
            <a:pPr algn="r"/>
            <a:r>
              <a:rPr lang="en-GB" sz="1000" b="1" cap="all" baseline="0" noProof="1">
                <a:solidFill>
                  <a:schemeClr val="accent2"/>
                </a:solidFill>
              </a:rPr>
              <a:t>Safer, smarter, greener</a:t>
            </a:r>
          </a:p>
        </p:txBody>
      </p:sp>
      <p:pic>
        <p:nvPicPr>
          <p:cNvPr id="25" name="Picture 3" descr="U:\DNV\New upgrading projects received September 2013\PPT project assigned September 2013-\work\A4 PPT logos.emf"/>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220" r="1"/>
          <a:stretch/>
        </p:blipFill>
        <p:spPr bwMode="auto">
          <a:xfrm>
            <a:off x="1" y="260350"/>
            <a:ext cx="11857037" cy="591733"/>
          </a:xfrm>
          <a:prstGeom prst="rect">
            <a:avLst/>
          </a:prstGeom>
          <a:noFill/>
          <a:extLst>
            <a:ext uri="{909E8E84-426E-40DD-AFC4-6F175D3DCCD1}">
              <a14:hiddenFill xmlns:a14="http://schemas.microsoft.com/office/drawing/2010/main">
                <a:solidFill>
                  <a:srgbClr val="FFFFFF"/>
                </a:solidFill>
              </a14:hiddenFill>
            </a:ext>
          </a:extLst>
        </p:spPr>
      </p:pic>
      <p:cxnSp>
        <p:nvCxnSpPr>
          <p:cNvPr id="26" name="Straight Connector 25"/>
          <p:cNvCxnSpPr/>
          <p:nvPr userDrawn="1"/>
        </p:nvCxnSpPr>
        <p:spPr>
          <a:xfrm>
            <a:off x="0" y="6195600"/>
            <a:ext cx="11857567" cy="0"/>
          </a:xfrm>
          <a:prstGeom prst="line">
            <a:avLst/>
          </a:prstGeom>
          <a:ln w="6350">
            <a:solidFill>
              <a:srgbClr val="4D4D4D"/>
            </a:solidFill>
          </a:ln>
        </p:spPr>
        <p:style>
          <a:lnRef idx="1">
            <a:schemeClr val="accent1"/>
          </a:lnRef>
          <a:fillRef idx="0">
            <a:schemeClr val="accent1"/>
          </a:fillRef>
          <a:effectRef idx="0">
            <a:schemeClr val="accent1"/>
          </a:effectRef>
          <a:fontRef idx="minor">
            <a:schemeClr val="tx1"/>
          </a:fontRef>
        </p:style>
      </p:cxnSp>
      <p:sp>
        <p:nvSpPr>
          <p:cNvPr id="19" name="SD_FLD_Copyright"/>
          <p:cNvSpPr txBox="1"/>
          <p:nvPr userDrawn="1"/>
        </p:nvSpPr>
        <p:spPr>
          <a:xfrm>
            <a:off x="610899" y="6508357"/>
            <a:ext cx="540212" cy="123111"/>
          </a:xfrm>
          <a:prstGeom prst="rect">
            <a:avLst/>
          </a:prstGeom>
          <a:noFill/>
        </p:spPr>
        <p:txBody>
          <a:bodyPr wrap="none" lIns="0" tIns="0" rIns="0" bIns="0" rtlCol="0">
            <a:spAutoFit/>
          </a:bodyPr>
          <a:lstStyle/>
          <a:p>
            <a:r>
              <a:rPr lang="en-GB" sz="800" noProof="0" dirty="0">
                <a:solidFill>
                  <a:schemeClr val="tx1"/>
                </a:solidFill>
              </a:rPr>
              <a:t>DNV GL ©</a:t>
            </a:r>
          </a:p>
        </p:txBody>
      </p:sp>
      <p:sp>
        <p:nvSpPr>
          <p:cNvPr id="21" name="SD_FLD_DocumentNumber"/>
          <p:cNvSpPr txBox="1">
            <a:spLocks noChangeArrowheads="1"/>
          </p:cNvSpPr>
          <p:nvPr userDrawn="1"/>
        </p:nvSpPr>
        <p:spPr bwMode="auto">
          <a:xfrm>
            <a:off x="1886137" y="6508356"/>
            <a:ext cx="4109851" cy="180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l">
              <a:spcBef>
                <a:spcPts val="0"/>
              </a:spcBef>
            </a:pPr>
            <a:endParaRPr lang="en-GB" altLang="ja-JP" sz="800" dirty="0">
              <a:solidFill>
                <a:srgbClr val="000000"/>
              </a:solidFill>
              <a:ea typeface="ＭＳ Ｐゴシック" charset="-128"/>
              <a:cs typeface="Arial" charset="0"/>
            </a:endParaRPr>
          </a:p>
        </p:txBody>
      </p:sp>
      <p:sp>
        <p:nvSpPr>
          <p:cNvPr id="22" name="SD_FLD_Confidentiality"/>
          <p:cNvSpPr/>
          <p:nvPr userDrawn="1"/>
        </p:nvSpPr>
        <p:spPr>
          <a:xfrm>
            <a:off x="334433" y="6022832"/>
            <a:ext cx="2845013" cy="1603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algn="l" defTabSz="914400" rtl="0" eaLnBrk="1" latinLnBrk="0" hangingPunct="1">
              <a:lnSpc>
                <a:spcPct val="113000"/>
              </a:lnSpc>
              <a:spcBef>
                <a:spcPts val="600"/>
              </a:spcBef>
            </a:pPr>
            <a:endParaRPr lang="en-GB" sz="800" b="1" kern="1200" dirty="0">
              <a:solidFill>
                <a:schemeClr val="tx1"/>
              </a:solidFill>
              <a:latin typeface="+mn-lt"/>
              <a:ea typeface="+mn-ea"/>
              <a:cs typeface="+mn-cs"/>
            </a:endParaRPr>
          </a:p>
        </p:txBody>
      </p:sp>
      <p:sp>
        <p:nvSpPr>
          <p:cNvPr id="27" name="SD_FLD_DocumentDate"/>
          <p:cNvSpPr/>
          <p:nvPr userDrawn="1"/>
        </p:nvSpPr>
        <p:spPr>
          <a:xfrm>
            <a:off x="334433" y="5660878"/>
            <a:ext cx="8593668" cy="25256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lvl="0" indent="0" algn="l" defTabSz="914400" rtl="0" eaLnBrk="1" latinLnBrk="0" hangingPunct="1">
              <a:lnSpc>
                <a:spcPct val="100000"/>
              </a:lnSpc>
              <a:spcBef>
                <a:spcPts val="600"/>
              </a:spcBef>
              <a:buClr>
                <a:srgbClr val="3F9C35"/>
              </a:buClr>
              <a:buFont typeface="Wingdings 2" pitchFamily="18" charset="2"/>
              <a:buNone/>
            </a:pPr>
            <a:endParaRPr lang="en-GB" sz="1400" b="0" kern="1200" dirty="0">
              <a:solidFill>
                <a:schemeClr val="tx2"/>
              </a:solidFill>
              <a:latin typeface="+mn-lt"/>
              <a:ea typeface="+mn-ea"/>
              <a:cs typeface="+mn-cs"/>
            </a:endParaRPr>
          </a:p>
        </p:txBody>
      </p:sp>
      <p:sp>
        <p:nvSpPr>
          <p:cNvPr id="29" name="SD_FLD_Author"/>
          <p:cNvSpPr txBox="1">
            <a:spLocks noChangeArrowheads="1"/>
          </p:cNvSpPr>
          <p:nvPr userDrawn="1"/>
        </p:nvSpPr>
        <p:spPr bwMode="auto">
          <a:xfrm>
            <a:off x="334431" y="5409220"/>
            <a:ext cx="8593670" cy="244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nchorCtr="0"/>
          <a:lstStyle/>
          <a:p>
            <a:pPr marL="0" indent="0" algn="l" defTabSz="914400" rtl="0" eaLnBrk="1" latinLnBrk="0" hangingPunct="1">
              <a:lnSpc>
                <a:spcPct val="100000"/>
              </a:lnSpc>
              <a:spcBef>
                <a:spcPts val="600"/>
              </a:spcBef>
              <a:buClr>
                <a:srgbClr val="3F9C35"/>
              </a:buClr>
              <a:buFont typeface="Wingdings 2" pitchFamily="18" charset="2"/>
              <a:buNone/>
            </a:pPr>
            <a:endParaRPr lang="en-GB" altLang="ja-JP" sz="1400" b="1" kern="1200" baseline="0" dirty="0">
              <a:solidFill>
                <a:schemeClr val="tx2"/>
              </a:solidFill>
              <a:latin typeface="+mn-lt"/>
              <a:ea typeface="+mn-ea"/>
              <a:cs typeface="+mn-cs"/>
            </a:endParaRPr>
          </a:p>
        </p:txBody>
      </p:sp>
      <p:sp>
        <p:nvSpPr>
          <p:cNvPr id="28" name="SD_FLD_BusinessAreaName"/>
          <p:cNvSpPr/>
          <p:nvPr userDrawn="1"/>
        </p:nvSpPr>
        <p:spPr>
          <a:xfrm>
            <a:off x="334431" y="3944453"/>
            <a:ext cx="8593669" cy="209126"/>
          </a:xfrm>
          <a:prstGeom prst="rect">
            <a:avLst/>
          </a:prstGeom>
          <a:solidFill>
            <a:schemeClr val="accent4"/>
          </a:solidFill>
          <a:ln w="95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lnSpc>
                <a:spcPct val="113000"/>
              </a:lnSpc>
              <a:spcBef>
                <a:spcPts val="600"/>
              </a:spcBef>
            </a:pPr>
            <a:endParaRPr lang="en-GB" sz="1200" b="1" kern="1200" cap="all" baseline="0" dirty="0">
              <a:solidFill>
                <a:schemeClr val="bg1"/>
              </a:solidFill>
              <a:latin typeface="+mn-lt"/>
              <a:ea typeface="+mn-ea"/>
              <a:cs typeface="+mn-cs"/>
            </a:endParaRPr>
          </a:p>
        </p:txBody>
      </p:sp>
      <p:sp>
        <p:nvSpPr>
          <p:cNvPr id="23" name="Subtitle 2"/>
          <p:cNvSpPr>
            <a:spLocks noGrp="1"/>
          </p:cNvSpPr>
          <p:nvPr>
            <p:ph type="subTitle" idx="1"/>
          </p:nvPr>
        </p:nvSpPr>
        <p:spPr>
          <a:xfrm>
            <a:off x="334431" y="5039166"/>
            <a:ext cx="8593670" cy="324036"/>
          </a:xfrm>
        </p:spPr>
        <p:txBody>
          <a:bodyPr/>
          <a:lstStyle>
            <a:lvl1pPr marL="0" indent="0" algn="l" defTabSz="914400" rtl="0" eaLnBrk="1" latinLnBrk="0" hangingPunct="1">
              <a:buNone/>
              <a:defRPr lang="en-US" sz="1800" b="1" kern="1200" dirty="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
        <p:nvSpPr>
          <p:cNvPr id="30" name="SD_FLD_Draft" hidden="1"/>
          <p:cNvSpPr txBox="1">
            <a:spLocks noChangeArrowheads="1"/>
          </p:cNvSpPr>
          <p:nvPr userDrawn="1"/>
        </p:nvSpPr>
        <p:spPr bwMode="auto">
          <a:xfrm>
            <a:off x="5340350" y="5927025"/>
            <a:ext cx="1511300" cy="23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ctr">
              <a:spcBef>
                <a:spcPct val="50000"/>
              </a:spcBef>
            </a:pPr>
            <a:r>
              <a:rPr lang="en-GB" altLang="ja-JP" sz="1600" b="0" cap="all" baseline="0" dirty="0">
                <a:solidFill>
                  <a:srgbClr val="C4262E"/>
                </a:solidFill>
                <a:ea typeface="ＭＳ Ｐゴシック" charset="-128"/>
                <a:cs typeface="Arial" charset="0"/>
              </a:rPr>
              <a:t>DRAFT</a:t>
            </a:r>
          </a:p>
        </p:txBody>
      </p:sp>
    </p:spTree>
    <p:extLst>
      <p:ext uri="{BB962C8B-B14F-4D97-AF65-F5344CB8AC3E}">
        <p14:creationId xmlns:p14="http://schemas.microsoft.com/office/powerpoint/2010/main" val="1250691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sp>
        <p:nvSpPr>
          <p:cNvPr id="7" name="Rectangle 6"/>
          <p:cNvSpPr/>
          <p:nvPr userDrawn="1"/>
        </p:nvSpPr>
        <p:spPr>
          <a:xfrm>
            <a:off x="1" y="260349"/>
            <a:ext cx="11857565" cy="565027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334433" y="1268761"/>
            <a:ext cx="8593667" cy="1298228"/>
          </a:xfrm>
        </p:spPr>
        <p:txBody>
          <a:bodyPr anchor="t">
            <a:noAutofit/>
          </a:bodyPr>
          <a:lstStyle>
            <a:lvl1pPr algn="l">
              <a:defRPr sz="2400" b="1" cap="none" baseline="0">
                <a:solidFill>
                  <a:schemeClr val="bg1"/>
                </a:solidFill>
              </a:defRPr>
            </a:lvl1pPr>
          </a:lstStyle>
          <a:p>
            <a:r>
              <a:rPr lang="en-GB"/>
              <a:t>Click to edit Master title style</a:t>
            </a:r>
            <a:endParaRPr lang="en-GB"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BA07366-CB75-4AA8-9E5B-928B849F427C}" type="slidenum">
              <a:rPr lang="en-GB" smtClean="0"/>
              <a:t>‹#›</a:t>
            </a:fld>
            <a:endParaRPr lang="en-GB" dirty="0"/>
          </a:p>
        </p:txBody>
      </p:sp>
      <p:sp>
        <p:nvSpPr>
          <p:cNvPr id="11" name="Rectangle 10"/>
          <p:cNvSpPr/>
          <p:nvPr userDrawn="1"/>
        </p:nvSpPr>
        <p:spPr>
          <a:xfrm>
            <a:off x="0" y="5794703"/>
            <a:ext cx="11856000" cy="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092900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pter slide with image">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260349"/>
            <a:ext cx="11856000" cy="5650271"/>
          </a:xfrm>
          <a:solidFill>
            <a:schemeClr val="bg2">
              <a:lumMod val="40000"/>
              <a:lumOff val="60000"/>
            </a:schemeClr>
          </a:solidFill>
        </p:spPr>
        <p:txBody>
          <a:bodyPr/>
          <a:lstStyle>
            <a:lvl1pPr marL="0" indent="0" algn="ctr">
              <a:buNone/>
              <a:defRPr b="0"/>
            </a:lvl1pPr>
          </a:lstStyle>
          <a:p>
            <a:r>
              <a:rPr lang="en-GB"/>
              <a:t>Click icon to add picture</a:t>
            </a:r>
            <a:endParaRPr lang="en-GB" dirty="0"/>
          </a:p>
        </p:txBody>
      </p:sp>
      <p:sp>
        <p:nvSpPr>
          <p:cNvPr id="2" name="Title 1"/>
          <p:cNvSpPr>
            <a:spLocks noGrp="1"/>
          </p:cNvSpPr>
          <p:nvPr>
            <p:ph type="title"/>
          </p:nvPr>
        </p:nvSpPr>
        <p:spPr>
          <a:xfrm>
            <a:off x="334433" y="1268761"/>
            <a:ext cx="8593667" cy="1298228"/>
          </a:xfrm>
        </p:spPr>
        <p:txBody>
          <a:bodyPr anchor="t">
            <a:noAutofit/>
          </a:bodyPr>
          <a:lstStyle>
            <a:lvl1pPr algn="l">
              <a:defRPr sz="2400" b="1" cap="none" baseline="0">
                <a:solidFill>
                  <a:schemeClr val="bg1"/>
                </a:solidFill>
              </a:defRPr>
            </a:lvl1pPr>
          </a:lstStyle>
          <a:p>
            <a:r>
              <a:rPr lang="en-GB"/>
              <a:t>Click to edit Master title style</a:t>
            </a:r>
            <a:endParaRPr lang="en-GB" dirty="0"/>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BA07366-CB75-4AA8-9E5B-928B849F427C}" type="slidenum">
              <a:rPr lang="en-GB" smtClean="0"/>
              <a:t>‹#›</a:t>
            </a:fld>
            <a:endParaRPr lang="en-GB" dirty="0"/>
          </a:p>
        </p:txBody>
      </p:sp>
      <p:sp>
        <p:nvSpPr>
          <p:cNvPr id="12" name="Table Placeholder 11"/>
          <p:cNvSpPr>
            <a:spLocks noGrp="1"/>
          </p:cNvSpPr>
          <p:nvPr>
            <p:ph type="tbl" sz="quarter" idx="14"/>
          </p:nvPr>
        </p:nvSpPr>
        <p:spPr>
          <a:xfrm>
            <a:off x="0" y="5796000"/>
            <a:ext cx="11856000" cy="27940"/>
          </a:xfrm>
          <a:solidFill>
            <a:schemeClr val="bg1"/>
          </a:solidFill>
        </p:spPr>
        <p:txBody>
          <a:bodyPr>
            <a:normAutofit/>
          </a:bodyPr>
          <a:lstStyle>
            <a:lvl1pPr>
              <a:defRPr sz="100">
                <a:solidFill>
                  <a:schemeClr val="bg1"/>
                </a:solidFill>
              </a:defRPr>
            </a:lvl1pPr>
          </a:lstStyle>
          <a:p>
            <a:r>
              <a:rPr lang="en-GB"/>
              <a:t>Click icon to add table</a:t>
            </a:r>
            <a:endParaRPr lang="en-GB" dirty="0"/>
          </a:p>
        </p:txBody>
      </p:sp>
    </p:spTree>
    <p:extLst>
      <p:ext uri="{BB962C8B-B14F-4D97-AF65-F5344CB8AC3E}">
        <p14:creationId xmlns:p14="http://schemas.microsoft.com/office/powerpoint/2010/main" val="2443981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334431" y="1268414"/>
            <a:ext cx="5659969" cy="4645024"/>
          </a:xfrm>
        </p:spPr>
        <p:txBody>
          <a:bodyPr>
            <a:no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99188" y="1268414"/>
            <a:ext cx="5657454" cy="4645024"/>
          </a:xfrm>
        </p:spPr>
        <p:txBody>
          <a:bodyPr>
            <a:no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BA07366-CB75-4AA8-9E5B-928B849F427C}" type="slidenum">
              <a:rPr lang="en-GB" smtClean="0"/>
              <a:t>‹#›</a:t>
            </a:fld>
            <a:endParaRPr lang="en-GB" dirty="0"/>
          </a:p>
        </p:txBody>
      </p:sp>
    </p:spTree>
    <p:extLst>
      <p:ext uri="{BB962C8B-B14F-4D97-AF65-F5344CB8AC3E}">
        <p14:creationId xmlns:p14="http://schemas.microsoft.com/office/powerpoint/2010/main" val="4238075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sub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GB" dirty="0"/>
          </a:p>
        </p:txBody>
      </p:sp>
      <p:sp>
        <p:nvSpPr>
          <p:cNvPr id="3" name="Text Placeholder 2"/>
          <p:cNvSpPr>
            <a:spLocks noGrp="1"/>
          </p:cNvSpPr>
          <p:nvPr>
            <p:ph type="body" idx="1"/>
          </p:nvPr>
        </p:nvSpPr>
        <p:spPr>
          <a:xfrm>
            <a:off x="334433" y="970248"/>
            <a:ext cx="5659967" cy="575287"/>
          </a:xfrm>
        </p:spPr>
        <p:txBody>
          <a:bodyPr anchor="b">
            <a:no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endParaRPr lang="en-GB" dirty="0"/>
          </a:p>
        </p:txBody>
      </p:sp>
      <p:sp>
        <p:nvSpPr>
          <p:cNvPr id="5" name="Text Placeholder 4"/>
          <p:cNvSpPr>
            <a:spLocks noGrp="1"/>
          </p:cNvSpPr>
          <p:nvPr>
            <p:ph type="body" sz="quarter" idx="3"/>
          </p:nvPr>
        </p:nvSpPr>
        <p:spPr>
          <a:xfrm>
            <a:off x="6199187" y="970248"/>
            <a:ext cx="5657453" cy="576000"/>
          </a:xfrm>
        </p:spPr>
        <p:txBody>
          <a:bodyPr anchor="b">
            <a:noAutofit/>
          </a:bodyPr>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endParaRPr lang="en-GB" dirty="0"/>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BA07366-CB75-4AA8-9E5B-928B849F427C}" type="slidenum">
              <a:rPr lang="en-GB" smtClean="0"/>
              <a:t>‹#›</a:t>
            </a:fld>
            <a:endParaRPr lang="en-GB" dirty="0"/>
          </a:p>
        </p:txBody>
      </p:sp>
      <p:sp>
        <p:nvSpPr>
          <p:cNvPr id="12" name="Content Placeholder 2"/>
          <p:cNvSpPr>
            <a:spLocks noGrp="1"/>
          </p:cNvSpPr>
          <p:nvPr>
            <p:ph sz="half" idx="13"/>
          </p:nvPr>
        </p:nvSpPr>
        <p:spPr>
          <a:xfrm>
            <a:off x="334431" y="1627201"/>
            <a:ext cx="5659969" cy="4286238"/>
          </a:xfrm>
        </p:spPr>
        <p:txBody>
          <a:bodyPr>
            <a:no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3" name="Content Placeholder 3"/>
          <p:cNvSpPr>
            <a:spLocks noGrp="1"/>
          </p:cNvSpPr>
          <p:nvPr>
            <p:ph sz="half" idx="2"/>
          </p:nvPr>
        </p:nvSpPr>
        <p:spPr>
          <a:xfrm>
            <a:off x="6199188" y="1627201"/>
            <a:ext cx="5657454" cy="4286238"/>
          </a:xfrm>
        </p:spPr>
        <p:txBody>
          <a:bodyPr>
            <a:no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280113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3" descr="U:\DNV\New upgrading projects received September 2013\PPT project assigned September 2013-\work\A4 PPT logos.emf"/>
          <p:cNvPicPr>
            <a:picLocks noChangeAspect="1" noChangeArrowheads="1"/>
          </p:cNvPicPr>
          <p:nvPr userDrawn="1"/>
        </p:nvPicPr>
        <p:blipFill rotWithShape="1">
          <a:blip r:embed="rId19" cstate="print">
            <a:extLst>
              <a:ext uri="{28A0092B-C50C-407E-A947-70E740481C1C}">
                <a14:useLocalDpi xmlns:a14="http://schemas.microsoft.com/office/drawing/2010/main" val="0"/>
              </a:ext>
            </a:extLst>
          </a:blip>
          <a:srcRect l="59" r="-1" b="-44689"/>
          <a:stretch/>
        </p:blipFill>
        <p:spPr bwMode="auto">
          <a:xfrm>
            <a:off x="-1" y="6202575"/>
            <a:ext cx="11856377" cy="58918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334433" y="241082"/>
            <a:ext cx="11522208" cy="670086"/>
          </a:xfrm>
          <a:prstGeom prst="rect">
            <a:avLst/>
          </a:prstGeom>
        </p:spPr>
        <p:txBody>
          <a:bodyPr vert="horz" lIns="0" tIns="0" rIns="0" bIns="0" rtlCol="0" anchor="b" anchorCtr="0">
            <a:noAutofit/>
          </a:bodyPr>
          <a:lstStyle/>
          <a:p>
            <a:r>
              <a:rPr lang="en-GB" noProof="0"/>
              <a:t>Click to edit Master title style</a:t>
            </a:r>
            <a:endParaRPr lang="en-GB" noProof="0" dirty="0"/>
          </a:p>
        </p:txBody>
      </p:sp>
      <p:sp>
        <p:nvSpPr>
          <p:cNvPr id="3" name="Text Placeholder 2"/>
          <p:cNvSpPr>
            <a:spLocks noGrp="1"/>
          </p:cNvSpPr>
          <p:nvPr>
            <p:ph type="body" idx="1"/>
          </p:nvPr>
        </p:nvSpPr>
        <p:spPr>
          <a:xfrm>
            <a:off x="334433" y="1268412"/>
            <a:ext cx="11522208" cy="4644347"/>
          </a:xfrm>
          <a:prstGeom prst="rect">
            <a:avLst/>
          </a:prstGeom>
        </p:spPr>
        <p:txBody>
          <a:bodyPr vert="horz" lIns="0" tIns="0" rIns="0" bIns="0" rtlCol="0">
            <a:noAutofit/>
          </a:bodyPr>
          <a:lstStyle/>
          <a:p>
            <a:pPr lvl="0"/>
            <a:r>
              <a:rPr lang="en-GB" noProof="0"/>
              <a:t>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GB" noProof="0" dirty="0"/>
          </a:p>
        </p:txBody>
      </p:sp>
      <p:sp>
        <p:nvSpPr>
          <p:cNvPr id="4" name="Date Placeholder 3"/>
          <p:cNvSpPr>
            <a:spLocks noGrp="1"/>
          </p:cNvSpPr>
          <p:nvPr>
            <p:ph type="dt" sz="half" idx="2"/>
          </p:nvPr>
        </p:nvSpPr>
        <p:spPr>
          <a:xfrm>
            <a:off x="0" y="6912000"/>
            <a:ext cx="0" cy="0"/>
          </a:xfrm>
          <a:prstGeom prst="rect">
            <a:avLst/>
          </a:prstGeom>
        </p:spPr>
        <p:txBody>
          <a:bodyPr vert="horz" lIns="0" tIns="0" rIns="0" bIns="0" rtlCol="0" anchor="t" anchorCtr="0"/>
          <a:lstStyle>
            <a:lvl1pPr algn="r">
              <a:defRPr sz="100">
                <a:noFill/>
              </a:defRPr>
            </a:lvl1pPr>
          </a:lstStyle>
          <a:p>
            <a:endParaRPr lang="en-GB" dirty="0"/>
          </a:p>
        </p:txBody>
      </p:sp>
      <p:sp>
        <p:nvSpPr>
          <p:cNvPr id="5" name="Footer Placeholder 4"/>
          <p:cNvSpPr>
            <a:spLocks noGrp="1"/>
          </p:cNvSpPr>
          <p:nvPr>
            <p:ph type="ftr" sz="quarter" idx="3"/>
          </p:nvPr>
        </p:nvSpPr>
        <p:spPr>
          <a:xfrm>
            <a:off x="334433" y="6687696"/>
            <a:ext cx="4141386" cy="174133"/>
          </a:xfrm>
          <a:prstGeom prst="rect">
            <a:avLst/>
          </a:prstGeom>
        </p:spPr>
        <p:txBody>
          <a:bodyPr vert="horz" lIns="0" tIns="0" rIns="0" bIns="0" rtlCol="0" anchor="t" anchorCtr="0"/>
          <a:lstStyle>
            <a:lvl1pPr algn="l">
              <a:defRPr sz="800" b="1">
                <a:solidFill>
                  <a:schemeClr val="tx1"/>
                </a:solidFill>
              </a:defRPr>
            </a:lvl1pPr>
          </a:lstStyle>
          <a:p>
            <a:endParaRPr lang="en-GB" dirty="0"/>
          </a:p>
        </p:txBody>
      </p:sp>
      <p:sp>
        <p:nvSpPr>
          <p:cNvPr id="6" name="Slide Number Placeholder 5"/>
          <p:cNvSpPr>
            <a:spLocks noGrp="1"/>
          </p:cNvSpPr>
          <p:nvPr>
            <p:ph type="sldNum" sz="quarter" idx="4"/>
          </p:nvPr>
        </p:nvSpPr>
        <p:spPr>
          <a:xfrm>
            <a:off x="334431" y="6508356"/>
            <a:ext cx="276467" cy="179340"/>
          </a:xfrm>
          <a:prstGeom prst="rect">
            <a:avLst/>
          </a:prstGeom>
        </p:spPr>
        <p:txBody>
          <a:bodyPr vert="horz" lIns="0" tIns="0" rIns="0" bIns="0" rtlCol="0" anchor="t" anchorCtr="0"/>
          <a:lstStyle>
            <a:lvl1pPr algn="l">
              <a:defRPr sz="800">
                <a:solidFill>
                  <a:schemeClr val="tx1"/>
                </a:solidFill>
              </a:defRPr>
            </a:lvl1pPr>
          </a:lstStyle>
          <a:p>
            <a:fld id="{5BA07366-CB75-4AA8-9E5B-928B849F427C}" type="slidenum">
              <a:rPr lang="en-GB" smtClean="0"/>
              <a:pPr/>
              <a:t>‹#›</a:t>
            </a:fld>
            <a:endParaRPr lang="en-GB" dirty="0"/>
          </a:p>
        </p:txBody>
      </p:sp>
      <p:sp>
        <p:nvSpPr>
          <p:cNvPr id="11" name="SD_FLD_Copyright"/>
          <p:cNvSpPr txBox="1"/>
          <p:nvPr userDrawn="1"/>
        </p:nvSpPr>
        <p:spPr>
          <a:xfrm>
            <a:off x="610899" y="6508357"/>
            <a:ext cx="540212" cy="123111"/>
          </a:xfrm>
          <a:prstGeom prst="rect">
            <a:avLst/>
          </a:prstGeom>
          <a:noFill/>
        </p:spPr>
        <p:txBody>
          <a:bodyPr wrap="none" lIns="0" tIns="0" rIns="0" bIns="0" rtlCol="0">
            <a:spAutoFit/>
          </a:bodyPr>
          <a:lstStyle/>
          <a:p>
            <a:r>
              <a:rPr lang="en-GB" sz="800" noProof="0" dirty="0">
                <a:solidFill>
                  <a:schemeClr val="tx1"/>
                </a:solidFill>
              </a:rPr>
              <a:t>DNV GL ©</a:t>
            </a:r>
          </a:p>
        </p:txBody>
      </p:sp>
      <p:cxnSp>
        <p:nvCxnSpPr>
          <p:cNvPr id="15" name="Straight Connector 14"/>
          <p:cNvCxnSpPr/>
          <p:nvPr userDrawn="1"/>
        </p:nvCxnSpPr>
        <p:spPr>
          <a:xfrm>
            <a:off x="1" y="951174"/>
            <a:ext cx="11856641"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SD_FLD_Confidentiality"/>
          <p:cNvSpPr/>
          <p:nvPr userDrawn="1"/>
        </p:nvSpPr>
        <p:spPr>
          <a:xfrm>
            <a:off x="334433" y="6022832"/>
            <a:ext cx="2845013" cy="1603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algn="l" defTabSz="914400" rtl="0" eaLnBrk="1" latinLnBrk="0" hangingPunct="1">
              <a:lnSpc>
                <a:spcPct val="113000"/>
              </a:lnSpc>
              <a:spcBef>
                <a:spcPts val="600"/>
              </a:spcBef>
            </a:pPr>
            <a:endParaRPr lang="en-GB" sz="800" b="1" kern="1200" dirty="0">
              <a:solidFill>
                <a:schemeClr val="tx1"/>
              </a:solidFill>
              <a:latin typeface="+mn-lt"/>
              <a:ea typeface="+mn-ea"/>
              <a:cs typeface="+mn-cs"/>
            </a:endParaRPr>
          </a:p>
        </p:txBody>
      </p:sp>
      <p:sp>
        <p:nvSpPr>
          <p:cNvPr id="13" name="SD_FLD_Draft" hidden="1"/>
          <p:cNvSpPr txBox="1">
            <a:spLocks noChangeArrowheads="1"/>
          </p:cNvSpPr>
          <p:nvPr userDrawn="1"/>
        </p:nvSpPr>
        <p:spPr bwMode="auto">
          <a:xfrm>
            <a:off x="5340350" y="5927025"/>
            <a:ext cx="1511300" cy="23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ctr">
              <a:spcBef>
                <a:spcPct val="50000"/>
              </a:spcBef>
            </a:pPr>
            <a:r>
              <a:rPr lang="en-GB" altLang="ja-JP" sz="1600" b="0" cap="all" baseline="0" dirty="0">
                <a:solidFill>
                  <a:srgbClr val="C4262E"/>
                </a:solidFill>
                <a:ea typeface="ＭＳ Ｐゴシック" charset="-128"/>
                <a:cs typeface="Arial" charset="0"/>
              </a:rPr>
              <a:t>DRAFT</a:t>
            </a:r>
          </a:p>
        </p:txBody>
      </p:sp>
      <p:sp>
        <p:nvSpPr>
          <p:cNvPr id="16" name="SD_FLD_DocumentDate"/>
          <p:cNvSpPr txBox="1">
            <a:spLocks noChangeArrowheads="1"/>
          </p:cNvSpPr>
          <p:nvPr userDrawn="1"/>
        </p:nvSpPr>
        <p:spPr bwMode="auto">
          <a:xfrm>
            <a:off x="2255572" y="6508356"/>
            <a:ext cx="3740415"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spcBef>
                <a:spcPct val="50000"/>
              </a:spcBef>
            </a:pPr>
            <a:endParaRPr lang="en-GB" altLang="ja-JP" sz="800" dirty="0">
              <a:solidFill>
                <a:schemeClr val="tx1"/>
              </a:solidFill>
              <a:ea typeface="ＭＳ Ｐゴシック" charset="-128"/>
              <a:cs typeface="Arial" charset="0"/>
            </a:endParaRPr>
          </a:p>
        </p:txBody>
      </p:sp>
    </p:spTree>
    <p:extLst>
      <p:ext uri="{BB962C8B-B14F-4D97-AF65-F5344CB8AC3E}">
        <p14:creationId xmlns:p14="http://schemas.microsoft.com/office/powerpoint/2010/main" val="438226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1" r:id="rId6"/>
    <p:sldLayoutId id="2147483665" r:id="rId7"/>
    <p:sldLayoutId id="2147483652" r:id="rId8"/>
    <p:sldLayoutId id="2147483653" r:id="rId9"/>
    <p:sldLayoutId id="2147483664" r:id="rId10"/>
    <p:sldLayoutId id="2147483666" r:id="rId11"/>
    <p:sldLayoutId id="2147483677" r:id="rId12"/>
    <p:sldLayoutId id="2147483675" r:id="rId13"/>
    <p:sldLayoutId id="2147483676" r:id="rId14"/>
    <p:sldLayoutId id="2147483654" r:id="rId15"/>
    <p:sldLayoutId id="2147483655" r:id="rId16"/>
    <p:sldLayoutId id="2147483667" r:id="rId17"/>
  </p:sldLayoutIdLst>
  <p:hf hdr="0" ftr="0" dt="0"/>
  <p:txStyles>
    <p:titleStyle>
      <a:lvl1pPr algn="l" defTabSz="914400" rtl="0" eaLnBrk="1" latinLnBrk="0" hangingPunct="1">
        <a:spcBef>
          <a:spcPct val="0"/>
        </a:spcBef>
        <a:buNone/>
        <a:defRPr sz="2000" b="1" kern="1200">
          <a:solidFill>
            <a:schemeClr val="accent4"/>
          </a:solidFill>
          <a:latin typeface="+mj-lt"/>
          <a:ea typeface="+mj-ea"/>
          <a:cs typeface="+mj-cs"/>
        </a:defRPr>
      </a:lvl1pPr>
    </p:titleStyle>
    <p:bodyStyle>
      <a:lvl1pPr marL="180000" indent="-180000" algn="l" defTabSz="914400" rtl="0" eaLnBrk="1" latinLnBrk="0" hangingPunct="1">
        <a:lnSpc>
          <a:spcPct val="114000"/>
        </a:lnSpc>
        <a:spcBef>
          <a:spcPts val="600"/>
        </a:spcBef>
        <a:buClr>
          <a:srgbClr val="3F9C35"/>
        </a:buClr>
        <a:buFont typeface="Wingdings" panose="05000000000000000000" pitchFamily="2" charset="2"/>
        <a:buChar char="§"/>
        <a:defRPr sz="1800" b="0" kern="1200">
          <a:solidFill>
            <a:schemeClr val="tx1"/>
          </a:solidFill>
          <a:latin typeface="+mn-lt"/>
          <a:ea typeface="+mn-ea"/>
          <a:cs typeface="+mn-cs"/>
        </a:defRPr>
      </a:lvl1pPr>
      <a:lvl2pPr marL="396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2pPr>
      <a:lvl3pPr marL="612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3pPr>
      <a:lvl4pPr marL="828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4pPr>
      <a:lvl5pPr marL="1044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8" userDrawn="1">
          <p15:clr>
            <a:srgbClr val="F26B43"/>
          </p15:clr>
        </p15:guide>
        <p15:guide id="2" orient="horz" pos="4160" userDrawn="1">
          <p15:clr>
            <a:srgbClr val="F26B43"/>
          </p15:clr>
        </p15:guide>
        <p15:guide id="3" orient="horz" pos="848" userDrawn="1">
          <p15:clr>
            <a:srgbClr val="F26B43"/>
          </p15:clr>
        </p15:guide>
        <p15:guide id="4" orient="horz" pos="800" userDrawn="1">
          <p15:clr>
            <a:srgbClr val="F26B43"/>
          </p15:clr>
        </p15:guide>
        <p15:guide id="5" orient="horz" pos="3728" userDrawn="1">
          <p15:clr>
            <a:srgbClr val="F26B43"/>
          </p15:clr>
        </p15:guide>
        <p15:guide id="6" pos="1928" userDrawn="1">
          <p15:clr>
            <a:srgbClr val="F26B43"/>
          </p15:clr>
        </p15:guide>
        <p15:guide id="7" pos="208" userDrawn="1">
          <p15:clr>
            <a:srgbClr val="F26B43"/>
          </p15:clr>
        </p15:guide>
        <p15:guide id="8" pos="7472" userDrawn="1">
          <p15:clr>
            <a:srgbClr val="F26B43"/>
          </p15:clr>
        </p15:guide>
        <p15:guide id="9" pos="5752" userDrawn="1">
          <p15:clr>
            <a:srgbClr val="F26B43"/>
          </p15:clr>
        </p15:guide>
        <p15:guide id="10" pos="5624" userDrawn="1">
          <p15:clr>
            <a:srgbClr val="F26B43"/>
          </p15:clr>
        </p15:guide>
        <p15:guide id="11" pos="3904" userDrawn="1">
          <p15:clr>
            <a:srgbClr val="F26B43"/>
          </p15:clr>
        </p15:guide>
        <p15:guide id="12" pos="3776" userDrawn="1">
          <p15:clr>
            <a:srgbClr val="F26B43"/>
          </p15:clr>
        </p15:guide>
        <p15:guide id="13" pos="205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3" descr="U:\DNV\New upgrading projects received September 2013\PPT project assigned September 2013-\work\A4 PPT logos.emf"/>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59" r="-1" b="-44689"/>
          <a:stretch/>
        </p:blipFill>
        <p:spPr bwMode="auto">
          <a:xfrm>
            <a:off x="-1" y="6202575"/>
            <a:ext cx="11856377" cy="58918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334433" y="241082"/>
            <a:ext cx="11522208" cy="670086"/>
          </a:xfrm>
          <a:prstGeom prst="rect">
            <a:avLst/>
          </a:prstGeom>
        </p:spPr>
        <p:txBody>
          <a:bodyPr vert="horz" lIns="0" tIns="0" rIns="0" bIns="0" rtlCol="0" anchor="b" anchorCtr="0">
            <a:noAutofit/>
          </a:bodyPr>
          <a:lstStyle/>
          <a:p>
            <a:r>
              <a:rPr lang="en-GB" noProof="0" dirty="0"/>
              <a:t>Click to edit Master title style</a:t>
            </a:r>
          </a:p>
        </p:txBody>
      </p:sp>
      <p:sp>
        <p:nvSpPr>
          <p:cNvPr id="3" name="Text Placeholder 2"/>
          <p:cNvSpPr>
            <a:spLocks noGrp="1"/>
          </p:cNvSpPr>
          <p:nvPr>
            <p:ph type="body" idx="1"/>
          </p:nvPr>
        </p:nvSpPr>
        <p:spPr>
          <a:xfrm>
            <a:off x="334433" y="1268412"/>
            <a:ext cx="11522208" cy="4644347"/>
          </a:xfrm>
          <a:prstGeom prst="rect">
            <a:avLst/>
          </a:prstGeom>
        </p:spPr>
        <p:txBody>
          <a:bodyPr vert="horz" lIns="0" tIns="0" rIns="0" bIns="0" rtlCol="0">
            <a:noAutofit/>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Date Placeholder 3"/>
          <p:cNvSpPr>
            <a:spLocks noGrp="1"/>
          </p:cNvSpPr>
          <p:nvPr>
            <p:ph type="dt" sz="half" idx="2"/>
          </p:nvPr>
        </p:nvSpPr>
        <p:spPr>
          <a:xfrm>
            <a:off x="0" y="6912000"/>
            <a:ext cx="0" cy="0"/>
          </a:xfrm>
          <a:prstGeom prst="rect">
            <a:avLst/>
          </a:prstGeom>
        </p:spPr>
        <p:txBody>
          <a:bodyPr vert="horz" lIns="0" tIns="0" rIns="0" bIns="0" rtlCol="0" anchor="t" anchorCtr="0"/>
          <a:lstStyle>
            <a:lvl1pPr algn="r">
              <a:defRPr sz="100">
                <a:noFill/>
              </a:defRPr>
            </a:lvl1pPr>
          </a:lstStyle>
          <a:p>
            <a:endParaRPr lang="en-GB" dirty="0"/>
          </a:p>
        </p:txBody>
      </p:sp>
      <p:sp>
        <p:nvSpPr>
          <p:cNvPr id="5" name="Footer Placeholder 4"/>
          <p:cNvSpPr>
            <a:spLocks noGrp="1"/>
          </p:cNvSpPr>
          <p:nvPr>
            <p:ph type="ftr" sz="quarter" idx="3"/>
          </p:nvPr>
        </p:nvSpPr>
        <p:spPr>
          <a:xfrm>
            <a:off x="334433" y="6687696"/>
            <a:ext cx="4141386" cy="174133"/>
          </a:xfrm>
          <a:prstGeom prst="rect">
            <a:avLst/>
          </a:prstGeom>
        </p:spPr>
        <p:txBody>
          <a:bodyPr vert="horz" lIns="0" tIns="0" rIns="0" bIns="0" rtlCol="0" anchor="t" anchorCtr="0"/>
          <a:lstStyle>
            <a:lvl1pPr algn="l">
              <a:defRPr sz="800" b="1">
                <a:solidFill>
                  <a:schemeClr val="tx1"/>
                </a:solidFill>
              </a:defRPr>
            </a:lvl1pPr>
          </a:lstStyle>
          <a:p>
            <a:endParaRPr lang="en-GB" dirty="0"/>
          </a:p>
        </p:txBody>
      </p:sp>
      <p:sp>
        <p:nvSpPr>
          <p:cNvPr id="6" name="Slide Number Placeholder 5"/>
          <p:cNvSpPr>
            <a:spLocks noGrp="1"/>
          </p:cNvSpPr>
          <p:nvPr>
            <p:ph type="sldNum" sz="quarter" idx="4"/>
          </p:nvPr>
        </p:nvSpPr>
        <p:spPr>
          <a:xfrm>
            <a:off x="334431" y="6508356"/>
            <a:ext cx="276467" cy="179340"/>
          </a:xfrm>
          <a:prstGeom prst="rect">
            <a:avLst/>
          </a:prstGeom>
        </p:spPr>
        <p:txBody>
          <a:bodyPr vert="horz" lIns="0" tIns="0" rIns="0" bIns="0" rtlCol="0" anchor="t" anchorCtr="0"/>
          <a:lstStyle>
            <a:lvl1pPr algn="l">
              <a:defRPr sz="800">
                <a:solidFill>
                  <a:schemeClr val="tx1"/>
                </a:solidFill>
              </a:defRPr>
            </a:lvl1pPr>
          </a:lstStyle>
          <a:p>
            <a:fld id="{5BA07366-CB75-4AA8-9E5B-928B849F427C}" type="slidenum">
              <a:rPr lang="en-GB" smtClean="0"/>
              <a:pPr/>
              <a:t>‹#›</a:t>
            </a:fld>
            <a:endParaRPr lang="en-GB" dirty="0"/>
          </a:p>
        </p:txBody>
      </p:sp>
      <p:sp>
        <p:nvSpPr>
          <p:cNvPr id="11" name="SD_FLD_Copyright"/>
          <p:cNvSpPr txBox="1"/>
          <p:nvPr userDrawn="1"/>
        </p:nvSpPr>
        <p:spPr>
          <a:xfrm>
            <a:off x="610899" y="6508357"/>
            <a:ext cx="540212" cy="123111"/>
          </a:xfrm>
          <a:prstGeom prst="rect">
            <a:avLst/>
          </a:prstGeom>
          <a:noFill/>
        </p:spPr>
        <p:txBody>
          <a:bodyPr wrap="none" lIns="0" tIns="0" rIns="0" bIns="0" rtlCol="0">
            <a:spAutoFit/>
          </a:bodyPr>
          <a:lstStyle/>
          <a:p>
            <a:r>
              <a:rPr lang="en-GB" sz="800" noProof="0" dirty="0">
                <a:solidFill>
                  <a:schemeClr val="tx1"/>
                </a:solidFill>
              </a:rPr>
              <a:t>DNV GL ©</a:t>
            </a:r>
          </a:p>
        </p:txBody>
      </p:sp>
      <p:cxnSp>
        <p:nvCxnSpPr>
          <p:cNvPr id="15" name="Straight Connector 14"/>
          <p:cNvCxnSpPr/>
          <p:nvPr userDrawn="1"/>
        </p:nvCxnSpPr>
        <p:spPr>
          <a:xfrm>
            <a:off x="1" y="951174"/>
            <a:ext cx="11856641" cy="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12" name="SD_FLD_Confidentiality"/>
          <p:cNvSpPr/>
          <p:nvPr userDrawn="1"/>
        </p:nvSpPr>
        <p:spPr>
          <a:xfrm>
            <a:off x="334433" y="6022832"/>
            <a:ext cx="2845013" cy="1603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algn="l" defTabSz="914400" rtl="0" eaLnBrk="1" latinLnBrk="0" hangingPunct="1">
              <a:lnSpc>
                <a:spcPct val="113000"/>
              </a:lnSpc>
              <a:spcBef>
                <a:spcPts val="600"/>
              </a:spcBef>
            </a:pPr>
            <a:endParaRPr lang="en-GB" sz="800" b="1" kern="1200" dirty="0">
              <a:solidFill>
                <a:schemeClr val="tx1"/>
              </a:solidFill>
              <a:latin typeface="+mn-lt"/>
              <a:ea typeface="+mn-ea"/>
              <a:cs typeface="+mn-cs"/>
            </a:endParaRPr>
          </a:p>
        </p:txBody>
      </p:sp>
      <p:sp>
        <p:nvSpPr>
          <p:cNvPr id="16" name="SD_FLD_DocumentDate"/>
          <p:cNvSpPr txBox="1">
            <a:spLocks noChangeArrowheads="1"/>
          </p:cNvSpPr>
          <p:nvPr userDrawn="1"/>
        </p:nvSpPr>
        <p:spPr bwMode="auto">
          <a:xfrm>
            <a:off x="2255572" y="6508356"/>
            <a:ext cx="3740415"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spcBef>
                <a:spcPct val="50000"/>
              </a:spcBef>
            </a:pPr>
            <a:endParaRPr lang="en-GB" altLang="ja-JP" sz="800" dirty="0">
              <a:solidFill>
                <a:schemeClr val="tx1"/>
              </a:solidFill>
              <a:ea typeface="ＭＳ Ｐゴシック" charset="-128"/>
              <a:cs typeface="Arial" charset="0"/>
            </a:endParaRPr>
          </a:p>
        </p:txBody>
      </p:sp>
      <p:sp>
        <p:nvSpPr>
          <p:cNvPr id="14" name="SD_FLD_Draft" hidden="1"/>
          <p:cNvSpPr txBox="1">
            <a:spLocks noChangeArrowheads="1"/>
          </p:cNvSpPr>
          <p:nvPr userDrawn="1"/>
        </p:nvSpPr>
        <p:spPr bwMode="auto">
          <a:xfrm>
            <a:off x="5340350" y="5927025"/>
            <a:ext cx="1511300" cy="23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t" anchorCtr="0"/>
          <a:lstStyle/>
          <a:p>
            <a:pPr algn="ctr">
              <a:spcBef>
                <a:spcPct val="50000"/>
              </a:spcBef>
            </a:pPr>
            <a:r>
              <a:rPr lang="en-GB" altLang="ja-JP" sz="1600" b="0" cap="all" baseline="0" dirty="0">
                <a:solidFill>
                  <a:srgbClr val="C4262E"/>
                </a:solidFill>
                <a:ea typeface="ＭＳ Ｐゴシック" charset="-128"/>
                <a:cs typeface="Arial" charset="0"/>
              </a:rPr>
              <a:t>DRAFT</a:t>
            </a:r>
          </a:p>
        </p:txBody>
      </p:sp>
    </p:spTree>
    <p:extLst>
      <p:ext uri="{BB962C8B-B14F-4D97-AF65-F5344CB8AC3E}">
        <p14:creationId xmlns:p14="http://schemas.microsoft.com/office/powerpoint/2010/main" val="1480019812"/>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spcBef>
          <a:spcPct val="0"/>
        </a:spcBef>
        <a:buNone/>
        <a:defRPr sz="2000" b="1" kern="1200">
          <a:solidFill>
            <a:schemeClr val="accent4"/>
          </a:solidFill>
          <a:latin typeface="+mj-lt"/>
          <a:ea typeface="+mj-ea"/>
          <a:cs typeface="+mj-cs"/>
        </a:defRPr>
      </a:lvl1pPr>
    </p:titleStyle>
    <p:bodyStyle>
      <a:lvl1pPr marL="180000" indent="-180000" algn="l" defTabSz="914400" rtl="0" eaLnBrk="1" latinLnBrk="0" hangingPunct="1">
        <a:lnSpc>
          <a:spcPct val="114000"/>
        </a:lnSpc>
        <a:spcBef>
          <a:spcPts val="600"/>
        </a:spcBef>
        <a:buClr>
          <a:srgbClr val="3F9C35"/>
        </a:buClr>
        <a:buFont typeface="Wingdings" panose="05000000000000000000" pitchFamily="2" charset="2"/>
        <a:buChar char="§"/>
        <a:defRPr sz="1800" b="0" kern="1200">
          <a:solidFill>
            <a:schemeClr val="tx1"/>
          </a:solidFill>
          <a:latin typeface="+mn-lt"/>
          <a:ea typeface="+mn-ea"/>
          <a:cs typeface="+mn-cs"/>
        </a:defRPr>
      </a:lvl1pPr>
      <a:lvl2pPr marL="396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2pPr>
      <a:lvl3pPr marL="612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3pPr>
      <a:lvl4pPr marL="828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4pPr>
      <a:lvl5pPr marL="1044000" indent="-198000" algn="l" defTabSz="914400" rtl="0" eaLnBrk="1" latinLnBrk="0" hangingPunct="1">
        <a:lnSpc>
          <a:spcPct val="114000"/>
        </a:lnSpc>
        <a:spcBef>
          <a:spcPts val="600"/>
        </a:spcBef>
        <a:buClr>
          <a:srgbClr val="3F9C35"/>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meghainvestments.blogspot.in/" TargetMode="External"/><Relationship Id="rId4" Type="http://schemas.openxmlformats.org/officeDocument/2006/relationships/image" Target="../media/image15.jp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9.xml"/><Relationship Id="rId1" Type="http://schemas.openxmlformats.org/officeDocument/2006/relationships/slideLayout" Target="../slideLayouts/slideLayout1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4.xml"/><Relationship Id="rId1" Type="http://schemas.openxmlformats.org/officeDocument/2006/relationships/slideLayout" Target="../slideLayouts/slideLayout1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8.png"/><Relationship Id="rId4" Type="http://schemas.openxmlformats.org/officeDocument/2006/relationships/diagramLayout" Target="../diagrams/layout1.xm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R1617 Connecticut Residential Ductless Heat Pumps Market Characterization Final Results</a:t>
            </a:r>
          </a:p>
        </p:txBody>
      </p:sp>
      <p:sp>
        <p:nvSpPr>
          <p:cNvPr id="10" name="Slide Number Placeholder 9"/>
          <p:cNvSpPr>
            <a:spLocks noGrp="1"/>
          </p:cNvSpPr>
          <p:nvPr>
            <p:ph type="sldNum" sz="quarter" idx="17"/>
          </p:nvPr>
        </p:nvSpPr>
        <p:spPr/>
        <p:txBody>
          <a:bodyPr/>
          <a:lstStyle/>
          <a:p>
            <a:fld id="{5BA07366-CB75-4AA8-9E5B-928B849F427C}" type="slidenum">
              <a:rPr lang="en-GB" smtClean="0"/>
              <a:pPr/>
              <a:t>1</a:t>
            </a:fld>
            <a:endParaRPr lang="en-GB" dirty="0"/>
          </a:p>
        </p:txBody>
      </p:sp>
      <p:sp>
        <p:nvSpPr>
          <p:cNvPr id="3" name="Subtitle 2"/>
          <p:cNvSpPr>
            <a:spLocks noGrp="1"/>
          </p:cNvSpPr>
          <p:nvPr>
            <p:ph type="subTitle" idx="1"/>
          </p:nvPr>
        </p:nvSpPr>
        <p:spPr>
          <a:xfrm>
            <a:off x="334962" y="2420888"/>
            <a:ext cx="8593137" cy="1541512"/>
          </a:xfrm>
        </p:spPr>
        <p:txBody>
          <a:bodyPr/>
          <a:lstStyle/>
          <a:p>
            <a:r>
              <a:rPr lang="en-GB" dirty="0"/>
              <a:t>Technical Presentation - July 26, 2019</a:t>
            </a:r>
          </a:p>
        </p:txBody>
      </p:sp>
    </p:spTree>
    <p:extLst>
      <p:ext uri="{BB962C8B-B14F-4D97-AF65-F5344CB8AC3E}">
        <p14:creationId xmlns:p14="http://schemas.microsoft.com/office/powerpoint/2010/main" val="2613911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A4AC-0343-42A5-BD3E-ECCAF445DA36}"/>
              </a:ext>
            </a:extLst>
          </p:cNvPr>
          <p:cNvSpPr>
            <a:spLocks noGrp="1"/>
          </p:cNvSpPr>
          <p:nvPr>
            <p:ph type="title"/>
          </p:nvPr>
        </p:nvSpPr>
        <p:spPr/>
        <p:txBody>
          <a:bodyPr/>
          <a:lstStyle/>
          <a:p>
            <a:r>
              <a:rPr lang="en-GB" dirty="0"/>
              <a:t>Key Findings: DHP Adoption Model</a:t>
            </a:r>
          </a:p>
        </p:txBody>
      </p:sp>
      <p:sp>
        <p:nvSpPr>
          <p:cNvPr id="4" name="Slide Number Placeholder 3">
            <a:extLst>
              <a:ext uri="{FF2B5EF4-FFF2-40B4-BE49-F238E27FC236}">
                <a16:creationId xmlns:a16="http://schemas.microsoft.com/office/drawing/2014/main" id="{6D4D9F5C-6BAF-419B-966D-2097279C2091}"/>
              </a:ext>
            </a:extLst>
          </p:cNvPr>
          <p:cNvSpPr>
            <a:spLocks noGrp="1"/>
          </p:cNvSpPr>
          <p:nvPr>
            <p:ph type="sldNum" sz="quarter" idx="12"/>
          </p:nvPr>
        </p:nvSpPr>
        <p:spPr/>
        <p:txBody>
          <a:bodyPr/>
          <a:lstStyle/>
          <a:p>
            <a:fld id="{5BA07366-CB75-4AA8-9E5B-928B849F427C}" type="slidenum">
              <a:rPr lang="en-GB" smtClean="0"/>
              <a:t>10</a:t>
            </a:fld>
            <a:endParaRPr lang="en-GB" dirty="0"/>
          </a:p>
        </p:txBody>
      </p:sp>
      <p:sp>
        <p:nvSpPr>
          <p:cNvPr id="8" name="Content Placeholder 2">
            <a:extLst>
              <a:ext uri="{FF2B5EF4-FFF2-40B4-BE49-F238E27FC236}">
                <a16:creationId xmlns:a16="http://schemas.microsoft.com/office/drawing/2014/main" id="{C45A690E-4115-4FC1-9EBB-636D87F4A1B6}"/>
              </a:ext>
            </a:extLst>
          </p:cNvPr>
          <p:cNvSpPr>
            <a:spLocks noGrp="1"/>
          </p:cNvSpPr>
          <p:nvPr>
            <p:ph idx="1"/>
          </p:nvPr>
        </p:nvSpPr>
        <p:spPr>
          <a:xfrm>
            <a:off x="129988" y="1106826"/>
            <a:ext cx="11833411" cy="4644347"/>
          </a:xfrm>
        </p:spPr>
        <p:txBody>
          <a:bodyPr/>
          <a:lstStyle/>
          <a:p>
            <a:r>
              <a:rPr lang="en-US" sz="2000" dirty="0"/>
              <a:t>The tendency to participate in the DHP program responds to changes in rebate levels and alternative fuel prices</a:t>
            </a:r>
          </a:p>
          <a:p>
            <a:pPr lvl="1"/>
            <a:r>
              <a:rPr lang="en-US" sz="2000" dirty="0"/>
              <a:t>Rebate level has a larger impact.  </a:t>
            </a:r>
          </a:p>
          <a:p>
            <a:pPr lvl="1"/>
            <a:r>
              <a:rPr lang="en-US" sz="2000" dirty="0"/>
              <a:t>Responsiveness varies with customer characteristics, therefore future overall program influence will depend on the mix of customers in the program.</a:t>
            </a:r>
          </a:p>
          <a:p>
            <a:pPr lvl="1"/>
            <a:r>
              <a:rPr lang="en-US" sz="2000" dirty="0"/>
              <a:t>The adoption model accounts for possible changes in mix. </a:t>
            </a:r>
          </a:p>
          <a:p>
            <a:pPr lvl="1"/>
            <a:endParaRPr lang="en-US" sz="2000" dirty="0"/>
          </a:p>
          <a:p>
            <a:pPr marL="180000" lvl="1" indent="-180000">
              <a:buFont typeface="Wingdings" panose="05000000000000000000" pitchFamily="2" charset="2"/>
              <a:buChar char="§"/>
            </a:pPr>
            <a:r>
              <a:rPr lang="en-US" sz="2000" dirty="0"/>
              <a:t>The largest 2015-2016 participant population segment are single-family homes with non-electric heating fuel who intended to use their DHPs for heating (with or without cooling)</a:t>
            </a:r>
          </a:p>
          <a:p>
            <a:pPr marL="180000" lvl="1" indent="-180000">
              <a:buFont typeface="Wingdings" panose="05000000000000000000" pitchFamily="2" charset="2"/>
              <a:buChar char="§"/>
            </a:pPr>
            <a:endParaRPr lang="en-US" sz="2000" dirty="0"/>
          </a:p>
          <a:p>
            <a:pPr marL="180000" lvl="1" indent="-180000">
              <a:buFont typeface="Wingdings" panose="05000000000000000000" pitchFamily="2" charset="2"/>
              <a:buChar char="§"/>
            </a:pPr>
            <a:r>
              <a:rPr lang="en-US" sz="2000" dirty="0"/>
              <a:t>Increased participation with the same mix as in 2015-16 will increase electricity consumption and decrease non-electric consumption and CO2 emissions</a:t>
            </a:r>
          </a:p>
          <a:p>
            <a:pPr lvl="1"/>
            <a:endParaRPr lang="en-US" sz="2000" dirty="0"/>
          </a:p>
          <a:p>
            <a:pPr lvl="1"/>
            <a:endParaRPr lang="en-US" sz="2000" dirty="0"/>
          </a:p>
          <a:p>
            <a:pPr marL="180000" lvl="1" indent="-180000">
              <a:buFont typeface="Wingdings" panose="05000000000000000000" pitchFamily="2" charset="2"/>
              <a:buChar char="§"/>
            </a:pPr>
            <a:endParaRPr lang="en-US" sz="2200" dirty="0"/>
          </a:p>
        </p:txBody>
      </p:sp>
    </p:spTree>
    <p:extLst>
      <p:ext uri="{BB962C8B-B14F-4D97-AF65-F5344CB8AC3E}">
        <p14:creationId xmlns:p14="http://schemas.microsoft.com/office/powerpoint/2010/main" val="2646764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EA334-37D8-4D8A-AE8F-4AEB14DB922F}"/>
              </a:ext>
            </a:extLst>
          </p:cNvPr>
          <p:cNvSpPr>
            <a:spLocks noGrp="1"/>
          </p:cNvSpPr>
          <p:nvPr>
            <p:ph type="title"/>
          </p:nvPr>
        </p:nvSpPr>
        <p:spPr/>
        <p:txBody>
          <a:bodyPr/>
          <a:lstStyle/>
          <a:p>
            <a:r>
              <a:rPr lang="en-GB" dirty="0"/>
              <a:t>Key Findings: Impact on Participation – Changes in Rebate Levels</a:t>
            </a:r>
          </a:p>
        </p:txBody>
      </p:sp>
      <p:sp>
        <p:nvSpPr>
          <p:cNvPr id="4" name="Slide Number Placeholder 3">
            <a:extLst>
              <a:ext uri="{FF2B5EF4-FFF2-40B4-BE49-F238E27FC236}">
                <a16:creationId xmlns:a16="http://schemas.microsoft.com/office/drawing/2014/main" id="{36D52AA6-8F58-4622-B94C-12D2B85AC44B}"/>
              </a:ext>
            </a:extLst>
          </p:cNvPr>
          <p:cNvSpPr>
            <a:spLocks noGrp="1"/>
          </p:cNvSpPr>
          <p:nvPr>
            <p:ph type="sldNum" sz="quarter" idx="12"/>
          </p:nvPr>
        </p:nvSpPr>
        <p:spPr/>
        <p:txBody>
          <a:bodyPr/>
          <a:lstStyle/>
          <a:p>
            <a:fld id="{5BA07366-CB75-4AA8-9E5B-928B849F427C}" type="slidenum">
              <a:rPr lang="en-GB" smtClean="0"/>
              <a:t>11</a:t>
            </a:fld>
            <a:endParaRPr lang="en-GB" dirty="0"/>
          </a:p>
        </p:txBody>
      </p:sp>
      <p:graphicFrame>
        <p:nvGraphicFramePr>
          <p:cNvPr id="10" name="Chart 9">
            <a:extLst>
              <a:ext uri="{FF2B5EF4-FFF2-40B4-BE49-F238E27FC236}">
                <a16:creationId xmlns:a16="http://schemas.microsoft.com/office/drawing/2014/main" id="{20E1FFFF-981F-4DAE-B45F-8EC85B079272}"/>
              </a:ext>
            </a:extLst>
          </p:cNvPr>
          <p:cNvGraphicFramePr>
            <a:graphicFrameLocks/>
          </p:cNvGraphicFramePr>
          <p:nvPr>
            <p:extLst>
              <p:ext uri="{D42A27DB-BD31-4B8C-83A1-F6EECF244321}">
                <p14:modId xmlns:p14="http://schemas.microsoft.com/office/powerpoint/2010/main" val="1545326500"/>
              </p:ext>
            </p:extLst>
          </p:nvPr>
        </p:nvGraphicFramePr>
        <p:xfrm>
          <a:off x="334431" y="937964"/>
          <a:ext cx="11309604" cy="50688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97051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EA334-37D8-4D8A-AE8F-4AEB14DB922F}"/>
              </a:ext>
            </a:extLst>
          </p:cNvPr>
          <p:cNvSpPr>
            <a:spLocks noGrp="1"/>
          </p:cNvSpPr>
          <p:nvPr>
            <p:ph type="title"/>
          </p:nvPr>
        </p:nvSpPr>
        <p:spPr/>
        <p:txBody>
          <a:bodyPr/>
          <a:lstStyle/>
          <a:p>
            <a:r>
              <a:rPr lang="en-GB" dirty="0"/>
              <a:t>Key Findings: Impact on Participation –Changes in Alternative Fuel Prices</a:t>
            </a:r>
          </a:p>
        </p:txBody>
      </p:sp>
      <p:sp>
        <p:nvSpPr>
          <p:cNvPr id="4" name="Slide Number Placeholder 3">
            <a:extLst>
              <a:ext uri="{FF2B5EF4-FFF2-40B4-BE49-F238E27FC236}">
                <a16:creationId xmlns:a16="http://schemas.microsoft.com/office/drawing/2014/main" id="{36D52AA6-8F58-4622-B94C-12D2B85AC44B}"/>
              </a:ext>
            </a:extLst>
          </p:cNvPr>
          <p:cNvSpPr>
            <a:spLocks noGrp="1"/>
          </p:cNvSpPr>
          <p:nvPr>
            <p:ph type="sldNum" sz="quarter" idx="12"/>
          </p:nvPr>
        </p:nvSpPr>
        <p:spPr/>
        <p:txBody>
          <a:bodyPr/>
          <a:lstStyle/>
          <a:p>
            <a:fld id="{5BA07366-CB75-4AA8-9E5B-928B849F427C}" type="slidenum">
              <a:rPr lang="en-GB" smtClean="0"/>
              <a:t>12</a:t>
            </a:fld>
            <a:endParaRPr lang="en-GB" dirty="0"/>
          </a:p>
        </p:txBody>
      </p:sp>
      <p:graphicFrame>
        <p:nvGraphicFramePr>
          <p:cNvPr id="5" name="Chart 4">
            <a:extLst>
              <a:ext uri="{FF2B5EF4-FFF2-40B4-BE49-F238E27FC236}">
                <a16:creationId xmlns:a16="http://schemas.microsoft.com/office/drawing/2014/main" id="{3EF5E569-8431-4E5E-8165-25E56297321E}"/>
              </a:ext>
            </a:extLst>
          </p:cNvPr>
          <p:cNvGraphicFramePr>
            <a:graphicFrameLocks/>
          </p:cNvGraphicFramePr>
          <p:nvPr>
            <p:extLst>
              <p:ext uri="{D42A27DB-BD31-4B8C-83A1-F6EECF244321}">
                <p14:modId xmlns:p14="http://schemas.microsoft.com/office/powerpoint/2010/main" val="3806952469"/>
              </p:ext>
            </p:extLst>
          </p:nvPr>
        </p:nvGraphicFramePr>
        <p:xfrm>
          <a:off x="135935" y="1143000"/>
          <a:ext cx="11919204" cy="46878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73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BA07366-CB75-4AA8-9E5B-928B849F427C}" type="slidenum">
              <a:rPr lang="en-GB" smtClean="0"/>
              <a:t>13</a:t>
            </a:fld>
            <a:endParaRPr lang="en-GB" dirty="0"/>
          </a:p>
        </p:txBody>
      </p:sp>
      <p:sp>
        <p:nvSpPr>
          <p:cNvPr id="5" name="Titel 1"/>
          <p:cNvSpPr>
            <a:spLocks noGrp="1"/>
          </p:cNvSpPr>
          <p:nvPr>
            <p:ph type="title"/>
          </p:nvPr>
        </p:nvSpPr>
        <p:spPr bwMode="gray">
          <a:xfrm>
            <a:off x="334433" y="241082"/>
            <a:ext cx="11522208" cy="670086"/>
          </a:xfrm>
        </p:spPr>
        <p:txBody>
          <a:bodyPr/>
          <a:lstStyle/>
          <a:p>
            <a:r>
              <a:rPr lang="en-GB" noProof="0" dirty="0"/>
              <a:t>Conclusions and Recommendations (1 of 3)</a:t>
            </a:r>
          </a:p>
        </p:txBody>
      </p:sp>
      <p:grpSp>
        <p:nvGrpSpPr>
          <p:cNvPr id="3" name="Group 2"/>
          <p:cNvGrpSpPr>
            <a:grpSpLocks/>
          </p:cNvGrpSpPr>
          <p:nvPr/>
        </p:nvGrpSpPr>
        <p:grpSpPr>
          <a:xfrm>
            <a:off x="152401" y="990601"/>
            <a:ext cx="4456618" cy="4571998"/>
            <a:chOff x="2206" y="1490096"/>
            <a:chExt cx="4471532" cy="4315168"/>
          </a:xfrm>
        </p:grpSpPr>
        <p:sp>
          <p:nvSpPr>
            <p:cNvPr id="7" name="Richtungspfeil 5"/>
            <p:cNvSpPr/>
            <p:nvPr/>
          </p:nvSpPr>
          <p:spPr bwMode="gray">
            <a:xfrm>
              <a:off x="2206" y="1490096"/>
              <a:ext cx="4357935" cy="4315168"/>
            </a:xfrm>
            <a:prstGeom prst="homePlate">
              <a:avLst>
                <a:gd name="adj" fmla="val 15467"/>
              </a:avLst>
            </a:prstGeom>
            <a:solidFill>
              <a:schemeClr val="bg1">
                <a:lumMod val="95000"/>
              </a:schemeClr>
            </a:solidFill>
            <a:ln w="254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360000" tIns="45707" rIns="91401" bIns="45707" rtlCol="0" anchor="ctr"/>
            <a:lstStyle/>
            <a:p>
              <a:r>
                <a:rPr lang="en-GB" sz="1600" b="1" dirty="0">
                  <a:solidFill>
                    <a:schemeClr val="accent4"/>
                  </a:solidFill>
                  <a:cs typeface="Arial" panose="020B0604020202020204" pitchFamily="34" charset="0"/>
                </a:rPr>
                <a:t>Conclusion</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The C&amp;LM Plan includes DHP initiatives that are likely to produce a variety of baseline conditions, including some that induce load building. </a:t>
              </a:r>
              <a:r>
                <a:rPr lang="en-US" sz="1600" i="1" dirty="0">
                  <a:solidFill>
                    <a:schemeClr val="tx1"/>
                  </a:solidFill>
                </a:rPr>
                <a:t>Standing EEB policy is that ratepayer funds should not be used for fuel switching, which has influenced the decision to only credit electric savings for DHP impacts in the PSD. </a:t>
              </a:r>
            </a:p>
          </p:txBody>
        </p:sp>
        <p:sp>
          <p:nvSpPr>
            <p:cNvPr id="8" name="Freeform 59"/>
            <p:cNvSpPr>
              <a:spLocks/>
            </p:cNvSpPr>
            <p:nvPr/>
          </p:nvSpPr>
          <p:spPr bwMode="gray">
            <a:xfrm>
              <a:off x="3672045" y="1490096"/>
              <a:ext cx="801693" cy="4315168"/>
            </a:xfrm>
            <a:prstGeom prst="chevron">
              <a:avLst>
                <a:gd name="adj" fmla="val 91383"/>
              </a:avLst>
            </a:prstGeom>
            <a:solidFill>
              <a:schemeClr val="accent4"/>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grpSp>
        <p:nvGrpSpPr>
          <p:cNvPr id="2" name="Group 1"/>
          <p:cNvGrpSpPr>
            <a:grpSpLocks/>
          </p:cNvGrpSpPr>
          <p:nvPr/>
        </p:nvGrpSpPr>
        <p:grpSpPr>
          <a:xfrm>
            <a:off x="3886200" y="990600"/>
            <a:ext cx="8229598" cy="4571999"/>
            <a:chOff x="4033976" y="1490095"/>
            <a:chExt cx="8149419" cy="4315169"/>
          </a:xfrm>
        </p:grpSpPr>
        <p:sp>
          <p:nvSpPr>
            <p:cNvPr id="6" name="Freihandform 4"/>
            <p:cNvSpPr/>
            <p:nvPr/>
          </p:nvSpPr>
          <p:spPr bwMode="gray">
            <a:xfrm>
              <a:off x="4033976" y="1490096"/>
              <a:ext cx="8073962" cy="4315168"/>
            </a:xfrm>
            <a:prstGeom prst="chevron">
              <a:avLst>
                <a:gd name="adj" fmla="val 16701"/>
              </a:avLst>
            </a:prstGeom>
            <a:solidFill>
              <a:schemeClr val="bg1">
                <a:lumMod val="95000"/>
              </a:schemeClr>
            </a:solidFill>
            <a:ln w="254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91401" tIns="45707" rIns="91401" bIns="45707" rtlCol="0" anchor="ctr">
              <a:noAutofit/>
            </a:bodyPr>
            <a:lstStyle/>
            <a:p>
              <a:r>
                <a:rPr lang="en-GB" sz="1600" b="1" dirty="0">
                  <a:solidFill>
                    <a:schemeClr val="accent2"/>
                  </a:solidFill>
                  <a:latin typeface="+mj-lt"/>
                  <a:cs typeface="Arial" panose="020B0604020202020204" pitchFamily="34" charset="0"/>
                </a:rPr>
                <a:t>Recommendations</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#1 There are several paths a revised PSD entry might take.  Three paths we recommend considering include:</a:t>
              </a:r>
            </a:p>
            <a:p>
              <a:pPr marL="637200" lvl="3"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A blended baseline that weights the baseline conditions and provides an average overall electric and fossil fuel impact/unit.</a:t>
              </a:r>
            </a:p>
            <a:p>
              <a:pPr marL="637200" lvl="3"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Average impact/unit by baseline type determined from easily identifiable project characteristics.  </a:t>
              </a:r>
            </a:p>
            <a:p>
              <a:pPr marL="637200" lvl="3"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A custom baseline determined on a case by case basis.</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#2 If fuel switching continues to be disallowed, implementers or administrators might consider only rebating units where the baseline can be understood as part of an audit, an online questionnaire, contractor assessment, or as the observation of load patterns indicate. </a:t>
              </a:r>
            </a:p>
          </p:txBody>
        </p:sp>
        <p:sp>
          <p:nvSpPr>
            <p:cNvPr id="11" name="Freeform 59"/>
            <p:cNvSpPr>
              <a:spLocks/>
            </p:cNvSpPr>
            <p:nvPr/>
          </p:nvSpPr>
          <p:spPr bwMode="gray">
            <a:xfrm>
              <a:off x="11381702" y="1490095"/>
              <a:ext cx="801693" cy="4315168"/>
            </a:xfrm>
            <a:prstGeom prst="chevron">
              <a:avLst>
                <a:gd name="adj" fmla="val 91383"/>
              </a:avLst>
            </a:prstGeom>
            <a:solidFill>
              <a:schemeClr val="accent2"/>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sp>
        <p:nvSpPr>
          <p:cNvPr id="9" name="TextBox 8">
            <a:extLst>
              <a:ext uri="{FF2B5EF4-FFF2-40B4-BE49-F238E27FC236}">
                <a16:creationId xmlns:a16="http://schemas.microsoft.com/office/drawing/2014/main" id="{017D03CB-B401-4747-8505-12A34077AE49}"/>
              </a:ext>
            </a:extLst>
          </p:cNvPr>
          <p:cNvSpPr txBox="1"/>
          <p:nvPr/>
        </p:nvSpPr>
        <p:spPr>
          <a:xfrm>
            <a:off x="152400" y="5642031"/>
            <a:ext cx="11706225" cy="529504"/>
          </a:xfrm>
          <a:prstGeom prst="rect">
            <a:avLst/>
          </a:prstGeom>
          <a:solidFill>
            <a:schemeClr val="accent1"/>
          </a:solidFill>
        </p:spPr>
        <p:txBody>
          <a:bodyPr wrap="square" lIns="0" tIns="0" rIns="0" bIns="0" rtlCol="0">
            <a:spAutoFit/>
          </a:bodyPr>
          <a:lstStyle/>
          <a:p>
            <a:pPr>
              <a:lnSpc>
                <a:spcPct val="113000"/>
              </a:lnSpc>
              <a:spcBef>
                <a:spcPts val="600"/>
              </a:spcBef>
            </a:pPr>
            <a:r>
              <a:rPr lang="en-GB" sz="1600" b="1" dirty="0">
                <a:solidFill>
                  <a:srgbClr val="333333"/>
                </a:solidFill>
              </a:rPr>
              <a:t>Discussion Point: </a:t>
            </a:r>
            <a:r>
              <a:rPr lang="en-GB" sz="1600" dirty="0">
                <a:solidFill>
                  <a:srgbClr val="333333"/>
                </a:solidFill>
              </a:rPr>
              <a:t>Electric load build occurred at moderate levels in the cooling baselines observed (no cooling) and substantially in the heating baselines observed (primarily fossil fuel heating). </a:t>
            </a:r>
          </a:p>
        </p:txBody>
      </p:sp>
    </p:spTree>
    <p:extLst>
      <p:ext uri="{BB962C8B-B14F-4D97-AF65-F5344CB8AC3E}">
        <p14:creationId xmlns:p14="http://schemas.microsoft.com/office/powerpoint/2010/main" val="3811021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433" y="6514872"/>
            <a:ext cx="276467" cy="179340"/>
          </a:xfrm>
        </p:spPr>
        <p:txBody>
          <a:bodyPr/>
          <a:lstStyle/>
          <a:p>
            <a:fld id="{5BA07366-CB75-4AA8-9E5B-928B849F427C}" type="slidenum">
              <a:rPr lang="en-GB" smtClean="0"/>
              <a:t>14</a:t>
            </a:fld>
            <a:endParaRPr lang="en-GB" dirty="0"/>
          </a:p>
        </p:txBody>
      </p:sp>
      <p:sp>
        <p:nvSpPr>
          <p:cNvPr id="5" name="Titel 1"/>
          <p:cNvSpPr>
            <a:spLocks noGrp="1"/>
          </p:cNvSpPr>
          <p:nvPr>
            <p:ph type="title"/>
          </p:nvPr>
        </p:nvSpPr>
        <p:spPr bwMode="gray">
          <a:xfrm>
            <a:off x="334433" y="241082"/>
            <a:ext cx="11522208" cy="670086"/>
          </a:xfrm>
        </p:spPr>
        <p:txBody>
          <a:bodyPr/>
          <a:lstStyle/>
          <a:p>
            <a:r>
              <a:rPr lang="en-GB" dirty="0"/>
              <a:t>Conclusions and Recommendations (2 of 3)</a:t>
            </a:r>
            <a:endParaRPr lang="en-GB" noProof="0" dirty="0"/>
          </a:p>
        </p:txBody>
      </p:sp>
      <p:grpSp>
        <p:nvGrpSpPr>
          <p:cNvPr id="3" name="Group 2"/>
          <p:cNvGrpSpPr>
            <a:grpSpLocks/>
          </p:cNvGrpSpPr>
          <p:nvPr/>
        </p:nvGrpSpPr>
        <p:grpSpPr>
          <a:xfrm>
            <a:off x="124629" y="1341439"/>
            <a:ext cx="6350448" cy="2271335"/>
            <a:chOff x="2205" y="1490096"/>
            <a:chExt cx="6371700" cy="2143744"/>
          </a:xfrm>
        </p:grpSpPr>
        <p:sp>
          <p:nvSpPr>
            <p:cNvPr id="7" name="Richtungspfeil 5"/>
            <p:cNvSpPr/>
            <p:nvPr/>
          </p:nvSpPr>
          <p:spPr bwMode="gray">
            <a:xfrm>
              <a:off x="2205" y="1490096"/>
              <a:ext cx="6343553" cy="2114133"/>
            </a:xfrm>
            <a:prstGeom prst="homePlate">
              <a:avLst>
                <a:gd name="adj" fmla="val 15467"/>
              </a:avLst>
            </a:prstGeom>
            <a:solidFill>
              <a:schemeClr val="bg1">
                <a:lumMod val="95000"/>
              </a:schemeClr>
            </a:solidFill>
            <a:ln w="254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360000" tIns="45707" rIns="91401" bIns="45707" rtlCol="0" anchor="ctr"/>
            <a:lstStyle/>
            <a:p>
              <a:r>
                <a:rPr lang="en-GB" sz="1600" b="1" dirty="0">
                  <a:solidFill>
                    <a:schemeClr val="accent4"/>
                  </a:solidFill>
                  <a:cs typeface="Arial" panose="020B0604020202020204" pitchFamily="34" charset="0"/>
                </a:rPr>
                <a:t>Conclusion</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Segment with greatest effect of higher rebate or higher alternative prices on likelihood of HE DHP adoption are single family customers with non electric heat who use the DHP units for heating and cooling</a:t>
              </a:r>
            </a:p>
          </p:txBody>
        </p:sp>
        <p:sp>
          <p:nvSpPr>
            <p:cNvPr id="8" name="Freeform 59"/>
            <p:cNvSpPr>
              <a:spLocks/>
            </p:cNvSpPr>
            <p:nvPr/>
          </p:nvSpPr>
          <p:spPr bwMode="gray">
            <a:xfrm>
              <a:off x="6011791" y="1519709"/>
              <a:ext cx="362114" cy="2114131"/>
            </a:xfrm>
            <a:prstGeom prst="chevron">
              <a:avLst>
                <a:gd name="adj" fmla="val 89536"/>
              </a:avLst>
            </a:prstGeom>
            <a:solidFill>
              <a:schemeClr val="accent4"/>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grpSp>
        <p:nvGrpSpPr>
          <p:cNvPr id="2" name="Group 1"/>
          <p:cNvGrpSpPr>
            <a:grpSpLocks/>
          </p:cNvGrpSpPr>
          <p:nvPr/>
        </p:nvGrpSpPr>
        <p:grpSpPr>
          <a:xfrm>
            <a:off x="6342770" y="1341440"/>
            <a:ext cx="5820172" cy="2271334"/>
            <a:chOff x="4413263" y="1490095"/>
            <a:chExt cx="7545750" cy="3851518"/>
          </a:xfrm>
        </p:grpSpPr>
        <p:sp>
          <p:nvSpPr>
            <p:cNvPr id="6" name="Freihandform 4"/>
            <p:cNvSpPr/>
            <p:nvPr/>
          </p:nvSpPr>
          <p:spPr bwMode="gray">
            <a:xfrm>
              <a:off x="4413263" y="1490098"/>
              <a:ext cx="7545748" cy="3818333"/>
            </a:xfrm>
            <a:prstGeom prst="chevron">
              <a:avLst>
                <a:gd name="adj" fmla="val 16701"/>
              </a:avLst>
            </a:prstGeom>
            <a:solidFill>
              <a:schemeClr val="bg1">
                <a:lumMod val="95000"/>
              </a:schemeClr>
            </a:solidFill>
            <a:ln w="254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91401" tIns="45707" rIns="91401" bIns="45707" rtlCol="0" anchor="ctr">
              <a:noAutofit/>
            </a:bodyPr>
            <a:lstStyle/>
            <a:p>
              <a:r>
                <a:rPr lang="en-GB" sz="1600" b="1" dirty="0">
                  <a:solidFill>
                    <a:schemeClr val="accent2"/>
                  </a:solidFill>
                  <a:latin typeface="+mj-lt"/>
                  <a:cs typeface="Arial" panose="020B0604020202020204" pitchFamily="34" charset="0"/>
                </a:rPr>
                <a:t>Recommendation</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Use the DHP Planning Tool to understand how incentive levels and alternative fuel prices affect outcomes credited to the program and help guide the design and implementation of the future DHP program</a:t>
              </a:r>
            </a:p>
          </p:txBody>
        </p:sp>
        <p:sp>
          <p:nvSpPr>
            <p:cNvPr id="11" name="Freeform 59"/>
            <p:cNvSpPr>
              <a:spLocks/>
            </p:cNvSpPr>
            <p:nvPr/>
          </p:nvSpPr>
          <p:spPr bwMode="gray">
            <a:xfrm>
              <a:off x="11491105" y="1490095"/>
              <a:ext cx="467908" cy="3851518"/>
            </a:xfrm>
            <a:prstGeom prst="chevron">
              <a:avLst>
                <a:gd name="adj" fmla="val 91383"/>
              </a:avLst>
            </a:prstGeom>
            <a:solidFill>
              <a:schemeClr val="accent2"/>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grpSp>
        <p:nvGrpSpPr>
          <p:cNvPr id="17" name="Group 16">
            <a:extLst>
              <a:ext uri="{FF2B5EF4-FFF2-40B4-BE49-F238E27FC236}">
                <a16:creationId xmlns:a16="http://schemas.microsoft.com/office/drawing/2014/main" id="{6C490135-CB90-4CE5-963E-AD4019E7BB5E}"/>
              </a:ext>
            </a:extLst>
          </p:cNvPr>
          <p:cNvGrpSpPr>
            <a:grpSpLocks/>
          </p:cNvGrpSpPr>
          <p:nvPr/>
        </p:nvGrpSpPr>
        <p:grpSpPr>
          <a:xfrm>
            <a:off x="144722" y="3727677"/>
            <a:ext cx="6350448" cy="2271335"/>
            <a:chOff x="2205" y="1490096"/>
            <a:chExt cx="6371700" cy="2143744"/>
          </a:xfrm>
        </p:grpSpPr>
        <p:sp>
          <p:nvSpPr>
            <p:cNvPr id="18" name="Richtungspfeil 5">
              <a:extLst>
                <a:ext uri="{FF2B5EF4-FFF2-40B4-BE49-F238E27FC236}">
                  <a16:creationId xmlns:a16="http://schemas.microsoft.com/office/drawing/2014/main" id="{5963D4DD-C6DA-42C2-AA90-17DE539DD07A}"/>
                </a:ext>
              </a:extLst>
            </p:cNvPr>
            <p:cNvSpPr/>
            <p:nvPr/>
          </p:nvSpPr>
          <p:spPr bwMode="gray">
            <a:xfrm>
              <a:off x="2205" y="1490096"/>
              <a:ext cx="6343553" cy="2114133"/>
            </a:xfrm>
            <a:prstGeom prst="homePlate">
              <a:avLst>
                <a:gd name="adj" fmla="val 15467"/>
              </a:avLst>
            </a:prstGeom>
            <a:solidFill>
              <a:schemeClr val="bg1">
                <a:lumMod val="95000"/>
              </a:schemeClr>
            </a:solidFill>
            <a:ln w="254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360000" tIns="45707" rIns="91401" bIns="45707" rtlCol="0" anchor="ctr"/>
            <a:lstStyle/>
            <a:p>
              <a:r>
                <a:rPr lang="en-GB" sz="1600" b="1" dirty="0">
                  <a:solidFill>
                    <a:schemeClr val="accent4"/>
                  </a:solidFill>
                  <a:cs typeface="Arial" panose="020B0604020202020204" pitchFamily="34" charset="0"/>
                </a:rPr>
                <a:t>Conclusion</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The current PSD uses equivalent full load hours from a 2016 study of DHPs installed in 2013 and 2014 in Massachusetts and Rhode Island. Since the study, DHPs have become increasingly more efficient and capable of operating at much colder temperatures. </a:t>
              </a:r>
            </a:p>
          </p:txBody>
        </p:sp>
        <p:sp>
          <p:nvSpPr>
            <p:cNvPr id="19" name="Freeform 59">
              <a:extLst>
                <a:ext uri="{FF2B5EF4-FFF2-40B4-BE49-F238E27FC236}">
                  <a16:creationId xmlns:a16="http://schemas.microsoft.com/office/drawing/2014/main" id="{04CB5C34-DB9C-4D60-AEC7-C8C62A7873C0}"/>
                </a:ext>
              </a:extLst>
            </p:cNvPr>
            <p:cNvSpPr>
              <a:spLocks/>
            </p:cNvSpPr>
            <p:nvPr/>
          </p:nvSpPr>
          <p:spPr bwMode="gray">
            <a:xfrm>
              <a:off x="6011791" y="1519709"/>
              <a:ext cx="362114" cy="2114131"/>
            </a:xfrm>
            <a:prstGeom prst="chevron">
              <a:avLst>
                <a:gd name="adj" fmla="val 89536"/>
              </a:avLst>
            </a:prstGeom>
            <a:solidFill>
              <a:schemeClr val="accent4"/>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grpSp>
        <p:nvGrpSpPr>
          <p:cNvPr id="20" name="Group 19">
            <a:extLst>
              <a:ext uri="{FF2B5EF4-FFF2-40B4-BE49-F238E27FC236}">
                <a16:creationId xmlns:a16="http://schemas.microsoft.com/office/drawing/2014/main" id="{6BCC0DD7-B4D4-477C-BBD6-00CCCC1F1227}"/>
              </a:ext>
            </a:extLst>
          </p:cNvPr>
          <p:cNvGrpSpPr>
            <a:grpSpLocks/>
          </p:cNvGrpSpPr>
          <p:nvPr/>
        </p:nvGrpSpPr>
        <p:grpSpPr>
          <a:xfrm>
            <a:off x="6362863" y="3727678"/>
            <a:ext cx="5820172" cy="2271334"/>
            <a:chOff x="4413263" y="1490095"/>
            <a:chExt cx="7545750" cy="3851518"/>
          </a:xfrm>
        </p:grpSpPr>
        <p:sp>
          <p:nvSpPr>
            <p:cNvPr id="21" name="Freihandform 4">
              <a:extLst>
                <a:ext uri="{FF2B5EF4-FFF2-40B4-BE49-F238E27FC236}">
                  <a16:creationId xmlns:a16="http://schemas.microsoft.com/office/drawing/2014/main" id="{0BF5C756-4079-43E3-9095-EC05067688AC}"/>
                </a:ext>
              </a:extLst>
            </p:cNvPr>
            <p:cNvSpPr/>
            <p:nvPr/>
          </p:nvSpPr>
          <p:spPr bwMode="gray">
            <a:xfrm>
              <a:off x="4413263" y="1490098"/>
              <a:ext cx="7545748" cy="3818333"/>
            </a:xfrm>
            <a:prstGeom prst="chevron">
              <a:avLst>
                <a:gd name="adj" fmla="val 16701"/>
              </a:avLst>
            </a:prstGeom>
            <a:solidFill>
              <a:schemeClr val="bg1">
                <a:lumMod val="95000"/>
              </a:schemeClr>
            </a:solidFill>
            <a:ln w="254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91401" tIns="45707" rIns="91401" bIns="45707" rtlCol="0" anchor="ctr">
              <a:noAutofit/>
            </a:bodyPr>
            <a:lstStyle/>
            <a:p>
              <a:r>
                <a:rPr lang="en-GB" sz="1600" b="1" dirty="0">
                  <a:solidFill>
                    <a:schemeClr val="accent2"/>
                  </a:solidFill>
                  <a:latin typeface="+mj-lt"/>
                  <a:cs typeface="Arial" panose="020B0604020202020204" pitchFamily="34" charset="0"/>
                </a:rPr>
                <a:t>Recommendation</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A sample of DHPs should be monitored as part of the planned study (R1982) to update the PSD’s equivalent full load hour (EFLH) factor</a:t>
              </a:r>
            </a:p>
          </p:txBody>
        </p:sp>
        <p:sp>
          <p:nvSpPr>
            <p:cNvPr id="22" name="Freeform 59">
              <a:extLst>
                <a:ext uri="{FF2B5EF4-FFF2-40B4-BE49-F238E27FC236}">
                  <a16:creationId xmlns:a16="http://schemas.microsoft.com/office/drawing/2014/main" id="{1EC6953C-5F49-4347-B02D-47304A6DC855}"/>
                </a:ext>
              </a:extLst>
            </p:cNvPr>
            <p:cNvSpPr>
              <a:spLocks/>
            </p:cNvSpPr>
            <p:nvPr/>
          </p:nvSpPr>
          <p:spPr bwMode="gray">
            <a:xfrm>
              <a:off x="11491105" y="1490095"/>
              <a:ext cx="467908" cy="3851518"/>
            </a:xfrm>
            <a:prstGeom prst="chevron">
              <a:avLst>
                <a:gd name="adj" fmla="val 91383"/>
              </a:avLst>
            </a:prstGeom>
            <a:solidFill>
              <a:schemeClr val="accent2"/>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4178753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BA07366-CB75-4AA8-9E5B-928B849F427C}" type="slidenum">
              <a:rPr lang="en-GB" smtClean="0"/>
              <a:t>15</a:t>
            </a:fld>
            <a:endParaRPr lang="en-GB" dirty="0"/>
          </a:p>
        </p:txBody>
      </p:sp>
      <p:sp>
        <p:nvSpPr>
          <p:cNvPr id="5" name="Titel 1"/>
          <p:cNvSpPr>
            <a:spLocks noGrp="1"/>
          </p:cNvSpPr>
          <p:nvPr>
            <p:ph type="title"/>
          </p:nvPr>
        </p:nvSpPr>
        <p:spPr bwMode="gray">
          <a:xfrm>
            <a:off x="334433" y="241082"/>
            <a:ext cx="11522208" cy="670086"/>
          </a:xfrm>
        </p:spPr>
        <p:txBody>
          <a:bodyPr/>
          <a:lstStyle/>
          <a:p>
            <a:r>
              <a:rPr lang="en-GB" noProof="0" dirty="0"/>
              <a:t>Conclusions and Recommendations (3 of 3)</a:t>
            </a:r>
          </a:p>
        </p:txBody>
      </p:sp>
      <p:grpSp>
        <p:nvGrpSpPr>
          <p:cNvPr id="3" name="Group 2"/>
          <p:cNvGrpSpPr>
            <a:grpSpLocks/>
          </p:cNvGrpSpPr>
          <p:nvPr/>
        </p:nvGrpSpPr>
        <p:grpSpPr>
          <a:xfrm>
            <a:off x="78405" y="2209801"/>
            <a:ext cx="4606814" cy="2697162"/>
            <a:chOff x="2205" y="1490095"/>
            <a:chExt cx="4622231" cy="4315169"/>
          </a:xfrm>
        </p:grpSpPr>
        <p:sp>
          <p:nvSpPr>
            <p:cNvPr id="7" name="Richtungspfeil 5"/>
            <p:cNvSpPr/>
            <p:nvPr/>
          </p:nvSpPr>
          <p:spPr bwMode="gray">
            <a:xfrm>
              <a:off x="2205" y="1490096"/>
              <a:ext cx="4508633" cy="4315168"/>
            </a:xfrm>
            <a:prstGeom prst="homePlate">
              <a:avLst>
                <a:gd name="adj" fmla="val 15467"/>
              </a:avLst>
            </a:prstGeom>
            <a:solidFill>
              <a:schemeClr val="bg1">
                <a:lumMod val="95000"/>
              </a:schemeClr>
            </a:solidFill>
            <a:ln w="254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360000" tIns="45707" rIns="91401" bIns="45707" rtlCol="0" anchor="ctr"/>
            <a:lstStyle/>
            <a:p>
              <a:r>
                <a:rPr lang="en-GB" sz="1600" b="1" dirty="0">
                  <a:solidFill>
                    <a:schemeClr val="accent4"/>
                  </a:solidFill>
                  <a:cs typeface="Arial" panose="020B0604020202020204" pitchFamily="34" charset="0"/>
                </a:rPr>
                <a:t>Conclusion</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HVAC contractors appeared to have a strong influence over customers’ decisions to adopt DHPs and the efficiency of the installed equipment. </a:t>
              </a:r>
            </a:p>
          </p:txBody>
        </p:sp>
        <p:sp>
          <p:nvSpPr>
            <p:cNvPr id="8" name="Freeform 59"/>
            <p:cNvSpPr>
              <a:spLocks/>
            </p:cNvSpPr>
            <p:nvPr/>
          </p:nvSpPr>
          <p:spPr bwMode="gray">
            <a:xfrm>
              <a:off x="4052108" y="1490095"/>
              <a:ext cx="572328" cy="4315169"/>
            </a:xfrm>
            <a:prstGeom prst="chevron">
              <a:avLst>
                <a:gd name="adj" fmla="val 91383"/>
              </a:avLst>
            </a:prstGeom>
            <a:solidFill>
              <a:schemeClr val="accent4"/>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grpSp>
        <p:nvGrpSpPr>
          <p:cNvPr id="2" name="Group 1"/>
          <p:cNvGrpSpPr>
            <a:grpSpLocks/>
          </p:cNvGrpSpPr>
          <p:nvPr/>
        </p:nvGrpSpPr>
        <p:grpSpPr>
          <a:xfrm>
            <a:off x="4343400" y="2209800"/>
            <a:ext cx="7696198" cy="2697160"/>
            <a:chOff x="4252051" y="1490096"/>
            <a:chExt cx="7706962" cy="4315168"/>
          </a:xfrm>
        </p:grpSpPr>
        <p:sp>
          <p:nvSpPr>
            <p:cNvPr id="6" name="Freihandform 4"/>
            <p:cNvSpPr/>
            <p:nvPr/>
          </p:nvSpPr>
          <p:spPr bwMode="gray">
            <a:xfrm>
              <a:off x="4252051" y="1490096"/>
              <a:ext cx="7706962" cy="4315168"/>
            </a:xfrm>
            <a:prstGeom prst="chevron">
              <a:avLst>
                <a:gd name="adj" fmla="val 16701"/>
              </a:avLst>
            </a:prstGeom>
            <a:solidFill>
              <a:schemeClr val="bg1">
                <a:lumMod val="95000"/>
              </a:schemeClr>
            </a:solidFill>
            <a:ln w="2540">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91401" tIns="45707" rIns="91401" bIns="45707" rtlCol="0" anchor="ctr">
              <a:noAutofit/>
            </a:bodyPr>
            <a:lstStyle/>
            <a:p>
              <a:r>
                <a:rPr lang="en-GB" sz="1600" b="1" dirty="0">
                  <a:solidFill>
                    <a:schemeClr val="accent2"/>
                  </a:solidFill>
                  <a:latin typeface="+mj-lt"/>
                  <a:cs typeface="Arial" panose="020B0604020202020204" pitchFamily="34" charset="0"/>
                </a:rPr>
                <a:t>Recommendations</a:t>
              </a:r>
            </a:p>
            <a:p>
              <a:pPr marL="180000" lvl="2" indent="-180000">
                <a:lnSpc>
                  <a:spcPct val="114000"/>
                </a:lnSpc>
                <a:spcBef>
                  <a:spcPts val="600"/>
                </a:spcBef>
                <a:spcAft>
                  <a:spcPts val="600"/>
                </a:spcAft>
                <a:buClr>
                  <a:srgbClr val="3F9C35"/>
                </a:buClr>
                <a:buFont typeface="Wingdings" panose="05000000000000000000" pitchFamily="2" charset="2"/>
                <a:buChar char="§"/>
              </a:pPr>
              <a:r>
                <a:rPr lang="en-US" sz="1600" dirty="0">
                  <a:solidFill>
                    <a:schemeClr val="tx1"/>
                  </a:solidFill>
                </a:rPr>
                <a:t>Leverage the customer-contractor relationship to further program participation by engaging contractors through outreach and education especially as DHPs are targeted toward electric heat and fossil fuel customers as part of the 2019-2021 C&amp;LM plan.</a:t>
              </a:r>
            </a:p>
          </p:txBody>
        </p:sp>
        <p:sp>
          <p:nvSpPr>
            <p:cNvPr id="11" name="Freeform 59"/>
            <p:cNvSpPr>
              <a:spLocks/>
            </p:cNvSpPr>
            <p:nvPr/>
          </p:nvSpPr>
          <p:spPr bwMode="gray">
            <a:xfrm>
              <a:off x="11501176" y="1490098"/>
              <a:ext cx="457837" cy="4315164"/>
            </a:xfrm>
            <a:prstGeom prst="chevron">
              <a:avLst>
                <a:gd name="adj" fmla="val 91383"/>
              </a:avLst>
            </a:prstGeom>
            <a:solidFill>
              <a:schemeClr val="accent2"/>
            </a:solidFill>
            <a:ln>
              <a:noFill/>
            </a:ln>
          </p:spPr>
          <p:txBody>
            <a:bodyPr vert="horz" wrap="square" lIns="91365" tIns="45691" rIns="91365" bIns="45691" numCol="1" anchor="t" anchorCtr="0" compatLnSpc="1">
              <a:prstTxWarp prst="textNoShape">
                <a:avLst/>
              </a:prstTxWarp>
            </a:bodyPr>
            <a:lstStyle>
              <a:defPPr>
                <a:defRPr lang="sv-SE"/>
              </a:defPPr>
              <a:lvl1pPr algn="l" rtl="0" fontAlgn="base">
                <a:spcBef>
                  <a:spcPct val="0"/>
                </a:spcBef>
                <a:spcAft>
                  <a:spcPct val="0"/>
                </a:spcAft>
                <a:defRPr kern="1200">
                  <a:solidFill>
                    <a:schemeClr val="tx1"/>
                  </a:solidFill>
                  <a:latin typeface="Arial" pitchFamily="34" charset="0"/>
                  <a:ea typeface="+mn-ea"/>
                  <a:cs typeface="+mn-cs"/>
                </a:defRPr>
              </a:lvl1pPr>
              <a:lvl2pPr marL="545302" algn="l" rtl="0" fontAlgn="base">
                <a:spcBef>
                  <a:spcPct val="0"/>
                </a:spcBef>
                <a:spcAft>
                  <a:spcPct val="0"/>
                </a:spcAft>
                <a:defRPr kern="1200">
                  <a:solidFill>
                    <a:schemeClr val="tx1"/>
                  </a:solidFill>
                  <a:latin typeface="Arial" pitchFamily="34" charset="0"/>
                  <a:ea typeface="+mn-ea"/>
                  <a:cs typeface="+mn-cs"/>
                </a:defRPr>
              </a:lvl2pPr>
              <a:lvl3pPr marL="1090605" algn="l" rtl="0" fontAlgn="base">
                <a:spcBef>
                  <a:spcPct val="0"/>
                </a:spcBef>
                <a:spcAft>
                  <a:spcPct val="0"/>
                </a:spcAft>
                <a:defRPr kern="1200">
                  <a:solidFill>
                    <a:schemeClr val="tx1"/>
                  </a:solidFill>
                  <a:latin typeface="Arial" pitchFamily="34" charset="0"/>
                  <a:ea typeface="+mn-ea"/>
                  <a:cs typeface="+mn-cs"/>
                </a:defRPr>
              </a:lvl3pPr>
              <a:lvl4pPr marL="1635907" algn="l" rtl="0" fontAlgn="base">
                <a:spcBef>
                  <a:spcPct val="0"/>
                </a:spcBef>
                <a:spcAft>
                  <a:spcPct val="0"/>
                </a:spcAft>
                <a:defRPr kern="1200">
                  <a:solidFill>
                    <a:schemeClr val="tx1"/>
                  </a:solidFill>
                  <a:latin typeface="Arial" pitchFamily="34" charset="0"/>
                  <a:ea typeface="+mn-ea"/>
                  <a:cs typeface="+mn-cs"/>
                </a:defRPr>
              </a:lvl4pPr>
              <a:lvl5pPr marL="2181210" algn="l" rtl="0" fontAlgn="base">
                <a:spcBef>
                  <a:spcPct val="0"/>
                </a:spcBef>
                <a:spcAft>
                  <a:spcPct val="0"/>
                </a:spcAft>
                <a:defRPr kern="1200">
                  <a:solidFill>
                    <a:schemeClr val="tx1"/>
                  </a:solidFill>
                  <a:latin typeface="Arial" pitchFamily="34" charset="0"/>
                  <a:ea typeface="+mn-ea"/>
                  <a:cs typeface="+mn-cs"/>
                </a:defRPr>
              </a:lvl5pPr>
              <a:lvl6pPr marL="2726512" algn="l" defTabSz="1090605" rtl="0" eaLnBrk="1" latinLnBrk="0" hangingPunct="1">
                <a:defRPr kern="1200">
                  <a:solidFill>
                    <a:schemeClr val="tx1"/>
                  </a:solidFill>
                  <a:latin typeface="Arial" pitchFamily="34" charset="0"/>
                  <a:ea typeface="+mn-ea"/>
                  <a:cs typeface="+mn-cs"/>
                </a:defRPr>
              </a:lvl6pPr>
              <a:lvl7pPr marL="3271815" algn="l" defTabSz="1090605" rtl="0" eaLnBrk="1" latinLnBrk="0" hangingPunct="1">
                <a:defRPr kern="1200">
                  <a:solidFill>
                    <a:schemeClr val="tx1"/>
                  </a:solidFill>
                  <a:latin typeface="Arial" pitchFamily="34" charset="0"/>
                  <a:ea typeface="+mn-ea"/>
                  <a:cs typeface="+mn-cs"/>
                </a:defRPr>
              </a:lvl7pPr>
              <a:lvl8pPr marL="3817117" algn="l" defTabSz="1090605" rtl="0" eaLnBrk="1" latinLnBrk="0" hangingPunct="1">
                <a:defRPr kern="1200">
                  <a:solidFill>
                    <a:schemeClr val="tx1"/>
                  </a:solidFill>
                  <a:latin typeface="Arial" pitchFamily="34" charset="0"/>
                  <a:ea typeface="+mn-ea"/>
                  <a:cs typeface="+mn-cs"/>
                </a:defRPr>
              </a:lvl8pPr>
              <a:lvl9pPr marL="4362420" algn="l" defTabSz="1090605" rtl="0" eaLnBrk="1" latinLnBrk="0" hangingPunct="1">
                <a:defRPr kern="1200">
                  <a:solidFill>
                    <a:schemeClr val="tx1"/>
                  </a:solidFill>
                  <a:latin typeface="Arial" pitchFamily="34" charset="0"/>
                  <a:ea typeface="+mn-ea"/>
                  <a:cs typeface="+mn-cs"/>
                </a:defRPr>
              </a:lvl9pPr>
            </a:lstStyle>
            <a:p>
              <a:endParaRPr lang="en-GB" sz="2000" dirty="0">
                <a:solidFill>
                  <a:srgbClr val="4F4F4F"/>
                </a:solidFill>
                <a:latin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1915691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BA07366-CB75-4AA8-9E5B-928B849F427C}" type="slidenum">
              <a:rPr lang="nb-NO" smtClean="0"/>
              <a:pPr/>
              <a:t>16</a:t>
            </a:fld>
            <a:endParaRPr lang="nb-NO"/>
          </a:p>
        </p:txBody>
      </p:sp>
      <p:sp>
        <p:nvSpPr>
          <p:cNvPr id="2" name="Rectangle 1"/>
          <p:cNvSpPr>
            <a:spLocks/>
          </p:cNvSpPr>
          <p:nvPr/>
        </p:nvSpPr>
        <p:spPr>
          <a:xfrm>
            <a:off x="0" y="260350"/>
            <a:ext cx="11856640" cy="5688632"/>
          </a:xfrm>
          <a:prstGeom prst="rect">
            <a:avLst/>
          </a:pr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3000"/>
              </a:lnSpc>
              <a:spcBef>
                <a:spcPts val="600"/>
              </a:spcBef>
            </a:pPr>
            <a:endParaRPr lang="en-GB" sz="1600" dirty="0" err="1"/>
          </a:p>
        </p:txBody>
      </p:sp>
      <p:cxnSp>
        <p:nvCxnSpPr>
          <p:cNvPr id="7" name="Straight Connector 6"/>
          <p:cNvCxnSpPr>
            <a:cxnSpLocks/>
          </p:cNvCxnSpPr>
          <p:nvPr/>
        </p:nvCxnSpPr>
        <p:spPr>
          <a:xfrm>
            <a:off x="0" y="5873129"/>
            <a:ext cx="118566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idx="4294967295"/>
          </p:nvPr>
        </p:nvSpPr>
        <p:spPr>
          <a:xfrm>
            <a:off x="391136" y="1124446"/>
            <a:ext cx="9133864" cy="389294"/>
          </a:xfrm>
        </p:spPr>
        <p:txBody>
          <a:bodyPr/>
          <a:lstStyle/>
          <a:p>
            <a:r>
              <a:rPr lang="en-US" dirty="0">
                <a:solidFill>
                  <a:schemeClr val="bg1"/>
                </a:solidFill>
              </a:rPr>
              <a:t>Overview and Brief Demonstration of Adoption Model</a:t>
            </a:r>
          </a:p>
        </p:txBody>
      </p:sp>
      <p:cxnSp>
        <p:nvCxnSpPr>
          <p:cNvPr id="10" name="Straight Connector 9"/>
          <p:cNvCxnSpPr>
            <a:cxnSpLocks/>
          </p:cNvCxnSpPr>
          <p:nvPr/>
        </p:nvCxnSpPr>
        <p:spPr>
          <a:xfrm flipV="1">
            <a:off x="370938" y="1124446"/>
            <a:ext cx="7630062" cy="1765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964895" y="4257108"/>
            <a:ext cx="407922" cy="896704"/>
          </a:xfrm>
          <a:prstGeom prst="rect">
            <a:avLst/>
          </a:prstGeom>
        </p:spPr>
      </p:pic>
      <p:pic>
        <p:nvPicPr>
          <p:cNvPr id="15" name="Picture 1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0416480" y="4257108"/>
            <a:ext cx="407922" cy="896704"/>
          </a:xfrm>
          <a:prstGeom prst="rect">
            <a:avLst/>
          </a:prstGeom>
        </p:spPr>
      </p:pic>
      <p:cxnSp>
        <p:nvCxnSpPr>
          <p:cNvPr id="16" name="Straight Connector 15"/>
          <p:cNvCxnSpPr>
            <a:cxnSpLocks/>
          </p:cNvCxnSpPr>
          <p:nvPr/>
        </p:nvCxnSpPr>
        <p:spPr>
          <a:xfrm>
            <a:off x="370938" y="1614810"/>
            <a:ext cx="763006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6062F93A-CC64-4627-858A-375066B3EAE3}"/>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328083" y="3886200"/>
            <a:ext cx="2176793" cy="1632595"/>
          </a:xfrm>
          <a:prstGeom prst="rect">
            <a:avLst/>
          </a:prstGeom>
        </p:spPr>
      </p:pic>
    </p:spTree>
    <p:extLst>
      <p:ext uri="{BB962C8B-B14F-4D97-AF65-F5344CB8AC3E}">
        <p14:creationId xmlns:p14="http://schemas.microsoft.com/office/powerpoint/2010/main" val="1739793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p:cNvSpPr>
            <a:spLocks noGrp="1"/>
          </p:cNvSpPr>
          <p:nvPr>
            <p:ph type="title"/>
          </p:nvPr>
        </p:nvSpPr>
        <p:spPr/>
        <p:txBody>
          <a:bodyPr>
            <a:normAutofit/>
          </a:bodyPr>
          <a:lstStyle/>
          <a:p>
            <a:r>
              <a:rPr lang="en-GB" dirty="0"/>
              <a:t>Thank you!</a:t>
            </a:r>
          </a:p>
        </p:txBody>
      </p:sp>
      <p:sp>
        <p:nvSpPr>
          <p:cNvPr id="6" name="Slide Number Placeholder 5"/>
          <p:cNvSpPr>
            <a:spLocks noGrp="1"/>
          </p:cNvSpPr>
          <p:nvPr>
            <p:ph type="sldNum" sz="quarter" idx="12"/>
          </p:nvPr>
        </p:nvSpPr>
        <p:spPr/>
        <p:txBody>
          <a:bodyPr>
            <a:normAutofit/>
          </a:bodyPr>
          <a:lstStyle/>
          <a:p>
            <a:fld id="{5BA07366-CB75-4AA8-9E5B-928B849F427C}" type="slidenum">
              <a:rPr lang="en-GB" smtClean="0"/>
              <a:pPr/>
              <a:t>17</a:t>
            </a:fld>
            <a:endParaRPr lang="en-GB" dirty="0"/>
          </a:p>
        </p:txBody>
      </p:sp>
    </p:spTree>
    <p:extLst>
      <p:ext uri="{BB962C8B-B14F-4D97-AF65-F5344CB8AC3E}">
        <p14:creationId xmlns:p14="http://schemas.microsoft.com/office/powerpoint/2010/main" val="3281650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66B8A-A0EB-47C5-9098-49DF1ADD684F}"/>
              </a:ext>
            </a:extLst>
          </p:cNvPr>
          <p:cNvSpPr>
            <a:spLocks noGrp="1"/>
          </p:cNvSpPr>
          <p:nvPr>
            <p:ph type="title"/>
          </p:nvPr>
        </p:nvSpPr>
        <p:spPr/>
        <p:txBody>
          <a:bodyPr/>
          <a:lstStyle/>
          <a:p>
            <a:r>
              <a:rPr lang="en-GB" dirty="0"/>
              <a:t>Methodology: Baseline Objectives and Challenges</a:t>
            </a:r>
          </a:p>
        </p:txBody>
      </p:sp>
      <p:graphicFrame>
        <p:nvGraphicFramePr>
          <p:cNvPr id="5" name="Content Placeholder 4">
            <a:extLst>
              <a:ext uri="{FF2B5EF4-FFF2-40B4-BE49-F238E27FC236}">
                <a16:creationId xmlns:a16="http://schemas.microsoft.com/office/drawing/2014/main" id="{E2D262CD-7F99-47E6-B3D3-A7A4958F00F1}"/>
              </a:ext>
            </a:extLst>
          </p:cNvPr>
          <p:cNvGraphicFramePr>
            <a:graphicFrameLocks noGrp="1"/>
          </p:cNvGraphicFramePr>
          <p:nvPr>
            <p:ph idx="1"/>
          </p:nvPr>
        </p:nvGraphicFramePr>
        <p:xfrm>
          <a:off x="334963" y="1268413"/>
          <a:ext cx="11522075" cy="4645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01D8AA61-D7D9-4938-8C67-4FDB3F0F8737}"/>
              </a:ext>
            </a:extLst>
          </p:cNvPr>
          <p:cNvSpPr>
            <a:spLocks noGrp="1"/>
          </p:cNvSpPr>
          <p:nvPr>
            <p:ph type="sldNum" sz="quarter" idx="12"/>
          </p:nvPr>
        </p:nvSpPr>
        <p:spPr/>
        <p:txBody>
          <a:bodyPr/>
          <a:lstStyle/>
          <a:p>
            <a:fld id="{5BA07366-CB75-4AA8-9E5B-928B849F427C}" type="slidenum">
              <a:rPr lang="en-GB" smtClean="0"/>
              <a:t>18</a:t>
            </a:fld>
            <a:endParaRPr lang="en-GB" dirty="0"/>
          </a:p>
        </p:txBody>
      </p:sp>
    </p:spTree>
    <p:extLst>
      <p:ext uri="{BB962C8B-B14F-4D97-AF65-F5344CB8AC3E}">
        <p14:creationId xmlns:p14="http://schemas.microsoft.com/office/powerpoint/2010/main" val="735142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8502-0C5B-402A-9B4C-363718791784}"/>
              </a:ext>
            </a:extLst>
          </p:cNvPr>
          <p:cNvSpPr>
            <a:spLocks noGrp="1"/>
          </p:cNvSpPr>
          <p:nvPr>
            <p:ph type="title"/>
          </p:nvPr>
        </p:nvSpPr>
        <p:spPr/>
        <p:txBody>
          <a:bodyPr/>
          <a:lstStyle/>
          <a:p>
            <a:r>
              <a:rPr lang="en-GB" dirty="0"/>
              <a:t>Methodology: Baseline Data Sources</a:t>
            </a:r>
          </a:p>
        </p:txBody>
      </p:sp>
      <p:sp>
        <p:nvSpPr>
          <p:cNvPr id="3" name="Slide Number Placeholder 2">
            <a:extLst>
              <a:ext uri="{FF2B5EF4-FFF2-40B4-BE49-F238E27FC236}">
                <a16:creationId xmlns:a16="http://schemas.microsoft.com/office/drawing/2014/main" id="{92C72F78-BB44-476A-A0BC-B3D453D4BD63}"/>
              </a:ext>
            </a:extLst>
          </p:cNvPr>
          <p:cNvSpPr>
            <a:spLocks noGrp="1"/>
          </p:cNvSpPr>
          <p:nvPr>
            <p:ph type="sldNum" sz="quarter" idx="12"/>
          </p:nvPr>
        </p:nvSpPr>
        <p:spPr/>
        <p:txBody>
          <a:bodyPr/>
          <a:lstStyle/>
          <a:p>
            <a:fld id="{5BA07366-CB75-4AA8-9E5B-928B849F427C}" type="slidenum">
              <a:rPr lang="en-GB" smtClean="0"/>
              <a:t>19</a:t>
            </a:fld>
            <a:endParaRPr lang="en-GB" dirty="0"/>
          </a:p>
        </p:txBody>
      </p:sp>
      <p:graphicFrame>
        <p:nvGraphicFramePr>
          <p:cNvPr id="4" name="Diagram 3">
            <a:extLst>
              <a:ext uri="{FF2B5EF4-FFF2-40B4-BE49-F238E27FC236}">
                <a16:creationId xmlns:a16="http://schemas.microsoft.com/office/drawing/2014/main" id="{8FF6FE1C-FC8D-4E7E-AF85-13E35583472F}"/>
              </a:ext>
            </a:extLst>
          </p:cNvPr>
          <p:cNvGraphicFramePr/>
          <p:nvPr/>
        </p:nvGraphicFramePr>
        <p:xfrm>
          <a:off x="838200" y="1168400"/>
          <a:ext cx="10744200" cy="4995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857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Agenda</a:t>
            </a:r>
          </a:p>
        </p:txBody>
      </p:sp>
      <p:sp>
        <p:nvSpPr>
          <p:cNvPr id="4" name="Content Placeholder 3"/>
          <p:cNvSpPr>
            <a:spLocks noGrp="1"/>
          </p:cNvSpPr>
          <p:nvPr>
            <p:ph idx="1"/>
          </p:nvPr>
        </p:nvSpPr>
        <p:spPr/>
        <p:txBody>
          <a:bodyPr/>
          <a:lstStyle/>
          <a:p>
            <a:r>
              <a:rPr lang="en-GB" dirty="0"/>
              <a:t>Introductions and Attendance</a:t>
            </a:r>
          </a:p>
          <a:p>
            <a:r>
              <a:rPr lang="en-GB" dirty="0"/>
              <a:t>Background</a:t>
            </a:r>
          </a:p>
          <a:p>
            <a:r>
              <a:rPr lang="en-GB" dirty="0"/>
              <a:t>Study purpose</a:t>
            </a:r>
          </a:p>
          <a:p>
            <a:r>
              <a:rPr lang="en-GB" dirty="0"/>
              <a:t>Overview of project tasks and methodology</a:t>
            </a:r>
          </a:p>
          <a:p>
            <a:r>
              <a:rPr lang="en-GB" dirty="0"/>
              <a:t>Key findings</a:t>
            </a:r>
          </a:p>
          <a:p>
            <a:pPr lvl="1"/>
            <a:r>
              <a:rPr lang="en-GB" dirty="0"/>
              <a:t>Baseline </a:t>
            </a:r>
          </a:p>
          <a:p>
            <a:pPr lvl="1"/>
            <a:r>
              <a:rPr lang="en-GB" dirty="0"/>
              <a:t>Energy impacts</a:t>
            </a:r>
          </a:p>
          <a:p>
            <a:pPr lvl="1"/>
            <a:r>
              <a:rPr lang="en-GB" dirty="0"/>
              <a:t>PSD review</a:t>
            </a:r>
          </a:p>
          <a:p>
            <a:pPr lvl="1"/>
            <a:r>
              <a:rPr lang="en-GB" dirty="0"/>
              <a:t>Contractor interviews</a:t>
            </a:r>
          </a:p>
          <a:p>
            <a:pPr lvl="1"/>
            <a:r>
              <a:rPr lang="en-GB" dirty="0"/>
              <a:t>Adoption model</a:t>
            </a:r>
          </a:p>
          <a:p>
            <a:r>
              <a:rPr lang="en-GB" dirty="0"/>
              <a:t>Recommendations and Conclusions</a:t>
            </a:r>
          </a:p>
          <a:p>
            <a:r>
              <a:rPr lang="en-GB" dirty="0"/>
              <a:t>Adoption Model Demonstration Overview</a:t>
            </a:r>
          </a:p>
          <a:p>
            <a:pPr marL="198000" lvl="1" indent="0">
              <a:buNone/>
            </a:pPr>
            <a:endParaRPr lang="en-GB" dirty="0"/>
          </a:p>
        </p:txBody>
      </p:sp>
      <p:sp>
        <p:nvSpPr>
          <p:cNvPr id="6" name="Slide Number Placeholder 5"/>
          <p:cNvSpPr>
            <a:spLocks noGrp="1"/>
          </p:cNvSpPr>
          <p:nvPr>
            <p:ph type="sldNum" sz="quarter" idx="12"/>
          </p:nvPr>
        </p:nvSpPr>
        <p:spPr/>
        <p:txBody>
          <a:bodyPr>
            <a:normAutofit/>
          </a:bodyPr>
          <a:lstStyle/>
          <a:p>
            <a:fld id="{5BA07366-CB75-4AA8-9E5B-928B849F427C}" type="slidenum">
              <a:rPr lang="en-GB" smtClean="0"/>
              <a:t>2</a:t>
            </a:fld>
            <a:endParaRPr lang="en-GB" dirty="0"/>
          </a:p>
        </p:txBody>
      </p:sp>
    </p:spTree>
    <p:extLst>
      <p:ext uri="{BB962C8B-B14F-4D97-AF65-F5344CB8AC3E}">
        <p14:creationId xmlns:p14="http://schemas.microsoft.com/office/powerpoint/2010/main" val="4285169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C406-86B5-4B73-8384-4F3EC7B8FBCB}"/>
              </a:ext>
            </a:extLst>
          </p:cNvPr>
          <p:cNvSpPr>
            <a:spLocks noGrp="1"/>
          </p:cNvSpPr>
          <p:nvPr>
            <p:ph type="title"/>
          </p:nvPr>
        </p:nvSpPr>
        <p:spPr/>
        <p:txBody>
          <a:bodyPr/>
          <a:lstStyle/>
          <a:p>
            <a:r>
              <a:rPr lang="en-GB" dirty="0"/>
              <a:t>Methodology: Baseline Impact Analysis</a:t>
            </a:r>
          </a:p>
        </p:txBody>
      </p:sp>
      <p:sp>
        <p:nvSpPr>
          <p:cNvPr id="4" name="Slide Number Placeholder 3">
            <a:extLst>
              <a:ext uri="{FF2B5EF4-FFF2-40B4-BE49-F238E27FC236}">
                <a16:creationId xmlns:a16="http://schemas.microsoft.com/office/drawing/2014/main" id="{F8DAF18C-15BE-4DF4-BD53-A658D3B45CF2}"/>
              </a:ext>
            </a:extLst>
          </p:cNvPr>
          <p:cNvSpPr>
            <a:spLocks noGrp="1"/>
          </p:cNvSpPr>
          <p:nvPr>
            <p:ph type="sldNum" sz="quarter" idx="12"/>
          </p:nvPr>
        </p:nvSpPr>
        <p:spPr/>
        <p:txBody>
          <a:bodyPr/>
          <a:lstStyle/>
          <a:p>
            <a:fld id="{5BA07366-CB75-4AA8-9E5B-928B849F427C}" type="slidenum">
              <a:rPr lang="en-GB" smtClean="0"/>
              <a:t>20</a:t>
            </a:fld>
            <a:endParaRPr lang="en-GB" dirty="0"/>
          </a:p>
        </p:txBody>
      </p:sp>
      <p:graphicFrame>
        <p:nvGraphicFramePr>
          <p:cNvPr id="7" name="Content Placeholder 6">
            <a:extLst>
              <a:ext uri="{FF2B5EF4-FFF2-40B4-BE49-F238E27FC236}">
                <a16:creationId xmlns:a16="http://schemas.microsoft.com/office/drawing/2014/main" id="{895372A4-3FB1-42C3-A6CE-9D6A50593B9F}"/>
              </a:ext>
            </a:extLst>
          </p:cNvPr>
          <p:cNvGraphicFramePr>
            <a:graphicFrameLocks noGrp="1"/>
          </p:cNvGraphicFramePr>
          <p:nvPr>
            <p:ph idx="1"/>
          </p:nvPr>
        </p:nvGraphicFramePr>
        <p:xfrm>
          <a:off x="990600" y="1193541"/>
          <a:ext cx="8991600" cy="1950720"/>
        </p:xfrm>
        <a:graphic>
          <a:graphicData uri="http://schemas.openxmlformats.org/drawingml/2006/table">
            <a:tbl>
              <a:tblPr firstRow="1" firstCol="1" bandRow="1"/>
              <a:tblGrid>
                <a:gridCol w="8991600">
                  <a:extLst>
                    <a:ext uri="{9D8B030D-6E8A-4147-A177-3AD203B41FA5}">
                      <a16:colId xmlns:a16="http://schemas.microsoft.com/office/drawing/2014/main" val="1320977443"/>
                    </a:ext>
                  </a:extLst>
                </a:gridCol>
              </a:tblGrid>
              <a:tr h="190500">
                <a:tc>
                  <a:txBody>
                    <a:bodyPr/>
                    <a:lstStyle/>
                    <a:p>
                      <a:pPr marL="0" marR="0">
                        <a:spcBef>
                          <a:spcPts val="100"/>
                        </a:spcBef>
                        <a:spcAft>
                          <a:spcPts val="100"/>
                        </a:spcAft>
                      </a:pPr>
                      <a:r>
                        <a:rPr lang="en-US" sz="1600" b="1" dirty="0">
                          <a:solidFill>
                            <a:srgbClr val="FFFFFF"/>
                          </a:solidFill>
                          <a:effectLst/>
                          <a:latin typeface="Verdana" panose="020B0604030504040204" pitchFamily="34" charset="0"/>
                          <a:ea typeface="SimSun" panose="02010600030101010101" pitchFamily="2" charset="-122"/>
                          <a:cs typeface="Calibri" panose="020F0502020204030204" pitchFamily="34" charset="0"/>
                        </a:rPr>
                        <a:t>Analysis Steps</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extLst>
                  <a:ext uri="{0D108BD9-81ED-4DB2-BD59-A6C34878D82A}">
                    <a16:rowId xmlns:a16="http://schemas.microsoft.com/office/drawing/2014/main" val="2750703779"/>
                  </a:ext>
                </a:extLst>
              </a:tr>
              <a:tr h="190500">
                <a:tc>
                  <a:txBody>
                    <a:bodyPr/>
                    <a:lstStyle/>
                    <a:p>
                      <a:pPr marL="0" marR="0" lvl="0" indent="0">
                        <a:spcBef>
                          <a:spcPts val="100"/>
                        </a:spcBef>
                        <a:spcAft>
                          <a:spcPts val="100"/>
                        </a:spcAft>
                        <a:buSzPts val="900"/>
                        <a:buFont typeface="Verdana" panose="020B0604030504040204" pitchFamily="34" charset="0"/>
                        <a:buNone/>
                      </a:pPr>
                      <a:r>
                        <a:rPr lang="en-US" sz="1600" dirty="0">
                          <a:effectLst/>
                          <a:latin typeface="Verdana" panose="020B0604030504040204" pitchFamily="34" charset="0"/>
                          <a:ea typeface="SimSun" panose="02010600030101010101" pitchFamily="2" charset="-122"/>
                          <a:cs typeface="Verdana" panose="020B0604030504040204" pitchFamily="34" charset="0"/>
                        </a:rPr>
                        <a:t>1.  Develop two savings baselines: reflect the pre-existing condition and current market condition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354712032"/>
                  </a:ext>
                </a:extLst>
              </a:tr>
              <a:tr h="190500">
                <a:tc>
                  <a:txBody>
                    <a:bodyPr/>
                    <a:lstStyle/>
                    <a:p>
                      <a:pPr marL="0" marR="0" lvl="0" indent="0">
                        <a:spcBef>
                          <a:spcPts val="100"/>
                        </a:spcBef>
                        <a:spcAft>
                          <a:spcPts val="100"/>
                        </a:spcAft>
                        <a:buSzPts val="900"/>
                        <a:buFont typeface="Verdana" panose="020B0604030504040204" pitchFamily="34" charset="0"/>
                        <a:buNone/>
                      </a:pPr>
                      <a:r>
                        <a:rPr lang="en-US" sz="1600" dirty="0">
                          <a:effectLst/>
                          <a:latin typeface="Verdana" panose="020B0604030504040204" pitchFamily="34" charset="0"/>
                          <a:ea typeface="SimSun" panose="02010600030101010101" pitchFamily="2" charset="-122"/>
                          <a:cs typeface="Verdana" panose="020B0604030504040204" pitchFamily="34" charset="0"/>
                        </a:rPr>
                        <a:t>2.  Identify the heating and cooling baseline efficiencies by technology and company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1237338"/>
                  </a:ext>
                </a:extLst>
              </a:tr>
              <a:tr h="190500">
                <a:tc>
                  <a:txBody>
                    <a:bodyPr/>
                    <a:lstStyle/>
                    <a:p>
                      <a:pPr marL="0" marR="0" lvl="0" indent="0">
                        <a:spcBef>
                          <a:spcPts val="100"/>
                        </a:spcBef>
                        <a:spcAft>
                          <a:spcPts val="100"/>
                        </a:spcAft>
                        <a:buSzPts val="900"/>
                        <a:buFont typeface="Verdana" panose="020B0604030504040204" pitchFamily="34" charset="0"/>
                        <a:buNone/>
                      </a:pPr>
                      <a:r>
                        <a:rPr lang="en-US" sz="1600" dirty="0">
                          <a:effectLst/>
                          <a:latin typeface="Verdana" panose="020B0604030504040204" pitchFamily="34" charset="0"/>
                          <a:ea typeface="SimSun" panose="02010600030101010101" pitchFamily="2" charset="-122"/>
                          <a:cs typeface="Verdana" panose="020B0604030504040204" pitchFamily="34" charset="0"/>
                        </a:rPr>
                        <a:t>3.  Calculate per ton therm and per ton electric impacts of cooling and heating provided by installed DHP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a16="http://schemas.microsoft.com/office/drawing/2014/main" val="1383158459"/>
                  </a:ext>
                </a:extLst>
              </a:tr>
              <a:tr h="190500">
                <a:tc>
                  <a:txBody>
                    <a:bodyPr/>
                    <a:lstStyle/>
                    <a:p>
                      <a:pPr marL="0" marR="0" lvl="0" indent="0">
                        <a:spcBef>
                          <a:spcPts val="100"/>
                        </a:spcBef>
                        <a:spcAft>
                          <a:spcPts val="100"/>
                        </a:spcAft>
                        <a:buSzPts val="900"/>
                        <a:buFont typeface="Verdana" panose="020B0604030504040204" pitchFamily="34" charset="0"/>
                        <a:buNone/>
                      </a:pPr>
                      <a:r>
                        <a:rPr lang="en-US" sz="1600" dirty="0">
                          <a:effectLst/>
                          <a:latin typeface="Verdana" panose="020B0604030504040204" pitchFamily="34" charset="0"/>
                          <a:ea typeface="SimSun" panose="02010600030101010101" pitchFamily="2" charset="-122"/>
                          <a:cs typeface="Verdana" panose="020B0604030504040204" pitchFamily="34" charset="0"/>
                        </a:rPr>
                        <a:t>4.  Quantify emissions reductions due to changes in electric and fossil fuel use attributable to installed DHP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82627219"/>
                  </a:ext>
                </a:extLst>
              </a:tr>
            </a:tbl>
          </a:graphicData>
        </a:graphic>
      </p:graphicFrame>
    </p:spTree>
    <p:extLst>
      <p:ext uri="{BB962C8B-B14F-4D97-AF65-F5344CB8AC3E}">
        <p14:creationId xmlns:p14="http://schemas.microsoft.com/office/powerpoint/2010/main" val="971706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C8265-3D16-4E52-ABCC-F6F68231DD9E}"/>
              </a:ext>
            </a:extLst>
          </p:cNvPr>
          <p:cNvSpPr>
            <a:spLocks noGrp="1"/>
          </p:cNvSpPr>
          <p:nvPr>
            <p:ph type="title"/>
          </p:nvPr>
        </p:nvSpPr>
        <p:spPr/>
        <p:txBody>
          <a:bodyPr/>
          <a:lstStyle/>
          <a:p>
            <a:r>
              <a:rPr lang="en-GB" dirty="0"/>
              <a:t>Methodology: Baseline Impact Analysis</a:t>
            </a:r>
          </a:p>
        </p:txBody>
      </p:sp>
      <p:graphicFrame>
        <p:nvGraphicFramePr>
          <p:cNvPr id="8" name="Content Placeholder 7">
            <a:extLst>
              <a:ext uri="{FF2B5EF4-FFF2-40B4-BE49-F238E27FC236}">
                <a16:creationId xmlns:a16="http://schemas.microsoft.com/office/drawing/2014/main" id="{D2DABDD0-0C8E-43EA-A7DD-74130884C878}"/>
              </a:ext>
            </a:extLst>
          </p:cNvPr>
          <p:cNvGraphicFramePr>
            <a:graphicFrameLocks noGrp="1"/>
          </p:cNvGraphicFramePr>
          <p:nvPr>
            <p:ph idx="1"/>
          </p:nvPr>
        </p:nvGraphicFramePr>
        <p:xfrm>
          <a:off x="342316" y="1356360"/>
          <a:ext cx="5448886" cy="3901440"/>
        </p:xfrm>
        <a:graphic>
          <a:graphicData uri="http://schemas.openxmlformats.org/drawingml/2006/table">
            <a:tbl>
              <a:tblPr firstRow="1" firstCol="1" bandRow="1"/>
              <a:tblGrid>
                <a:gridCol w="2089984">
                  <a:extLst>
                    <a:ext uri="{9D8B030D-6E8A-4147-A177-3AD203B41FA5}">
                      <a16:colId xmlns:a16="http://schemas.microsoft.com/office/drawing/2014/main" val="3896665273"/>
                    </a:ext>
                  </a:extLst>
                </a:gridCol>
                <a:gridCol w="1044992">
                  <a:extLst>
                    <a:ext uri="{9D8B030D-6E8A-4147-A177-3AD203B41FA5}">
                      <a16:colId xmlns:a16="http://schemas.microsoft.com/office/drawing/2014/main" val="492547527"/>
                    </a:ext>
                  </a:extLst>
                </a:gridCol>
                <a:gridCol w="1492845">
                  <a:extLst>
                    <a:ext uri="{9D8B030D-6E8A-4147-A177-3AD203B41FA5}">
                      <a16:colId xmlns:a16="http://schemas.microsoft.com/office/drawing/2014/main" val="2490465401"/>
                    </a:ext>
                  </a:extLst>
                </a:gridCol>
                <a:gridCol w="821065">
                  <a:extLst>
                    <a:ext uri="{9D8B030D-6E8A-4147-A177-3AD203B41FA5}">
                      <a16:colId xmlns:a16="http://schemas.microsoft.com/office/drawing/2014/main" val="3110071641"/>
                    </a:ext>
                  </a:extLst>
                </a:gridCol>
              </a:tblGrid>
              <a:tr h="195580">
                <a:tc rowSpan="2">
                  <a:txBody>
                    <a:bodyPr/>
                    <a:lstStyle/>
                    <a:p>
                      <a:pPr marL="0" marR="0" algn="ctr">
                        <a:spcBef>
                          <a:spcPts val="0"/>
                        </a:spcBef>
                        <a:spcAft>
                          <a:spcPts val="0"/>
                        </a:spcAft>
                      </a:pPr>
                      <a:r>
                        <a:rPr lang="en-US" sz="1600" b="1" dirty="0">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Heating System Type</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p>
                      <a:pPr marL="0" marR="0" algn="ctr">
                        <a:spcBef>
                          <a:spcPts val="0"/>
                        </a:spcBef>
                        <a:spcAft>
                          <a:spcPts val="0"/>
                        </a:spcAft>
                      </a:pPr>
                      <a:r>
                        <a:rPr lang="en-US" sz="1600" b="1" dirty="0">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and Fuel</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4F81BD"/>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tc>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 </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lnL w="12700" cap="flat" cmpd="sng" algn="ctr">
                      <a:solidFill>
                        <a:srgbClr val="FFFFFF"/>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gridSpan="2">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Baseline (n=101 heads)</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lnL>
                      <a:noFill/>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n-GB"/>
                    </a:p>
                  </a:txBody>
                  <a:tcPr/>
                </a:tc>
                <a:extLst>
                  <a:ext uri="{0D108BD9-81ED-4DB2-BD59-A6C34878D82A}">
                    <a16:rowId xmlns:a16="http://schemas.microsoft.com/office/drawing/2014/main" val="3087688186"/>
                  </a:ext>
                </a:extLst>
              </a:tr>
              <a:tr h="318135">
                <a:tc vMerge="1">
                  <a:txBody>
                    <a:bodyPr/>
                    <a:lstStyle/>
                    <a:p>
                      <a:endParaRPr lang="en-GB"/>
                    </a:p>
                  </a:txBody>
                  <a:tcPr/>
                </a:tc>
                <a:tc>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 </a:t>
                      </a:r>
                      <a:endParaRPr lang="en-US" sz="1600">
                        <a:effectLst/>
                        <a:latin typeface="Verdana" panose="020B0604030504040204" pitchFamily="34" charset="0"/>
                        <a:ea typeface="SimSun" panose="02010600030101010101" pitchFamily="2" charset="-122"/>
                        <a:cs typeface="Verdana" panose="020B0604030504040204" pitchFamily="34" charset="0"/>
                      </a:endParaRPr>
                    </a:p>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Total</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tc>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Pre-Existing</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tc>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Market Standard</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extLst>
                  <a:ext uri="{0D108BD9-81ED-4DB2-BD59-A6C34878D82A}">
                    <a16:rowId xmlns:a16="http://schemas.microsoft.com/office/drawing/2014/main" val="2939138788"/>
                  </a:ext>
                </a:extLst>
              </a:tr>
              <a:tr h="11811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Furnace - Oil</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32.5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28.5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3106339756"/>
                  </a:ext>
                </a:extLst>
              </a:tr>
              <a:tr h="55245">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Electric Resistance</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17.8</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13.8</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2166105206"/>
                  </a:ext>
                </a:extLst>
              </a:tr>
              <a:tr h="19050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Boiler - Oil</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32.5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21.5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11</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2925782996"/>
                  </a:ext>
                </a:extLst>
              </a:tr>
              <a:tr h="8382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No Heating</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3</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N/A</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N/A</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734007553"/>
                  </a:ext>
                </a:extLst>
              </a:tr>
              <a:tr h="78105">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Furnace - Gas</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10</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62699008"/>
                  </a:ext>
                </a:extLst>
              </a:tr>
              <a:tr h="19050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Solar</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2</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2</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325855779"/>
                  </a:ext>
                </a:extLst>
              </a:tr>
              <a:tr h="4953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Stove - Gas</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1.3</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1.3</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3664813156"/>
                  </a:ext>
                </a:extLst>
              </a:tr>
              <a:tr h="43815">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Boiler - Gas</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1</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80765566"/>
                  </a:ext>
                </a:extLst>
              </a:tr>
              <a:tr h="33655">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Stove - Pellet</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3466403957"/>
                  </a:ext>
                </a:extLst>
              </a:tr>
              <a:tr h="33655">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Stove - Wood</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0.4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dirty="0">
                          <a:solidFill>
                            <a:srgbClr val="000000"/>
                          </a:solidFill>
                          <a:effectLst/>
                          <a:latin typeface="Verdana" panose="020B0604030504040204" pitchFamily="34" charset="0"/>
                          <a:ea typeface="SimSun" panose="02010600030101010101" pitchFamily="2" charset="-122"/>
                          <a:cs typeface="Calibri" panose="020F0502020204030204" pitchFamily="34" charset="0"/>
                        </a:rPr>
                        <a:t>0</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316306496"/>
                  </a:ext>
                </a:extLst>
              </a:tr>
            </a:tbl>
          </a:graphicData>
        </a:graphic>
      </p:graphicFrame>
      <p:sp>
        <p:nvSpPr>
          <p:cNvPr id="4" name="Slide Number Placeholder 3">
            <a:extLst>
              <a:ext uri="{FF2B5EF4-FFF2-40B4-BE49-F238E27FC236}">
                <a16:creationId xmlns:a16="http://schemas.microsoft.com/office/drawing/2014/main" id="{B934F015-A619-4447-B5F6-7504960DC96C}"/>
              </a:ext>
            </a:extLst>
          </p:cNvPr>
          <p:cNvSpPr>
            <a:spLocks noGrp="1"/>
          </p:cNvSpPr>
          <p:nvPr>
            <p:ph type="sldNum" sz="quarter" idx="12"/>
          </p:nvPr>
        </p:nvSpPr>
        <p:spPr/>
        <p:txBody>
          <a:bodyPr/>
          <a:lstStyle/>
          <a:p>
            <a:fld id="{5BA07366-CB75-4AA8-9E5B-928B849F427C}" type="slidenum">
              <a:rPr lang="en-GB" smtClean="0"/>
              <a:t>21</a:t>
            </a:fld>
            <a:endParaRPr lang="en-GB" dirty="0"/>
          </a:p>
        </p:txBody>
      </p:sp>
      <p:sp>
        <p:nvSpPr>
          <p:cNvPr id="9" name="Rectangle 1">
            <a:extLst>
              <a:ext uri="{FF2B5EF4-FFF2-40B4-BE49-F238E27FC236}">
                <a16:creationId xmlns:a16="http://schemas.microsoft.com/office/drawing/2014/main" id="{3D116D96-7A65-4D58-9494-1F95A1ACA148}"/>
              </a:ext>
            </a:extLst>
          </p:cNvPr>
          <p:cNvSpPr>
            <a:spLocks noChangeArrowheads="1"/>
          </p:cNvSpPr>
          <p:nvPr/>
        </p:nvSpPr>
        <p:spPr bwMode="auto">
          <a:xfrm>
            <a:off x="4010025" y="2547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12" name="Table 11">
            <a:extLst>
              <a:ext uri="{FF2B5EF4-FFF2-40B4-BE49-F238E27FC236}">
                <a16:creationId xmlns:a16="http://schemas.microsoft.com/office/drawing/2014/main" id="{017E38FD-2EFE-4B3B-8557-49216580ECED}"/>
              </a:ext>
            </a:extLst>
          </p:cNvPr>
          <p:cNvGraphicFramePr>
            <a:graphicFrameLocks noGrp="1"/>
          </p:cNvGraphicFramePr>
          <p:nvPr/>
        </p:nvGraphicFramePr>
        <p:xfrm>
          <a:off x="6400800" y="1356360"/>
          <a:ext cx="5257800" cy="2438400"/>
        </p:xfrm>
        <a:graphic>
          <a:graphicData uri="http://schemas.openxmlformats.org/drawingml/2006/table">
            <a:tbl>
              <a:tblPr firstRow="1" firstCol="1" bandRow="1"/>
              <a:tblGrid>
                <a:gridCol w="2088715">
                  <a:extLst>
                    <a:ext uri="{9D8B030D-6E8A-4147-A177-3AD203B41FA5}">
                      <a16:colId xmlns:a16="http://schemas.microsoft.com/office/drawing/2014/main" val="2723461821"/>
                    </a:ext>
                  </a:extLst>
                </a:gridCol>
                <a:gridCol w="1008345">
                  <a:extLst>
                    <a:ext uri="{9D8B030D-6E8A-4147-A177-3AD203B41FA5}">
                      <a16:colId xmlns:a16="http://schemas.microsoft.com/office/drawing/2014/main" val="1209381553"/>
                    </a:ext>
                  </a:extLst>
                </a:gridCol>
                <a:gridCol w="1152395">
                  <a:extLst>
                    <a:ext uri="{9D8B030D-6E8A-4147-A177-3AD203B41FA5}">
                      <a16:colId xmlns:a16="http://schemas.microsoft.com/office/drawing/2014/main" val="3778172353"/>
                    </a:ext>
                  </a:extLst>
                </a:gridCol>
                <a:gridCol w="1008345">
                  <a:extLst>
                    <a:ext uri="{9D8B030D-6E8A-4147-A177-3AD203B41FA5}">
                      <a16:colId xmlns:a16="http://schemas.microsoft.com/office/drawing/2014/main" val="455237527"/>
                    </a:ext>
                  </a:extLst>
                </a:gridCol>
              </a:tblGrid>
              <a:tr h="195580">
                <a:tc rowSpan="2">
                  <a:txBody>
                    <a:bodyPr/>
                    <a:lstStyle/>
                    <a:p>
                      <a:pPr marL="0" marR="0">
                        <a:spcBef>
                          <a:spcPts val="0"/>
                        </a:spcBef>
                        <a:spcAft>
                          <a:spcPts val="0"/>
                        </a:spcAft>
                      </a:pPr>
                      <a:r>
                        <a:rPr lang="en-US" sz="1600" b="1" dirty="0">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Cooling System Type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p>
                      <a:pPr marL="0" marR="0">
                        <a:spcBef>
                          <a:spcPts val="0"/>
                        </a:spcBef>
                        <a:spcAft>
                          <a:spcPts val="0"/>
                        </a:spcAft>
                      </a:pPr>
                      <a:r>
                        <a:rPr lang="en-US" sz="1600" b="1" dirty="0">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and Fuel</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4F81BD"/>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tc gridSpan="3">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Baseline (n=112 heads)</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97469142"/>
                  </a:ext>
                </a:extLst>
              </a:tr>
              <a:tr h="194945">
                <a:tc vMerge="1">
                  <a:txBody>
                    <a:bodyPr/>
                    <a:lstStyle/>
                    <a:p>
                      <a:endParaRPr lang="en-GB"/>
                    </a:p>
                  </a:txBody>
                  <a:tcPr/>
                </a:tc>
                <a:tc>
                  <a:txBody>
                    <a:bodyPr/>
                    <a:lstStyle/>
                    <a:p>
                      <a:pPr marL="0" marR="0" algn="ctr">
                        <a:spcBef>
                          <a:spcPts val="0"/>
                        </a:spcBef>
                        <a:spcAft>
                          <a:spcPts val="0"/>
                        </a:spcAft>
                      </a:pPr>
                      <a:r>
                        <a:rPr lang="en-US" sz="1600" b="1" dirty="0">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p>
                      <a:pPr marL="0" marR="0" algn="ctr">
                        <a:spcBef>
                          <a:spcPts val="0"/>
                        </a:spcBef>
                        <a:spcAft>
                          <a:spcPts val="0"/>
                        </a:spcAft>
                      </a:pPr>
                      <a:r>
                        <a:rPr lang="en-US" sz="1600" b="1" dirty="0">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Total</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tc>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Pre-Existing</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tc>
                  <a:txBody>
                    <a:bodyPr/>
                    <a:lstStyle/>
                    <a:p>
                      <a:pPr marL="0" marR="0" algn="ctr">
                        <a:spcBef>
                          <a:spcPts val="0"/>
                        </a:spcBef>
                        <a:spcAft>
                          <a:spcPts val="0"/>
                        </a:spcAft>
                      </a:pPr>
                      <a:r>
                        <a:rPr lang="en-US" sz="1600" b="1">
                          <a:solidFill>
                            <a:srgbClr val="FFFFFF"/>
                          </a:solidFill>
                          <a:effectLst/>
                          <a:latin typeface="Verdana" panose="020B0604030504040204" pitchFamily="34" charset="0"/>
                          <a:ea typeface="Times New Roman" panose="02020603050405020304" pitchFamily="18" charset="0"/>
                          <a:cs typeface="Verdana" panose="020B0604030504040204" pitchFamily="34" charset="0"/>
                        </a:rPr>
                        <a:t>Market Standard</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1F497D"/>
                    </a:solidFill>
                  </a:tcPr>
                </a:tc>
                <a:extLst>
                  <a:ext uri="{0D108BD9-81ED-4DB2-BD59-A6C34878D82A}">
                    <a16:rowId xmlns:a16="http://schemas.microsoft.com/office/drawing/2014/main" val="3886242250"/>
                  </a:ext>
                </a:extLst>
              </a:tr>
              <a:tr h="19050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Window Air Conditioning</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47</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33</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14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2364426428"/>
                  </a:ext>
                </a:extLst>
              </a:tr>
              <a:tr h="19050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Central Air Conditioning</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35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3</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32</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567598481"/>
                  </a:ext>
                </a:extLst>
              </a:tr>
              <a:tr h="19050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Wall Mount AC</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2</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1</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1</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542834610"/>
                  </a:ext>
                </a:extLst>
              </a:tr>
              <a:tr h="190500">
                <a:tc>
                  <a:txBody>
                    <a:bodyPr/>
                    <a:lstStyle/>
                    <a:p>
                      <a:pPr marL="0" marR="0">
                        <a:spcBef>
                          <a:spcPts val="0"/>
                        </a:spcBef>
                        <a:spcAft>
                          <a:spcPts val="0"/>
                        </a:spcAft>
                      </a:pPr>
                      <a:r>
                        <a:rPr lang="en-US" sz="1600">
                          <a:solidFill>
                            <a:srgbClr val="000000"/>
                          </a:solidFill>
                          <a:effectLst/>
                          <a:latin typeface="Verdana" panose="020B0604030504040204" pitchFamily="34" charset="0"/>
                          <a:ea typeface="SimSun" panose="02010600030101010101" pitchFamily="2" charset="-122"/>
                          <a:cs typeface="Calibri" panose="020F0502020204030204" pitchFamily="34" charset="0"/>
                        </a:rPr>
                        <a:t>No Cooling</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28</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a:effectLst/>
                          <a:latin typeface="Verdana" panose="020B0604030504040204" pitchFamily="34" charset="0"/>
                          <a:ea typeface="SimSun" panose="02010600030101010101" pitchFamily="2" charset="-122"/>
                          <a:cs typeface="Calibri" panose="020F0502020204030204" pitchFamily="34" charset="0"/>
                        </a:rPr>
                        <a:t>N/A</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tc>
                  <a:txBody>
                    <a:bodyPr/>
                    <a:lstStyle/>
                    <a:p>
                      <a:pPr marL="0" marR="0" algn="ctr">
                        <a:spcBef>
                          <a:spcPts val="0"/>
                        </a:spcBef>
                        <a:spcAft>
                          <a:spcPts val="0"/>
                        </a:spcAft>
                      </a:pPr>
                      <a:r>
                        <a:rPr lang="en-US" sz="1600" dirty="0">
                          <a:effectLst/>
                          <a:latin typeface="Verdana" panose="020B0604030504040204" pitchFamily="34" charset="0"/>
                          <a:ea typeface="SimSun" panose="02010600030101010101" pitchFamily="2" charset="-122"/>
                          <a:cs typeface="Calibri" panose="020F0502020204030204" pitchFamily="34" charset="0"/>
                        </a:rPr>
                        <a:t>N/A</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lnL w="12700" cap="flat" cmpd="sng" algn="ctr">
                      <a:solidFill>
                        <a:srgbClr val="95B3D7"/>
                      </a:solidFill>
                      <a:prstDash val="solid"/>
                      <a:round/>
                      <a:headEnd type="none" w="med" len="med"/>
                      <a:tailEnd type="none" w="med" len="med"/>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DBE5F1"/>
                    </a:solidFill>
                  </a:tcPr>
                </a:tc>
                <a:extLst>
                  <a:ext uri="{0D108BD9-81ED-4DB2-BD59-A6C34878D82A}">
                    <a16:rowId xmlns:a16="http://schemas.microsoft.com/office/drawing/2014/main" val="1058008184"/>
                  </a:ext>
                </a:extLst>
              </a:tr>
            </a:tbl>
          </a:graphicData>
        </a:graphic>
      </p:graphicFrame>
    </p:spTree>
    <p:extLst>
      <p:ext uri="{BB962C8B-B14F-4D97-AF65-F5344CB8AC3E}">
        <p14:creationId xmlns:p14="http://schemas.microsoft.com/office/powerpoint/2010/main" val="4258150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C8265-3D16-4E52-ABCC-F6F68231DD9E}"/>
              </a:ext>
            </a:extLst>
          </p:cNvPr>
          <p:cNvSpPr>
            <a:spLocks noGrp="1"/>
          </p:cNvSpPr>
          <p:nvPr>
            <p:ph type="title"/>
          </p:nvPr>
        </p:nvSpPr>
        <p:spPr/>
        <p:txBody>
          <a:bodyPr/>
          <a:lstStyle/>
          <a:p>
            <a:r>
              <a:rPr lang="en-GB" dirty="0"/>
              <a:t>Methodology: Baseline Impact Analysis</a:t>
            </a:r>
          </a:p>
        </p:txBody>
      </p:sp>
      <p:sp>
        <p:nvSpPr>
          <p:cNvPr id="4" name="Slide Number Placeholder 3">
            <a:extLst>
              <a:ext uri="{FF2B5EF4-FFF2-40B4-BE49-F238E27FC236}">
                <a16:creationId xmlns:a16="http://schemas.microsoft.com/office/drawing/2014/main" id="{B934F015-A619-4447-B5F6-7504960DC96C}"/>
              </a:ext>
            </a:extLst>
          </p:cNvPr>
          <p:cNvSpPr>
            <a:spLocks noGrp="1"/>
          </p:cNvSpPr>
          <p:nvPr>
            <p:ph type="sldNum" sz="quarter" idx="12"/>
          </p:nvPr>
        </p:nvSpPr>
        <p:spPr/>
        <p:txBody>
          <a:bodyPr/>
          <a:lstStyle/>
          <a:p>
            <a:fld id="{5BA07366-CB75-4AA8-9E5B-928B849F427C}" type="slidenum">
              <a:rPr lang="en-GB" smtClean="0"/>
              <a:t>22</a:t>
            </a:fld>
            <a:endParaRPr lang="en-GB" dirty="0"/>
          </a:p>
        </p:txBody>
      </p:sp>
      <p:sp>
        <p:nvSpPr>
          <p:cNvPr id="9" name="Rectangle 1">
            <a:extLst>
              <a:ext uri="{FF2B5EF4-FFF2-40B4-BE49-F238E27FC236}">
                <a16:creationId xmlns:a16="http://schemas.microsoft.com/office/drawing/2014/main" id="{3D116D96-7A65-4D58-9494-1F95A1ACA148}"/>
              </a:ext>
            </a:extLst>
          </p:cNvPr>
          <p:cNvSpPr>
            <a:spLocks noChangeArrowheads="1"/>
          </p:cNvSpPr>
          <p:nvPr/>
        </p:nvSpPr>
        <p:spPr bwMode="auto">
          <a:xfrm>
            <a:off x="4010025" y="25479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6A2D4B31-FAB5-48C7-B4FE-D4B7FEBB3FAC}"/>
              </a:ext>
            </a:extLst>
          </p:cNvPr>
          <p:cNvGraphicFramePr>
            <a:graphicFrameLocks noGrp="1"/>
          </p:cNvGraphicFramePr>
          <p:nvPr/>
        </p:nvGraphicFramePr>
        <p:xfrm>
          <a:off x="487904" y="1524000"/>
          <a:ext cx="6446296" cy="4375912"/>
        </p:xfrm>
        <a:graphic>
          <a:graphicData uri="http://schemas.openxmlformats.org/drawingml/2006/table">
            <a:tbl>
              <a:tblPr firstRow="1" firstCol="1" bandRow="1"/>
              <a:tblGrid>
                <a:gridCol w="1890163">
                  <a:extLst>
                    <a:ext uri="{9D8B030D-6E8A-4147-A177-3AD203B41FA5}">
                      <a16:colId xmlns:a16="http://schemas.microsoft.com/office/drawing/2014/main" val="734458879"/>
                    </a:ext>
                  </a:extLst>
                </a:gridCol>
                <a:gridCol w="1325643">
                  <a:extLst>
                    <a:ext uri="{9D8B030D-6E8A-4147-A177-3AD203B41FA5}">
                      <a16:colId xmlns:a16="http://schemas.microsoft.com/office/drawing/2014/main" val="1032677619"/>
                    </a:ext>
                  </a:extLst>
                </a:gridCol>
                <a:gridCol w="1615245">
                  <a:extLst>
                    <a:ext uri="{9D8B030D-6E8A-4147-A177-3AD203B41FA5}">
                      <a16:colId xmlns:a16="http://schemas.microsoft.com/office/drawing/2014/main" val="1197971220"/>
                    </a:ext>
                  </a:extLst>
                </a:gridCol>
                <a:gridCol w="1615245">
                  <a:extLst>
                    <a:ext uri="{9D8B030D-6E8A-4147-A177-3AD203B41FA5}">
                      <a16:colId xmlns:a16="http://schemas.microsoft.com/office/drawing/2014/main" val="4149584855"/>
                    </a:ext>
                  </a:extLst>
                </a:gridCol>
              </a:tblGrid>
              <a:tr h="146685">
                <a:tc rowSpan="2">
                  <a:txBody>
                    <a:bodyPr/>
                    <a:lstStyle/>
                    <a:p>
                      <a:pPr marL="0" marR="0">
                        <a:lnSpc>
                          <a:spcPct val="115000"/>
                        </a:lnSpc>
                        <a:spcBef>
                          <a:spcPts val="0"/>
                        </a:spcBef>
                        <a:spcAft>
                          <a:spcPts val="0"/>
                        </a:spcAft>
                      </a:pPr>
                      <a:r>
                        <a:rPr lang="en-US" sz="1600" b="1" dirty="0">
                          <a:solidFill>
                            <a:srgbClr val="FFFFFF"/>
                          </a:solidFill>
                          <a:effectLst/>
                          <a:latin typeface="Verdana" panose="020B0604030504040204" pitchFamily="34" charset="0"/>
                          <a:ea typeface="SimSun" panose="02010600030101010101" pitchFamily="2" charset="-122"/>
                          <a:cs typeface="Verdana" panose="020B0604030504040204" pitchFamily="34" charset="0"/>
                        </a:rPr>
                        <a:t>Heating System Type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p>
                      <a:pPr marL="0" marR="0">
                        <a:lnSpc>
                          <a:spcPct val="115000"/>
                        </a:lnSpc>
                        <a:spcBef>
                          <a:spcPts val="0"/>
                        </a:spcBef>
                        <a:spcAft>
                          <a:spcPts val="0"/>
                        </a:spcAft>
                      </a:pPr>
                      <a:r>
                        <a:rPr lang="en-US" sz="1600" b="1" dirty="0">
                          <a:solidFill>
                            <a:srgbClr val="FFFFFF"/>
                          </a:solidFill>
                          <a:effectLst/>
                          <a:latin typeface="Verdana" panose="020B0604030504040204" pitchFamily="34" charset="0"/>
                          <a:ea typeface="SimSun" panose="02010600030101010101" pitchFamily="2" charset="-122"/>
                          <a:cs typeface="Verdana" panose="020B0604030504040204" pitchFamily="34" charset="0"/>
                        </a:rPr>
                        <a:t>and Fuel</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1F497D"/>
                    </a:solidFill>
                  </a:tcPr>
                </a:tc>
                <a:tc gridSpan="3">
                  <a:txBody>
                    <a:bodyPr/>
                    <a:lstStyle/>
                    <a:p>
                      <a:pPr marL="0" marR="0" algn="ctr">
                        <a:lnSpc>
                          <a:spcPct val="115000"/>
                        </a:lnSpc>
                        <a:spcBef>
                          <a:spcPts val="0"/>
                        </a:spcBef>
                        <a:spcAft>
                          <a:spcPts val="0"/>
                        </a:spcAft>
                      </a:pPr>
                      <a:r>
                        <a:rPr lang="en-US" sz="1600" b="1">
                          <a:solidFill>
                            <a:srgbClr val="FFFFFF"/>
                          </a:solidFill>
                          <a:effectLst/>
                          <a:latin typeface="Verdana" panose="020B0604030504040204" pitchFamily="34" charset="0"/>
                          <a:ea typeface="SimSun" panose="02010600030101010101" pitchFamily="2" charset="-122"/>
                          <a:cs typeface="Verdana" panose="020B0604030504040204" pitchFamily="34" charset="0"/>
                        </a:rPr>
                        <a:t>Assumed Efficiency (AFUE)</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45411601"/>
                  </a:ext>
                </a:extLst>
              </a:tr>
              <a:tr h="146050">
                <a:tc vMerge="1">
                  <a:txBody>
                    <a:bodyPr/>
                    <a:lstStyle/>
                    <a:p>
                      <a:endParaRPr lang="en-GB"/>
                    </a:p>
                  </a:txBody>
                  <a:tcPr/>
                </a:tc>
                <a:tc>
                  <a:txBody>
                    <a:bodyPr/>
                    <a:lstStyle/>
                    <a:p>
                      <a:pPr marL="0" marR="0" algn="ctr">
                        <a:lnSpc>
                          <a:spcPct val="115000"/>
                        </a:lnSpc>
                        <a:spcBef>
                          <a:spcPts val="0"/>
                        </a:spcBef>
                        <a:spcAft>
                          <a:spcPts val="0"/>
                        </a:spcAft>
                      </a:pPr>
                      <a:r>
                        <a:rPr lang="en-US" sz="1600" b="1">
                          <a:solidFill>
                            <a:srgbClr val="FFFFFF"/>
                          </a:solidFill>
                          <a:effectLst/>
                          <a:latin typeface="Verdana" panose="020B0604030504040204" pitchFamily="34" charset="0"/>
                          <a:ea typeface="SimSun" panose="02010600030101010101" pitchFamily="2" charset="-122"/>
                          <a:cs typeface="Verdana" panose="020B0604030504040204" pitchFamily="34" charset="0"/>
                        </a:rPr>
                        <a:t>Utility</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1F497D"/>
                    </a:solidFill>
                  </a:tcPr>
                </a:tc>
                <a:tc>
                  <a:txBody>
                    <a:bodyPr/>
                    <a:lstStyle/>
                    <a:p>
                      <a:pPr marL="0" marR="0" algn="ctr">
                        <a:lnSpc>
                          <a:spcPct val="115000"/>
                        </a:lnSpc>
                        <a:spcBef>
                          <a:spcPts val="0"/>
                        </a:spcBef>
                        <a:spcAft>
                          <a:spcPts val="0"/>
                        </a:spcAft>
                      </a:pPr>
                      <a:r>
                        <a:rPr lang="en-US" sz="1600" b="1" dirty="0">
                          <a:solidFill>
                            <a:srgbClr val="FFFFFF"/>
                          </a:solidFill>
                          <a:effectLst/>
                          <a:latin typeface="Verdana" panose="020B0604030504040204" pitchFamily="34" charset="0"/>
                          <a:ea typeface="SimSun" panose="02010600030101010101" pitchFamily="2" charset="-122"/>
                          <a:cs typeface="Verdana" panose="020B0604030504040204" pitchFamily="34" charset="0"/>
                        </a:rPr>
                        <a:t>Pre-Existing</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1F497D"/>
                    </a:solidFill>
                  </a:tcPr>
                </a:tc>
                <a:tc>
                  <a:txBody>
                    <a:bodyPr/>
                    <a:lstStyle/>
                    <a:p>
                      <a:pPr marL="0" marR="0" algn="ctr">
                        <a:lnSpc>
                          <a:spcPct val="115000"/>
                        </a:lnSpc>
                        <a:spcBef>
                          <a:spcPts val="0"/>
                        </a:spcBef>
                        <a:spcAft>
                          <a:spcPts val="0"/>
                        </a:spcAft>
                      </a:pPr>
                      <a:r>
                        <a:rPr lang="en-US" sz="1600" b="1">
                          <a:solidFill>
                            <a:srgbClr val="FFFFFF"/>
                          </a:solidFill>
                          <a:effectLst/>
                          <a:latin typeface="Verdana" panose="020B0604030504040204" pitchFamily="34" charset="0"/>
                          <a:ea typeface="SimSun" panose="02010600030101010101" pitchFamily="2" charset="-122"/>
                          <a:cs typeface="Verdana" panose="020B0604030504040204" pitchFamily="34" charset="0"/>
                        </a:rPr>
                        <a:t>Market Baseline </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1F497D"/>
                    </a:solidFill>
                  </a:tcPr>
                </a:tc>
                <a:extLst>
                  <a:ext uri="{0D108BD9-81ED-4DB2-BD59-A6C34878D82A}">
                    <a16:rowId xmlns:a16="http://schemas.microsoft.com/office/drawing/2014/main" val="986475667"/>
                  </a:ext>
                </a:extLst>
              </a:tr>
              <a:tr h="161290">
                <a:tc rowSpan="3">
                  <a:txBody>
                    <a:bodyPr/>
                    <a:lstStyle/>
                    <a:p>
                      <a:pPr marL="0" marR="0">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Furnace - Oil</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UI</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80% </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83%</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1352662755"/>
                  </a:ext>
                </a:extLst>
              </a:tr>
              <a:tr h="16065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Eversource</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76%</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82%</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3907613069"/>
                  </a:ext>
                </a:extLst>
              </a:tr>
              <a:tr h="15811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Overall</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77%</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82%</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extLst>
                  <a:ext uri="{0D108BD9-81ED-4DB2-BD59-A6C34878D82A}">
                    <a16:rowId xmlns:a16="http://schemas.microsoft.com/office/drawing/2014/main" val="4062663360"/>
                  </a:ext>
                </a:extLst>
              </a:tr>
              <a:tr h="174625">
                <a:tc rowSpan="3">
                  <a:txBody>
                    <a:bodyPr/>
                    <a:lstStyle/>
                    <a:p>
                      <a:pPr marL="0" marR="0">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Furnace - Gas</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UI</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78%</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80%</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2889506455"/>
                  </a:ext>
                </a:extLst>
              </a:tr>
              <a:tr h="17462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Eversource</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78% </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85%</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519451253"/>
                  </a:ext>
                </a:extLst>
              </a:tr>
              <a:tr h="17462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Overall</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78%</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84%</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extLst>
                  <a:ext uri="{0D108BD9-81ED-4DB2-BD59-A6C34878D82A}">
                    <a16:rowId xmlns:a16="http://schemas.microsoft.com/office/drawing/2014/main" val="408373250"/>
                  </a:ext>
                </a:extLst>
              </a:tr>
              <a:tr h="190500">
                <a:tc>
                  <a:txBody>
                    <a:bodyPr/>
                    <a:lstStyle/>
                    <a:p>
                      <a:pPr marL="0" marR="0">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Electric Resistance</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Both</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100%</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100%</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extLst>
                  <a:ext uri="{0D108BD9-81ED-4DB2-BD59-A6C34878D82A}">
                    <a16:rowId xmlns:a16="http://schemas.microsoft.com/office/drawing/2014/main" val="906103934"/>
                  </a:ext>
                </a:extLst>
              </a:tr>
              <a:tr h="174625">
                <a:tc rowSpan="3">
                  <a:txBody>
                    <a:bodyPr/>
                    <a:lstStyle/>
                    <a:p>
                      <a:pPr marL="0" marR="0">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Boiler - Oil</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UI</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80%</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84%</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4120612076"/>
                  </a:ext>
                </a:extLst>
              </a:tr>
              <a:tr h="16954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Eversource</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78%</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82%</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3076668482"/>
                  </a:ext>
                </a:extLst>
              </a:tr>
              <a:tr h="16954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Overall</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79%</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83%</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extLst>
                  <a:ext uri="{0D108BD9-81ED-4DB2-BD59-A6C34878D82A}">
                    <a16:rowId xmlns:a16="http://schemas.microsoft.com/office/drawing/2014/main" val="1690228836"/>
                  </a:ext>
                </a:extLst>
              </a:tr>
              <a:tr h="157480">
                <a:tc rowSpan="3">
                  <a:txBody>
                    <a:bodyPr/>
                    <a:lstStyle/>
                    <a:p>
                      <a:pPr marL="0" marR="0">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Boiler - Gas</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UI</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80%</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82%</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2630861750"/>
                  </a:ext>
                </a:extLst>
              </a:tr>
              <a:tr h="15811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Eversource</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80%</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85%</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FFFFFF"/>
                    </a:solidFill>
                  </a:tcPr>
                </a:tc>
                <a:extLst>
                  <a:ext uri="{0D108BD9-81ED-4DB2-BD59-A6C34878D82A}">
                    <a16:rowId xmlns:a16="http://schemas.microsoft.com/office/drawing/2014/main" val="3911401942"/>
                  </a:ext>
                </a:extLst>
              </a:tr>
              <a:tr h="158115">
                <a:tc vMerge="1">
                  <a:txBody>
                    <a:bodyPr/>
                    <a:lstStyle/>
                    <a:p>
                      <a:endParaRPr lang="en-GB"/>
                    </a:p>
                  </a:txBody>
                  <a:tcPr/>
                </a:tc>
                <a:tc>
                  <a:txBody>
                    <a:bodyPr/>
                    <a:lstStyle/>
                    <a:p>
                      <a:pPr marL="0" marR="43815"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Overall</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80%</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tc>
                  <a:txBody>
                    <a:bodyPr/>
                    <a:lstStyle/>
                    <a:p>
                      <a:pPr marL="0" marR="0" algn="r">
                        <a:lnSpc>
                          <a:spcPct val="115000"/>
                        </a:lnSpc>
                        <a:spcBef>
                          <a:spcPts val="0"/>
                        </a:spcBef>
                        <a:spcAft>
                          <a:spcPts val="0"/>
                        </a:spcAft>
                      </a:pPr>
                      <a:r>
                        <a:rPr lang="en-US" sz="1600" dirty="0">
                          <a:effectLst/>
                          <a:latin typeface="Verdana" panose="020B0604030504040204" pitchFamily="34" charset="0"/>
                          <a:ea typeface="SimSun" panose="02010600030101010101" pitchFamily="2" charset="-122"/>
                          <a:cs typeface="Verdana" panose="020B0604030504040204" pitchFamily="34" charset="0"/>
                        </a:rPr>
                        <a:t>84%</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BE5F1"/>
                    </a:solidFill>
                  </a:tcPr>
                </a:tc>
                <a:extLst>
                  <a:ext uri="{0D108BD9-81ED-4DB2-BD59-A6C34878D82A}">
                    <a16:rowId xmlns:a16="http://schemas.microsoft.com/office/drawing/2014/main" val="2939081172"/>
                  </a:ext>
                </a:extLst>
              </a:tr>
            </a:tbl>
          </a:graphicData>
        </a:graphic>
      </p:graphicFrame>
      <p:graphicFrame>
        <p:nvGraphicFramePr>
          <p:cNvPr id="7" name="Table 6">
            <a:extLst>
              <a:ext uri="{FF2B5EF4-FFF2-40B4-BE49-F238E27FC236}">
                <a16:creationId xmlns:a16="http://schemas.microsoft.com/office/drawing/2014/main" id="{0589DE37-8A13-4338-AFE1-EC2B7F7339E2}"/>
              </a:ext>
            </a:extLst>
          </p:cNvPr>
          <p:cNvGraphicFramePr>
            <a:graphicFrameLocks noGrp="1"/>
          </p:cNvGraphicFramePr>
          <p:nvPr/>
        </p:nvGraphicFramePr>
        <p:xfrm>
          <a:off x="7086376" y="1522413"/>
          <a:ext cx="4877023" cy="1318260"/>
        </p:xfrm>
        <a:graphic>
          <a:graphicData uri="http://schemas.openxmlformats.org/drawingml/2006/table">
            <a:tbl>
              <a:tblPr firstRow="1" firstCol="1" bandRow="1"/>
              <a:tblGrid>
                <a:gridCol w="1750049">
                  <a:extLst>
                    <a:ext uri="{9D8B030D-6E8A-4147-A177-3AD203B41FA5}">
                      <a16:colId xmlns:a16="http://schemas.microsoft.com/office/drawing/2014/main" val="4219359498"/>
                    </a:ext>
                  </a:extLst>
                </a:gridCol>
                <a:gridCol w="1563487">
                  <a:extLst>
                    <a:ext uri="{9D8B030D-6E8A-4147-A177-3AD203B41FA5}">
                      <a16:colId xmlns:a16="http://schemas.microsoft.com/office/drawing/2014/main" val="1870744326"/>
                    </a:ext>
                  </a:extLst>
                </a:gridCol>
                <a:gridCol w="1563487">
                  <a:extLst>
                    <a:ext uri="{9D8B030D-6E8A-4147-A177-3AD203B41FA5}">
                      <a16:colId xmlns:a16="http://schemas.microsoft.com/office/drawing/2014/main" val="3873827977"/>
                    </a:ext>
                  </a:extLst>
                </a:gridCol>
              </a:tblGrid>
              <a:tr h="146685">
                <a:tc rowSpan="2">
                  <a:txBody>
                    <a:bodyPr/>
                    <a:lstStyle/>
                    <a:p>
                      <a:pPr marL="0" marR="0">
                        <a:lnSpc>
                          <a:spcPct val="115000"/>
                        </a:lnSpc>
                        <a:spcBef>
                          <a:spcPts val="0"/>
                        </a:spcBef>
                        <a:spcAft>
                          <a:spcPts val="0"/>
                        </a:spcAft>
                      </a:pPr>
                      <a:r>
                        <a:rPr lang="en-US" sz="1600" b="1" dirty="0">
                          <a:solidFill>
                            <a:srgbClr val="FFFFFF"/>
                          </a:solidFill>
                          <a:effectLst/>
                          <a:latin typeface="Verdana" panose="020B0604030504040204" pitchFamily="34" charset="0"/>
                          <a:ea typeface="SimSun" panose="02010600030101010101" pitchFamily="2" charset="-122"/>
                          <a:cs typeface="Verdana" panose="020B0604030504040204" pitchFamily="34" charset="0"/>
                        </a:rPr>
                        <a:t>Cooling System Type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p>
                      <a:pPr marL="0" marR="0">
                        <a:lnSpc>
                          <a:spcPct val="115000"/>
                        </a:lnSpc>
                        <a:spcBef>
                          <a:spcPts val="0"/>
                        </a:spcBef>
                        <a:spcAft>
                          <a:spcPts val="0"/>
                        </a:spcAft>
                      </a:pPr>
                      <a:r>
                        <a:rPr lang="en-US" sz="1600" b="1" dirty="0">
                          <a:solidFill>
                            <a:srgbClr val="FFFFFF"/>
                          </a:solidFill>
                          <a:effectLst/>
                          <a:latin typeface="Verdana" panose="020B0604030504040204" pitchFamily="34" charset="0"/>
                          <a:ea typeface="SimSun" panose="02010600030101010101" pitchFamily="2" charset="-122"/>
                          <a:cs typeface="Verdana" panose="020B0604030504040204" pitchFamily="34" charset="0"/>
                        </a:rPr>
                        <a:t>and Fuel</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1F497D"/>
                    </a:solidFill>
                  </a:tcPr>
                </a:tc>
                <a:tc gridSpan="2">
                  <a:txBody>
                    <a:bodyPr/>
                    <a:lstStyle/>
                    <a:p>
                      <a:pPr marL="0" marR="0" algn="ctr">
                        <a:lnSpc>
                          <a:spcPct val="115000"/>
                        </a:lnSpc>
                        <a:spcBef>
                          <a:spcPts val="0"/>
                        </a:spcBef>
                        <a:spcAft>
                          <a:spcPts val="0"/>
                        </a:spcAft>
                      </a:pPr>
                      <a:r>
                        <a:rPr lang="en-US" sz="1600" b="1">
                          <a:solidFill>
                            <a:srgbClr val="FFFFFF"/>
                          </a:solidFill>
                          <a:effectLst/>
                          <a:latin typeface="Verdana" panose="020B0604030504040204" pitchFamily="34" charset="0"/>
                          <a:ea typeface="SimSun" panose="02010600030101010101" pitchFamily="2" charset="-122"/>
                          <a:cs typeface="Verdana" panose="020B0604030504040204" pitchFamily="34" charset="0"/>
                        </a:rPr>
                        <a:t>Assumed Efficiency (EER)</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497D"/>
                    </a:solidFill>
                  </a:tcPr>
                </a:tc>
                <a:tc hMerge="1">
                  <a:txBody>
                    <a:bodyPr/>
                    <a:lstStyle/>
                    <a:p>
                      <a:endParaRPr lang="en-GB"/>
                    </a:p>
                  </a:txBody>
                  <a:tcPr/>
                </a:tc>
                <a:extLst>
                  <a:ext uri="{0D108BD9-81ED-4DB2-BD59-A6C34878D82A}">
                    <a16:rowId xmlns:a16="http://schemas.microsoft.com/office/drawing/2014/main" val="1616158685"/>
                  </a:ext>
                </a:extLst>
              </a:tr>
              <a:tr h="146050">
                <a:tc vMerge="1">
                  <a:txBody>
                    <a:bodyPr/>
                    <a:lstStyle/>
                    <a:p>
                      <a:endParaRPr lang="en-GB"/>
                    </a:p>
                  </a:txBody>
                  <a:tcPr/>
                </a:tc>
                <a:tc>
                  <a:txBody>
                    <a:bodyPr/>
                    <a:lstStyle/>
                    <a:p>
                      <a:pPr marL="0" marR="0" algn="ctr">
                        <a:lnSpc>
                          <a:spcPct val="115000"/>
                        </a:lnSpc>
                        <a:spcBef>
                          <a:spcPts val="0"/>
                        </a:spcBef>
                        <a:spcAft>
                          <a:spcPts val="0"/>
                        </a:spcAft>
                      </a:pPr>
                      <a:r>
                        <a:rPr lang="en-US" sz="1600" b="1" dirty="0">
                          <a:solidFill>
                            <a:srgbClr val="FFFFFF"/>
                          </a:solidFill>
                          <a:effectLst/>
                          <a:latin typeface="Verdana" panose="020B0604030504040204" pitchFamily="34" charset="0"/>
                          <a:ea typeface="SimSun" panose="02010600030101010101" pitchFamily="2" charset="-122"/>
                          <a:cs typeface="Verdana" panose="020B0604030504040204" pitchFamily="34" charset="0"/>
                        </a:rPr>
                        <a:t>Pre-Existing</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1F497D"/>
                    </a:solidFill>
                  </a:tcPr>
                </a:tc>
                <a:tc>
                  <a:txBody>
                    <a:bodyPr/>
                    <a:lstStyle/>
                    <a:p>
                      <a:pPr marL="0" marR="0" algn="ctr">
                        <a:lnSpc>
                          <a:spcPct val="115000"/>
                        </a:lnSpc>
                        <a:spcBef>
                          <a:spcPts val="0"/>
                        </a:spcBef>
                        <a:spcAft>
                          <a:spcPts val="0"/>
                        </a:spcAft>
                      </a:pPr>
                      <a:r>
                        <a:rPr lang="en-US" sz="1600" b="1" dirty="0">
                          <a:solidFill>
                            <a:srgbClr val="FFFFFF"/>
                          </a:solidFill>
                          <a:effectLst/>
                          <a:latin typeface="Verdana" panose="020B0604030504040204" pitchFamily="34" charset="0"/>
                          <a:ea typeface="SimSun" panose="02010600030101010101" pitchFamily="2" charset="-122"/>
                          <a:cs typeface="Verdana" panose="020B0604030504040204" pitchFamily="34" charset="0"/>
                        </a:rPr>
                        <a:t>Market Baseline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0" marR="0" marT="0"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1F497D"/>
                    </a:solidFill>
                  </a:tcPr>
                </a:tc>
                <a:extLst>
                  <a:ext uri="{0D108BD9-81ED-4DB2-BD59-A6C34878D82A}">
                    <a16:rowId xmlns:a16="http://schemas.microsoft.com/office/drawing/2014/main" val="2886787984"/>
                  </a:ext>
                </a:extLst>
              </a:tr>
              <a:tr h="192405">
                <a:tc>
                  <a:txBody>
                    <a:bodyPr/>
                    <a:lstStyle/>
                    <a:p>
                      <a:pPr marL="0" marR="0">
                        <a:lnSpc>
                          <a:spcPct val="115000"/>
                        </a:lnSpc>
                        <a:spcBef>
                          <a:spcPts val="0"/>
                        </a:spcBef>
                        <a:spcAft>
                          <a:spcPts val="0"/>
                        </a:spcAft>
                      </a:pPr>
                      <a:r>
                        <a:rPr lang="en-US" sz="1600" dirty="0">
                          <a:effectLst/>
                          <a:latin typeface="Verdana" panose="020B0604030504040204" pitchFamily="34" charset="0"/>
                          <a:ea typeface="SimSun" panose="02010600030101010101" pitchFamily="2" charset="-122"/>
                          <a:cs typeface="Verdana" panose="020B0604030504040204" pitchFamily="34" charset="0"/>
                        </a:rPr>
                        <a:t>Window AC</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solidFill>
                      <a:srgbClr val="D9E2F3"/>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8.86</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11.0</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9E2F3"/>
                    </a:solidFill>
                  </a:tcPr>
                </a:tc>
                <a:extLst>
                  <a:ext uri="{0D108BD9-81ED-4DB2-BD59-A6C34878D82A}">
                    <a16:rowId xmlns:a16="http://schemas.microsoft.com/office/drawing/2014/main" val="776458019"/>
                  </a:ext>
                </a:extLst>
              </a:tr>
              <a:tr h="190500">
                <a:tc>
                  <a:txBody>
                    <a:bodyPr/>
                    <a:lstStyle/>
                    <a:p>
                      <a:pPr marL="0" marR="0">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Central Air</a:t>
                      </a:r>
                    </a:p>
                  </a:txBody>
                  <a:tcPr marL="68580" marR="6858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8DB3E2"/>
                      </a:solidFill>
                      <a:prstDash val="solid"/>
                      <a:round/>
                      <a:headEnd type="none" w="med" len="med"/>
                      <a:tailEnd type="none" w="med" len="med"/>
                    </a:lnT>
                    <a:lnB w="12700" cap="flat" cmpd="sng" algn="ctr">
                      <a:solidFill>
                        <a:srgbClr val="8DB3E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effectLst/>
                          <a:latin typeface="Verdana" panose="020B0604030504040204" pitchFamily="34" charset="0"/>
                          <a:ea typeface="SimSun" panose="02010600030101010101" pitchFamily="2" charset="-122"/>
                          <a:cs typeface="Verdana" panose="020B0604030504040204" pitchFamily="34" charset="0"/>
                        </a:rPr>
                        <a:t>8.0</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dirty="0">
                          <a:effectLst/>
                          <a:latin typeface="Verdana" panose="020B0604030504040204" pitchFamily="34" charset="0"/>
                          <a:ea typeface="SimSun" panose="02010600030101010101" pitchFamily="2" charset="-122"/>
                          <a:cs typeface="Verdana" panose="020B0604030504040204" pitchFamily="34" charset="0"/>
                        </a:rPr>
                        <a:t>11.0</a:t>
                      </a:r>
                    </a:p>
                  </a:txBody>
                  <a:tcPr marL="0" marR="0" marT="0" marB="0" anchor="ctr">
                    <a:lnL w="12700" cap="flat" cmpd="sng" algn="ctr">
                      <a:solidFill>
                        <a:srgbClr val="8DB3E2"/>
                      </a:solidFill>
                      <a:prstDash val="solid"/>
                      <a:round/>
                      <a:headEnd type="none" w="med" len="med"/>
                      <a:tailEnd type="none" w="med" len="med"/>
                    </a:lnL>
                    <a:lnR w="12700" cap="flat" cmpd="sng" algn="ctr">
                      <a:solidFill>
                        <a:srgbClr val="8DB3E2"/>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8DB3E2"/>
                      </a:solidFill>
                      <a:prstDash val="solid"/>
                      <a:round/>
                      <a:headEnd type="none" w="med" len="med"/>
                      <a:tailEnd type="none" w="med" len="med"/>
                    </a:lnB>
                  </a:tcPr>
                </a:tc>
                <a:extLst>
                  <a:ext uri="{0D108BD9-81ED-4DB2-BD59-A6C34878D82A}">
                    <a16:rowId xmlns:a16="http://schemas.microsoft.com/office/drawing/2014/main" val="740819275"/>
                  </a:ext>
                </a:extLst>
              </a:tr>
            </a:tbl>
          </a:graphicData>
        </a:graphic>
      </p:graphicFrame>
    </p:spTree>
    <p:extLst>
      <p:ext uri="{BB962C8B-B14F-4D97-AF65-F5344CB8AC3E}">
        <p14:creationId xmlns:p14="http://schemas.microsoft.com/office/powerpoint/2010/main" val="4242771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49B9F-1FDF-4700-816E-2A564813720F}"/>
              </a:ext>
            </a:extLst>
          </p:cNvPr>
          <p:cNvSpPr>
            <a:spLocks noGrp="1"/>
          </p:cNvSpPr>
          <p:nvPr>
            <p:ph type="title"/>
          </p:nvPr>
        </p:nvSpPr>
        <p:spPr/>
        <p:txBody>
          <a:bodyPr/>
          <a:lstStyle/>
          <a:p>
            <a:r>
              <a:rPr lang="en-GB" dirty="0"/>
              <a:t>Methodology: Contractor Surveys</a:t>
            </a:r>
          </a:p>
        </p:txBody>
      </p:sp>
      <p:pic>
        <p:nvPicPr>
          <p:cNvPr id="5" name="Content Placeholder 4">
            <a:extLst>
              <a:ext uri="{FF2B5EF4-FFF2-40B4-BE49-F238E27FC236}">
                <a16:creationId xmlns:a16="http://schemas.microsoft.com/office/drawing/2014/main" id="{E6B07B48-65FA-4242-97CB-F0D58F686B14}"/>
              </a:ext>
            </a:extLst>
          </p:cNvPr>
          <p:cNvPicPr>
            <a:picLocks noGrp="1" noChangeAspect="1"/>
          </p:cNvPicPr>
          <p:nvPr>
            <p:ph idx="1"/>
          </p:nvPr>
        </p:nvPicPr>
        <p:blipFill>
          <a:blip r:embed="rId3"/>
          <a:stretch>
            <a:fillRect/>
          </a:stretch>
        </p:blipFill>
        <p:spPr>
          <a:xfrm>
            <a:off x="990600" y="1371600"/>
            <a:ext cx="7543800" cy="4038600"/>
          </a:xfrm>
          <a:prstGeom prst="rect">
            <a:avLst/>
          </a:prstGeom>
        </p:spPr>
      </p:pic>
      <p:sp>
        <p:nvSpPr>
          <p:cNvPr id="4" name="Slide Number Placeholder 3">
            <a:extLst>
              <a:ext uri="{FF2B5EF4-FFF2-40B4-BE49-F238E27FC236}">
                <a16:creationId xmlns:a16="http://schemas.microsoft.com/office/drawing/2014/main" id="{8F833CDF-42B7-4335-801F-7771B0B28325}"/>
              </a:ext>
            </a:extLst>
          </p:cNvPr>
          <p:cNvSpPr>
            <a:spLocks noGrp="1"/>
          </p:cNvSpPr>
          <p:nvPr>
            <p:ph type="sldNum" sz="quarter" idx="12"/>
          </p:nvPr>
        </p:nvSpPr>
        <p:spPr/>
        <p:txBody>
          <a:bodyPr/>
          <a:lstStyle/>
          <a:p>
            <a:fld id="{5BA07366-CB75-4AA8-9E5B-928B849F427C}" type="slidenum">
              <a:rPr lang="en-GB" smtClean="0"/>
              <a:t>23</a:t>
            </a:fld>
            <a:endParaRPr lang="en-GB" dirty="0"/>
          </a:p>
        </p:txBody>
      </p:sp>
    </p:spTree>
    <p:extLst>
      <p:ext uri="{BB962C8B-B14F-4D97-AF65-F5344CB8AC3E}">
        <p14:creationId xmlns:p14="http://schemas.microsoft.com/office/powerpoint/2010/main" val="2650074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8502-0C5B-402A-9B4C-363718791784}"/>
              </a:ext>
            </a:extLst>
          </p:cNvPr>
          <p:cNvSpPr>
            <a:spLocks noGrp="1"/>
          </p:cNvSpPr>
          <p:nvPr>
            <p:ph type="title"/>
          </p:nvPr>
        </p:nvSpPr>
        <p:spPr/>
        <p:txBody>
          <a:bodyPr/>
          <a:lstStyle/>
          <a:p>
            <a:r>
              <a:rPr lang="en-GB" dirty="0"/>
              <a:t>Methodology: DHP Adoption Model</a:t>
            </a:r>
          </a:p>
        </p:txBody>
      </p:sp>
      <p:sp>
        <p:nvSpPr>
          <p:cNvPr id="3" name="Slide Number Placeholder 2">
            <a:extLst>
              <a:ext uri="{FF2B5EF4-FFF2-40B4-BE49-F238E27FC236}">
                <a16:creationId xmlns:a16="http://schemas.microsoft.com/office/drawing/2014/main" id="{92C72F78-BB44-476A-A0BC-B3D453D4BD63}"/>
              </a:ext>
            </a:extLst>
          </p:cNvPr>
          <p:cNvSpPr>
            <a:spLocks noGrp="1"/>
          </p:cNvSpPr>
          <p:nvPr>
            <p:ph type="sldNum" sz="quarter" idx="12"/>
          </p:nvPr>
        </p:nvSpPr>
        <p:spPr/>
        <p:txBody>
          <a:bodyPr/>
          <a:lstStyle/>
          <a:p>
            <a:fld id="{5BA07366-CB75-4AA8-9E5B-928B849F427C}" type="slidenum">
              <a:rPr lang="en-GB" smtClean="0"/>
              <a:t>24</a:t>
            </a:fld>
            <a:endParaRPr lang="en-GB" dirty="0"/>
          </a:p>
        </p:txBody>
      </p:sp>
      <p:graphicFrame>
        <p:nvGraphicFramePr>
          <p:cNvPr id="4" name="Diagram 3">
            <a:extLst>
              <a:ext uri="{FF2B5EF4-FFF2-40B4-BE49-F238E27FC236}">
                <a16:creationId xmlns:a16="http://schemas.microsoft.com/office/drawing/2014/main" id="{8FF6FE1C-FC8D-4E7E-AF85-13E35583472F}"/>
              </a:ext>
            </a:extLst>
          </p:cNvPr>
          <p:cNvGraphicFramePr/>
          <p:nvPr/>
        </p:nvGraphicFramePr>
        <p:xfrm>
          <a:off x="838200" y="1168400"/>
          <a:ext cx="10744200" cy="4995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62088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59FAA-4C82-48E5-BAF4-ECDF223C9A8D}"/>
              </a:ext>
            </a:extLst>
          </p:cNvPr>
          <p:cNvSpPr>
            <a:spLocks noGrp="1"/>
          </p:cNvSpPr>
          <p:nvPr>
            <p:ph type="title"/>
          </p:nvPr>
        </p:nvSpPr>
        <p:spPr>
          <a:xfrm>
            <a:off x="334963" y="219921"/>
            <a:ext cx="11522208" cy="670086"/>
          </a:xfrm>
        </p:spPr>
        <p:txBody>
          <a:bodyPr/>
          <a:lstStyle/>
          <a:p>
            <a:r>
              <a:rPr lang="en-GB" dirty="0"/>
              <a:t>Study Purpose</a:t>
            </a:r>
          </a:p>
        </p:txBody>
      </p:sp>
      <p:sp>
        <p:nvSpPr>
          <p:cNvPr id="4" name="Slide Number Placeholder 3">
            <a:extLst>
              <a:ext uri="{FF2B5EF4-FFF2-40B4-BE49-F238E27FC236}">
                <a16:creationId xmlns:a16="http://schemas.microsoft.com/office/drawing/2014/main" id="{E19884DE-1942-4621-A123-CDE3F506977E}"/>
              </a:ext>
            </a:extLst>
          </p:cNvPr>
          <p:cNvSpPr>
            <a:spLocks noGrp="1"/>
          </p:cNvSpPr>
          <p:nvPr>
            <p:ph type="sldNum" sz="quarter" idx="12"/>
          </p:nvPr>
        </p:nvSpPr>
        <p:spPr/>
        <p:txBody>
          <a:bodyPr/>
          <a:lstStyle/>
          <a:p>
            <a:fld id="{5BA07366-CB75-4AA8-9E5B-928B849F427C}" type="slidenum">
              <a:rPr lang="en-GB" smtClean="0"/>
              <a:t>3</a:t>
            </a:fld>
            <a:endParaRPr lang="en-GB" dirty="0"/>
          </a:p>
        </p:txBody>
      </p:sp>
      <p:graphicFrame>
        <p:nvGraphicFramePr>
          <p:cNvPr id="6" name="Content Placeholder 5">
            <a:extLst>
              <a:ext uri="{FF2B5EF4-FFF2-40B4-BE49-F238E27FC236}">
                <a16:creationId xmlns:a16="http://schemas.microsoft.com/office/drawing/2014/main" id="{0EFD718F-A752-45A2-8199-76ED7FD24B85}"/>
              </a:ext>
            </a:extLst>
          </p:cNvPr>
          <p:cNvGraphicFramePr>
            <a:graphicFrameLocks noGrp="1"/>
          </p:cNvGraphicFramePr>
          <p:nvPr>
            <p:ph idx="1"/>
          </p:nvPr>
        </p:nvGraphicFramePr>
        <p:xfrm>
          <a:off x="334963" y="1268413"/>
          <a:ext cx="11522075" cy="4645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5E8C2C37-70DC-4864-B176-D55DB492CA3B}"/>
              </a:ext>
            </a:extLst>
          </p:cNvPr>
          <p:cNvSpPr txBox="1"/>
          <p:nvPr/>
        </p:nvSpPr>
        <p:spPr>
          <a:xfrm>
            <a:off x="2438400" y="1444399"/>
            <a:ext cx="8382000" cy="369332"/>
          </a:xfrm>
          <a:prstGeom prst="rect">
            <a:avLst/>
          </a:prstGeom>
          <a:noFill/>
        </p:spPr>
        <p:txBody>
          <a:bodyPr wrap="square" lIns="0" tIns="0" rIns="0" bIns="0" rtlCol="0">
            <a:spAutoFit/>
          </a:bodyPr>
          <a:lstStyle/>
          <a:p>
            <a:pPr lvl="0"/>
            <a:r>
              <a:rPr lang="en-US" sz="2400"/>
              <a:t>Determine DHP savings baseline</a:t>
            </a:r>
            <a:endParaRPr lang="en-GB" sz="2400" dirty="0"/>
          </a:p>
        </p:txBody>
      </p:sp>
      <p:sp>
        <p:nvSpPr>
          <p:cNvPr id="8" name="TextBox 7">
            <a:extLst>
              <a:ext uri="{FF2B5EF4-FFF2-40B4-BE49-F238E27FC236}">
                <a16:creationId xmlns:a16="http://schemas.microsoft.com/office/drawing/2014/main" id="{E6AB8439-113A-4F6A-A551-CD2159A0F608}"/>
              </a:ext>
            </a:extLst>
          </p:cNvPr>
          <p:cNvSpPr txBox="1"/>
          <p:nvPr/>
        </p:nvSpPr>
        <p:spPr>
          <a:xfrm>
            <a:off x="3466573" y="2094685"/>
            <a:ext cx="8382000" cy="738664"/>
          </a:xfrm>
          <a:prstGeom prst="rect">
            <a:avLst/>
          </a:prstGeom>
          <a:noFill/>
        </p:spPr>
        <p:txBody>
          <a:bodyPr wrap="square" lIns="0" tIns="0" rIns="0" bIns="0" rtlCol="0">
            <a:spAutoFit/>
          </a:bodyPr>
          <a:lstStyle/>
          <a:p>
            <a:pPr lvl="0"/>
            <a:r>
              <a:rPr lang="en-US" sz="2400" dirty="0"/>
              <a:t>Establish the electric and fossil fuel impacts of each baseline condition</a:t>
            </a:r>
            <a:endParaRPr lang="en-GB" sz="2400" dirty="0"/>
          </a:p>
        </p:txBody>
      </p:sp>
      <p:sp>
        <p:nvSpPr>
          <p:cNvPr id="9" name="TextBox 8">
            <a:extLst>
              <a:ext uri="{FF2B5EF4-FFF2-40B4-BE49-F238E27FC236}">
                <a16:creationId xmlns:a16="http://schemas.microsoft.com/office/drawing/2014/main" id="{BE357439-DFA0-4C96-B60E-BE81D45F85D0}"/>
              </a:ext>
            </a:extLst>
          </p:cNvPr>
          <p:cNvSpPr txBox="1"/>
          <p:nvPr/>
        </p:nvSpPr>
        <p:spPr>
          <a:xfrm>
            <a:off x="3687452" y="3294039"/>
            <a:ext cx="8382000" cy="738664"/>
          </a:xfrm>
          <a:prstGeom prst="rect">
            <a:avLst/>
          </a:prstGeom>
          <a:noFill/>
        </p:spPr>
        <p:txBody>
          <a:bodyPr wrap="square" lIns="0" tIns="0" rIns="0" bIns="0" rtlCol="0">
            <a:spAutoFit/>
          </a:bodyPr>
          <a:lstStyle/>
          <a:p>
            <a:pPr lvl="0"/>
            <a:r>
              <a:rPr lang="en-US" sz="2400" dirty="0"/>
              <a:t>Explore the DHP marketplace from the contractor perspective</a:t>
            </a:r>
            <a:endParaRPr lang="en-GB" sz="2400" dirty="0"/>
          </a:p>
        </p:txBody>
      </p:sp>
      <p:sp>
        <p:nvSpPr>
          <p:cNvPr id="10" name="TextBox 9">
            <a:extLst>
              <a:ext uri="{FF2B5EF4-FFF2-40B4-BE49-F238E27FC236}">
                <a16:creationId xmlns:a16="http://schemas.microsoft.com/office/drawing/2014/main" id="{73DA7CDE-648E-4E48-B037-7D83C9D782D5}"/>
              </a:ext>
            </a:extLst>
          </p:cNvPr>
          <p:cNvSpPr txBox="1"/>
          <p:nvPr/>
        </p:nvSpPr>
        <p:spPr>
          <a:xfrm>
            <a:off x="3385983" y="4335607"/>
            <a:ext cx="8382000" cy="738664"/>
          </a:xfrm>
          <a:prstGeom prst="rect">
            <a:avLst/>
          </a:prstGeom>
          <a:noFill/>
        </p:spPr>
        <p:txBody>
          <a:bodyPr wrap="square" lIns="0" tIns="0" rIns="0" bIns="0" rtlCol="0">
            <a:spAutoFit/>
          </a:bodyPr>
          <a:lstStyle/>
          <a:p>
            <a:pPr lvl="0"/>
            <a:r>
              <a:rPr lang="en-US" sz="2400" dirty="0"/>
              <a:t>Develop a tool to estimate market adoption rates under various rebate and fuel cost levels</a:t>
            </a:r>
            <a:endParaRPr lang="en-GB" sz="2400" dirty="0"/>
          </a:p>
        </p:txBody>
      </p:sp>
      <p:sp>
        <p:nvSpPr>
          <p:cNvPr id="11" name="Oval 10">
            <a:extLst>
              <a:ext uri="{FF2B5EF4-FFF2-40B4-BE49-F238E27FC236}">
                <a16:creationId xmlns:a16="http://schemas.microsoft.com/office/drawing/2014/main" id="{C828EBD0-4672-4E07-9519-2F7224A0FB4C}"/>
              </a:ext>
            </a:extLst>
          </p:cNvPr>
          <p:cNvSpPr/>
          <p:nvPr/>
        </p:nvSpPr>
        <p:spPr>
          <a:xfrm>
            <a:off x="2084084" y="4210599"/>
            <a:ext cx="1089485" cy="1089258"/>
          </a:xfrm>
          <a:prstGeom prst="ellipse">
            <a:avLst/>
          </a:prstGeom>
          <a:solidFill>
            <a:schemeClr val="bg1"/>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2" name="TextBox 11">
            <a:extLst>
              <a:ext uri="{FF2B5EF4-FFF2-40B4-BE49-F238E27FC236}">
                <a16:creationId xmlns:a16="http://schemas.microsoft.com/office/drawing/2014/main" id="{6751536F-43CC-4A18-B963-D11283A70944}"/>
              </a:ext>
            </a:extLst>
          </p:cNvPr>
          <p:cNvSpPr txBox="1"/>
          <p:nvPr/>
        </p:nvSpPr>
        <p:spPr>
          <a:xfrm>
            <a:off x="2438400" y="5299857"/>
            <a:ext cx="8382000" cy="738664"/>
          </a:xfrm>
          <a:prstGeom prst="rect">
            <a:avLst/>
          </a:prstGeom>
          <a:noFill/>
        </p:spPr>
        <p:txBody>
          <a:bodyPr wrap="square" lIns="0" tIns="0" rIns="0" bIns="0" rtlCol="0">
            <a:spAutoFit/>
          </a:bodyPr>
          <a:lstStyle/>
          <a:p>
            <a:r>
              <a:rPr lang="en-US" sz="2400" dirty="0"/>
              <a:t>Provide guidance for documenting DHP impacts in the CT PSD. </a:t>
            </a:r>
          </a:p>
        </p:txBody>
      </p:sp>
      <p:pic>
        <p:nvPicPr>
          <p:cNvPr id="19" name="Picture 18">
            <a:extLst>
              <a:ext uri="{FF2B5EF4-FFF2-40B4-BE49-F238E27FC236}">
                <a16:creationId xmlns:a16="http://schemas.microsoft.com/office/drawing/2014/main" id="{2E8F9962-98D3-4372-B703-51AEE302423D}"/>
              </a:ext>
            </a:extLst>
          </p:cNvPr>
          <p:cNvPicPr>
            <a:picLocks noChangeAspect="1"/>
          </p:cNvPicPr>
          <p:nvPr/>
        </p:nvPicPr>
        <p:blipFill>
          <a:blip r:embed="rId8" cstate="print">
            <a:biLevel thresh="50000"/>
            <a:extLst>
              <a:ext uri="{28A0092B-C50C-407E-A947-70E740481C1C}">
                <a14:useLocalDpi xmlns:a14="http://schemas.microsoft.com/office/drawing/2010/main" val="0"/>
              </a:ext>
            </a:extLst>
          </a:blip>
          <a:stretch>
            <a:fillRect/>
          </a:stretch>
        </p:blipFill>
        <p:spPr>
          <a:xfrm flipH="1">
            <a:off x="2249701" y="2506028"/>
            <a:ext cx="188699" cy="236343"/>
          </a:xfrm>
          <a:prstGeom prst="rect">
            <a:avLst/>
          </a:prstGeom>
        </p:spPr>
      </p:pic>
      <p:pic>
        <p:nvPicPr>
          <p:cNvPr id="22" name="Picture 21">
            <a:extLst>
              <a:ext uri="{FF2B5EF4-FFF2-40B4-BE49-F238E27FC236}">
                <a16:creationId xmlns:a16="http://schemas.microsoft.com/office/drawing/2014/main" id="{573A1E84-C4FD-488C-8A58-40947224234B}"/>
              </a:ext>
            </a:extLst>
          </p:cNvPr>
          <p:cNvPicPr>
            <a:picLocks noChangeAspect="1"/>
          </p:cNvPicPr>
          <p:nvPr/>
        </p:nvPicPr>
        <p:blipFill>
          <a:blip r:embed="rId9"/>
          <a:stretch>
            <a:fillRect/>
          </a:stretch>
        </p:blipFill>
        <p:spPr>
          <a:xfrm>
            <a:off x="2209800" y="4358388"/>
            <a:ext cx="724125" cy="656239"/>
          </a:xfrm>
          <a:prstGeom prst="rect">
            <a:avLst/>
          </a:prstGeom>
        </p:spPr>
      </p:pic>
      <p:pic>
        <p:nvPicPr>
          <p:cNvPr id="25" name="Picture 24">
            <a:extLst>
              <a:ext uri="{FF2B5EF4-FFF2-40B4-BE49-F238E27FC236}">
                <a16:creationId xmlns:a16="http://schemas.microsoft.com/office/drawing/2014/main" id="{D11F5000-C704-43CB-A709-93AB8C9476F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13592" y="2721078"/>
            <a:ext cx="224541" cy="224541"/>
          </a:xfrm>
          <a:prstGeom prst="rect">
            <a:avLst/>
          </a:prstGeom>
        </p:spPr>
      </p:pic>
    </p:spTree>
    <p:extLst>
      <p:ext uri="{BB962C8B-B14F-4D97-AF65-F5344CB8AC3E}">
        <p14:creationId xmlns:p14="http://schemas.microsoft.com/office/powerpoint/2010/main" val="258412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AD268-0FA1-4D5C-B357-B64DD1574267}"/>
              </a:ext>
            </a:extLst>
          </p:cNvPr>
          <p:cNvSpPr>
            <a:spLocks noGrp="1"/>
          </p:cNvSpPr>
          <p:nvPr>
            <p:ph type="title"/>
          </p:nvPr>
        </p:nvSpPr>
        <p:spPr/>
        <p:txBody>
          <a:bodyPr/>
          <a:lstStyle/>
          <a:p>
            <a:r>
              <a:rPr lang="en-GB" dirty="0"/>
              <a:t>Overview of Tasks and Methodology</a:t>
            </a:r>
          </a:p>
        </p:txBody>
      </p:sp>
      <p:sp>
        <p:nvSpPr>
          <p:cNvPr id="4" name="Slide Number Placeholder 3">
            <a:extLst>
              <a:ext uri="{FF2B5EF4-FFF2-40B4-BE49-F238E27FC236}">
                <a16:creationId xmlns:a16="http://schemas.microsoft.com/office/drawing/2014/main" id="{54261A32-CBC5-4186-8305-6346DE67FF6C}"/>
              </a:ext>
            </a:extLst>
          </p:cNvPr>
          <p:cNvSpPr>
            <a:spLocks noGrp="1"/>
          </p:cNvSpPr>
          <p:nvPr>
            <p:ph type="sldNum" sz="quarter" idx="12"/>
          </p:nvPr>
        </p:nvSpPr>
        <p:spPr/>
        <p:txBody>
          <a:bodyPr/>
          <a:lstStyle/>
          <a:p>
            <a:fld id="{5BA07366-CB75-4AA8-9E5B-928B849F427C}" type="slidenum">
              <a:rPr lang="en-GB" smtClean="0"/>
              <a:t>4</a:t>
            </a:fld>
            <a:endParaRPr lang="en-GB" dirty="0"/>
          </a:p>
        </p:txBody>
      </p:sp>
      <p:pic>
        <p:nvPicPr>
          <p:cNvPr id="7" name="Picture 6">
            <a:extLst>
              <a:ext uri="{FF2B5EF4-FFF2-40B4-BE49-F238E27FC236}">
                <a16:creationId xmlns:a16="http://schemas.microsoft.com/office/drawing/2014/main" id="{7FFD9542-EAD9-4294-BC36-C36870F83E32}"/>
              </a:ext>
            </a:extLst>
          </p:cNvPr>
          <p:cNvPicPr>
            <a:picLocks noChangeAspect="1"/>
          </p:cNvPicPr>
          <p:nvPr/>
        </p:nvPicPr>
        <p:blipFill>
          <a:blip r:embed="rId3"/>
          <a:stretch>
            <a:fillRect/>
          </a:stretch>
        </p:blipFill>
        <p:spPr>
          <a:xfrm>
            <a:off x="2057400" y="1419353"/>
            <a:ext cx="7782835" cy="4019294"/>
          </a:xfrm>
          <a:prstGeom prst="rect">
            <a:avLst/>
          </a:prstGeom>
        </p:spPr>
      </p:pic>
    </p:spTree>
    <p:extLst>
      <p:ext uri="{BB962C8B-B14F-4D97-AF65-F5344CB8AC3E}">
        <p14:creationId xmlns:p14="http://schemas.microsoft.com/office/powerpoint/2010/main" val="8935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C406-86B5-4B73-8384-4F3EC7B8FBCB}"/>
              </a:ext>
            </a:extLst>
          </p:cNvPr>
          <p:cNvSpPr>
            <a:spLocks noGrp="1"/>
          </p:cNvSpPr>
          <p:nvPr>
            <p:ph type="title"/>
          </p:nvPr>
        </p:nvSpPr>
        <p:spPr/>
        <p:txBody>
          <a:bodyPr/>
          <a:lstStyle/>
          <a:p>
            <a:r>
              <a:rPr lang="en-GB" dirty="0"/>
              <a:t>Methodology: Baseline Classification</a:t>
            </a:r>
          </a:p>
        </p:txBody>
      </p:sp>
      <p:sp>
        <p:nvSpPr>
          <p:cNvPr id="4" name="Slide Number Placeholder 3">
            <a:extLst>
              <a:ext uri="{FF2B5EF4-FFF2-40B4-BE49-F238E27FC236}">
                <a16:creationId xmlns:a16="http://schemas.microsoft.com/office/drawing/2014/main" id="{F8DAF18C-15BE-4DF4-BD53-A658D3B45CF2}"/>
              </a:ext>
            </a:extLst>
          </p:cNvPr>
          <p:cNvSpPr>
            <a:spLocks noGrp="1"/>
          </p:cNvSpPr>
          <p:nvPr>
            <p:ph type="sldNum" sz="quarter" idx="12"/>
          </p:nvPr>
        </p:nvSpPr>
        <p:spPr/>
        <p:txBody>
          <a:bodyPr/>
          <a:lstStyle/>
          <a:p>
            <a:fld id="{5BA07366-CB75-4AA8-9E5B-928B849F427C}" type="slidenum">
              <a:rPr lang="en-GB" smtClean="0"/>
              <a:t>5</a:t>
            </a:fld>
            <a:endParaRPr lang="en-GB" dirty="0"/>
          </a:p>
        </p:txBody>
      </p:sp>
      <p:graphicFrame>
        <p:nvGraphicFramePr>
          <p:cNvPr id="7" name="Content Placeholder 6">
            <a:extLst>
              <a:ext uri="{FF2B5EF4-FFF2-40B4-BE49-F238E27FC236}">
                <a16:creationId xmlns:a16="http://schemas.microsoft.com/office/drawing/2014/main" id="{895372A4-3FB1-42C3-A6CE-9D6A50593B9F}"/>
              </a:ext>
            </a:extLst>
          </p:cNvPr>
          <p:cNvGraphicFramePr>
            <a:graphicFrameLocks noGrp="1"/>
          </p:cNvGraphicFramePr>
          <p:nvPr>
            <p:ph idx="1"/>
            <p:extLst>
              <p:ext uri="{D42A27DB-BD31-4B8C-83A1-F6EECF244321}">
                <p14:modId xmlns:p14="http://schemas.microsoft.com/office/powerpoint/2010/main" val="1743972056"/>
              </p:ext>
            </p:extLst>
          </p:nvPr>
        </p:nvGraphicFramePr>
        <p:xfrm>
          <a:off x="990600" y="2290232"/>
          <a:ext cx="9906000" cy="2682240"/>
        </p:xfrm>
        <a:graphic>
          <a:graphicData uri="http://schemas.openxmlformats.org/drawingml/2006/table">
            <a:tbl>
              <a:tblPr firstRow="1" firstCol="1" bandRow="1">
                <a:tableStyleId>{17292A2E-F333-43FB-9621-5CBBE7FDCDCB}</a:tableStyleId>
              </a:tblPr>
              <a:tblGrid>
                <a:gridCol w="5029200">
                  <a:extLst>
                    <a:ext uri="{9D8B030D-6E8A-4147-A177-3AD203B41FA5}">
                      <a16:colId xmlns:a16="http://schemas.microsoft.com/office/drawing/2014/main" val="1320977443"/>
                    </a:ext>
                  </a:extLst>
                </a:gridCol>
                <a:gridCol w="4876800">
                  <a:extLst>
                    <a:ext uri="{9D8B030D-6E8A-4147-A177-3AD203B41FA5}">
                      <a16:colId xmlns:a16="http://schemas.microsoft.com/office/drawing/2014/main" val="1846765687"/>
                    </a:ext>
                  </a:extLst>
                </a:gridCol>
              </a:tblGrid>
              <a:tr h="200919">
                <a:tc>
                  <a:txBody>
                    <a:bodyPr/>
                    <a:lstStyle/>
                    <a:p>
                      <a:pPr marL="0" marR="0">
                        <a:spcBef>
                          <a:spcPts val="100"/>
                        </a:spcBef>
                        <a:spcAft>
                          <a:spcPts val="100"/>
                        </a:spcAft>
                      </a:pPr>
                      <a:r>
                        <a:rPr lang="en-US" sz="1600" b="1" dirty="0">
                          <a:effectLst/>
                        </a:rPr>
                        <a:t>When…</a:t>
                      </a:r>
                      <a:endParaRPr lang="en-US" sz="1600" b="1"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tc>
                <a:tc>
                  <a:txBody>
                    <a:bodyPr/>
                    <a:lstStyle/>
                    <a:p>
                      <a:pPr marL="0" marR="0" algn="l">
                        <a:spcBef>
                          <a:spcPts val="100"/>
                        </a:spcBef>
                        <a:spcAft>
                          <a:spcPts val="100"/>
                        </a:spcAft>
                      </a:pPr>
                      <a:r>
                        <a:rPr lang="en-US" sz="1600">
                          <a:effectLst/>
                        </a:rPr>
                        <a:t>The Savings Baseline is …</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tc>
                <a:extLst>
                  <a:ext uri="{0D108BD9-81ED-4DB2-BD59-A6C34878D82A}">
                    <a16:rowId xmlns:a16="http://schemas.microsoft.com/office/drawing/2014/main" val="2750703779"/>
                  </a:ext>
                </a:extLst>
              </a:tr>
              <a:tr h="190500">
                <a:tc>
                  <a:txBody>
                    <a:bodyPr/>
                    <a:lstStyle/>
                    <a:p>
                      <a:pPr marL="0" marR="0" lvl="0" indent="0">
                        <a:spcBef>
                          <a:spcPts val="100"/>
                        </a:spcBef>
                        <a:spcAft>
                          <a:spcPts val="100"/>
                        </a:spcAft>
                        <a:buSzPts val="900"/>
                        <a:buFont typeface="Verdana" panose="020B0604030504040204" pitchFamily="34" charset="0"/>
                        <a:buNone/>
                      </a:pPr>
                      <a:r>
                        <a:rPr lang="en-US" sz="1600" b="0" dirty="0">
                          <a:effectLst/>
                        </a:rPr>
                        <a:t>1.  A DHP head location is currently     providing heating or cooling to a space that did not have a pre-existing system (additions, etc.)</a:t>
                      </a:r>
                      <a:endParaRPr lang="en-US" sz="1600" b="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tc>
                <a:tc>
                  <a:txBody>
                    <a:bodyPr/>
                    <a:lstStyle/>
                    <a:p>
                      <a:pPr marL="0" marR="0" algn="l">
                        <a:spcBef>
                          <a:spcPts val="100"/>
                        </a:spcBef>
                        <a:spcAft>
                          <a:spcPts val="100"/>
                        </a:spcAft>
                      </a:pPr>
                      <a:r>
                        <a:rPr lang="en-US" sz="1600" dirty="0">
                          <a:effectLst/>
                        </a:rPr>
                        <a:t>The reported technology what would have been installed </a:t>
                      </a:r>
                      <a:r>
                        <a:rPr lang="en-US" sz="1600" i="1" dirty="0">
                          <a:effectLst/>
                        </a:rPr>
                        <a:t>or</a:t>
                      </a:r>
                      <a:r>
                        <a:rPr lang="en-US" sz="1600" dirty="0">
                          <a:effectLst/>
                        </a:rPr>
                        <a:t> no cooling or heating if they would not have installed a system.</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tc>
                <a:extLst>
                  <a:ext uri="{0D108BD9-81ED-4DB2-BD59-A6C34878D82A}">
                    <a16:rowId xmlns:a16="http://schemas.microsoft.com/office/drawing/2014/main" val="354712032"/>
                  </a:ext>
                </a:extLst>
              </a:tr>
              <a:tr h="190500">
                <a:tc>
                  <a:txBody>
                    <a:bodyPr/>
                    <a:lstStyle/>
                    <a:p>
                      <a:pPr marL="0" marR="0" lvl="0" indent="0">
                        <a:spcBef>
                          <a:spcPts val="100"/>
                        </a:spcBef>
                        <a:spcAft>
                          <a:spcPts val="100"/>
                        </a:spcAft>
                        <a:buSzPts val="900"/>
                        <a:buFont typeface="Verdana" panose="020B0604030504040204" pitchFamily="34" charset="0"/>
                        <a:buNone/>
                      </a:pPr>
                      <a:r>
                        <a:rPr lang="en-US" sz="1600" b="0" dirty="0">
                          <a:effectLst/>
                        </a:rPr>
                        <a:t>2.  The respondent reported that had they not purchased the DHP they would have continued to use the pre-existing system to heat the space</a:t>
                      </a:r>
                      <a:endParaRPr lang="en-US" sz="1600" b="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tc>
                <a:tc>
                  <a:txBody>
                    <a:bodyPr/>
                    <a:lstStyle/>
                    <a:p>
                      <a:pPr marL="0" marR="0" algn="l">
                        <a:spcBef>
                          <a:spcPts val="100"/>
                        </a:spcBef>
                        <a:spcAft>
                          <a:spcPts val="100"/>
                        </a:spcAft>
                      </a:pPr>
                      <a:r>
                        <a:rPr lang="en-US" sz="1600" dirty="0">
                          <a:effectLst/>
                        </a:rPr>
                        <a:t>The pre-existing system.</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tc>
                <a:extLst>
                  <a:ext uri="{0D108BD9-81ED-4DB2-BD59-A6C34878D82A}">
                    <a16:rowId xmlns:a16="http://schemas.microsoft.com/office/drawing/2014/main" val="1721237338"/>
                  </a:ext>
                </a:extLst>
              </a:tr>
              <a:tr h="251460">
                <a:tc>
                  <a:txBody>
                    <a:bodyPr/>
                    <a:lstStyle/>
                    <a:p>
                      <a:pPr marL="0" marR="0" lvl="0" indent="0">
                        <a:spcBef>
                          <a:spcPts val="100"/>
                        </a:spcBef>
                        <a:spcAft>
                          <a:spcPts val="100"/>
                        </a:spcAft>
                        <a:buSzPts val="900"/>
                        <a:buFont typeface="Verdana" panose="020B0604030504040204" pitchFamily="34" charset="0"/>
                        <a:buNone/>
                      </a:pPr>
                      <a:r>
                        <a:rPr lang="en-US" sz="1600" b="0" dirty="0">
                          <a:effectLst/>
                        </a:rPr>
                        <a:t>3.  The respondent indicated that they were no longer going to use their pre-existing system at the time of deciding to install the DHP</a:t>
                      </a:r>
                      <a:endParaRPr lang="en-US" sz="1600" b="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tc>
                <a:tc>
                  <a:txBody>
                    <a:bodyPr/>
                    <a:lstStyle/>
                    <a:p>
                      <a:pPr marL="0" marR="0" algn="l">
                        <a:spcBef>
                          <a:spcPts val="100"/>
                        </a:spcBef>
                        <a:spcAft>
                          <a:spcPts val="100"/>
                        </a:spcAft>
                      </a:pPr>
                      <a:r>
                        <a:rPr lang="en-US" sz="1600" dirty="0">
                          <a:effectLst/>
                        </a:rPr>
                        <a:t>The reported technology that would have been installed.</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68580" marR="68580" marT="0" marB="0" anchor="ctr"/>
                </a:tc>
                <a:extLst>
                  <a:ext uri="{0D108BD9-81ED-4DB2-BD59-A6C34878D82A}">
                    <a16:rowId xmlns:a16="http://schemas.microsoft.com/office/drawing/2014/main" val="1383158459"/>
                  </a:ext>
                </a:extLst>
              </a:tr>
            </a:tbl>
          </a:graphicData>
        </a:graphic>
      </p:graphicFrame>
      <p:sp>
        <p:nvSpPr>
          <p:cNvPr id="3" name="TextBox 2">
            <a:extLst>
              <a:ext uri="{FF2B5EF4-FFF2-40B4-BE49-F238E27FC236}">
                <a16:creationId xmlns:a16="http://schemas.microsoft.com/office/drawing/2014/main" id="{B1F616F7-99F9-4BFE-9F1B-2640CDE1711C}"/>
              </a:ext>
            </a:extLst>
          </p:cNvPr>
          <p:cNvSpPr txBox="1"/>
          <p:nvPr/>
        </p:nvSpPr>
        <p:spPr>
          <a:xfrm>
            <a:off x="914400" y="5105400"/>
            <a:ext cx="10058400" cy="1009572"/>
          </a:xfrm>
          <a:prstGeom prst="rect">
            <a:avLst/>
          </a:prstGeom>
          <a:solidFill>
            <a:schemeClr val="accent1"/>
          </a:solidFill>
        </p:spPr>
        <p:txBody>
          <a:bodyPr wrap="square" lIns="0" tIns="0" rIns="0" bIns="0" rtlCol="0">
            <a:spAutoFit/>
          </a:bodyPr>
          <a:lstStyle>
            <a:defPPr>
              <a:defRPr lang="da-DK"/>
            </a:defPPr>
            <a:lvl1pPr algn="ctr">
              <a:lnSpc>
                <a:spcPct val="113000"/>
              </a:lnSpc>
              <a:spcBef>
                <a:spcPts val="600"/>
              </a:spcBef>
              <a:defRPr sz="2400">
                <a:solidFill>
                  <a:srgbClr val="333333"/>
                </a:solidFill>
              </a:defRPr>
            </a:lvl1pPr>
          </a:lstStyle>
          <a:p>
            <a:r>
              <a:rPr lang="en-US" sz="2000" dirty="0"/>
              <a:t>Free riders were removed from this analysis so their tendency to install a program eligible heat pump absent the program does not influence the baseline. </a:t>
            </a:r>
            <a:endParaRPr lang="en-GB" sz="2000" dirty="0"/>
          </a:p>
        </p:txBody>
      </p:sp>
      <p:sp>
        <p:nvSpPr>
          <p:cNvPr id="6" name="TextBox 5">
            <a:extLst>
              <a:ext uri="{FF2B5EF4-FFF2-40B4-BE49-F238E27FC236}">
                <a16:creationId xmlns:a16="http://schemas.microsoft.com/office/drawing/2014/main" id="{20D925F3-C8B5-4E01-B2AB-240118F03EF4}"/>
              </a:ext>
            </a:extLst>
          </p:cNvPr>
          <p:cNvSpPr txBox="1"/>
          <p:nvPr/>
        </p:nvSpPr>
        <p:spPr>
          <a:xfrm>
            <a:off x="990600" y="1147732"/>
            <a:ext cx="10058400" cy="1009572"/>
          </a:xfrm>
          <a:prstGeom prst="rect">
            <a:avLst/>
          </a:prstGeom>
          <a:solidFill>
            <a:schemeClr val="accent1"/>
          </a:solidFill>
        </p:spPr>
        <p:txBody>
          <a:bodyPr wrap="square" lIns="0" tIns="0" rIns="0" bIns="0" rtlCol="0">
            <a:spAutoFit/>
          </a:bodyPr>
          <a:lstStyle>
            <a:defPPr>
              <a:defRPr lang="da-DK"/>
            </a:defPPr>
            <a:lvl1pPr algn="ctr">
              <a:lnSpc>
                <a:spcPct val="113000"/>
              </a:lnSpc>
              <a:spcBef>
                <a:spcPts val="600"/>
              </a:spcBef>
              <a:defRPr sz="2400">
                <a:solidFill>
                  <a:srgbClr val="333333"/>
                </a:solidFill>
              </a:defRPr>
            </a:lvl1pPr>
          </a:lstStyle>
          <a:p>
            <a:r>
              <a:rPr lang="en-US" sz="2000" dirty="0"/>
              <a:t>A systematic series of participant questions determined the baseline at the head level.  This was designed in collaboration with a working group.  This table summarizes the core principles used. </a:t>
            </a:r>
            <a:endParaRPr lang="en-GB" sz="2000" dirty="0"/>
          </a:p>
        </p:txBody>
      </p:sp>
    </p:spTree>
    <p:extLst>
      <p:ext uri="{BB962C8B-B14F-4D97-AF65-F5344CB8AC3E}">
        <p14:creationId xmlns:p14="http://schemas.microsoft.com/office/powerpoint/2010/main" val="2748028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D51C7-24D5-45A9-975B-14D086E3B886}"/>
              </a:ext>
            </a:extLst>
          </p:cNvPr>
          <p:cNvSpPr>
            <a:spLocks noGrp="1"/>
          </p:cNvSpPr>
          <p:nvPr>
            <p:ph type="title"/>
          </p:nvPr>
        </p:nvSpPr>
        <p:spPr/>
        <p:txBody>
          <a:bodyPr/>
          <a:lstStyle/>
          <a:p>
            <a:r>
              <a:rPr lang="en-GB" dirty="0"/>
              <a:t>Key Findings: Savings Baseline for 2015-2016 DHP Program Participants</a:t>
            </a:r>
          </a:p>
        </p:txBody>
      </p:sp>
      <p:sp>
        <p:nvSpPr>
          <p:cNvPr id="4" name="Slide Number Placeholder 3">
            <a:extLst>
              <a:ext uri="{FF2B5EF4-FFF2-40B4-BE49-F238E27FC236}">
                <a16:creationId xmlns:a16="http://schemas.microsoft.com/office/drawing/2014/main" id="{D115C291-2593-4820-A657-E1E2542FA60C}"/>
              </a:ext>
            </a:extLst>
          </p:cNvPr>
          <p:cNvSpPr>
            <a:spLocks noGrp="1"/>
          </p:cNvSpPr>
          <p:nvPr>
            <p:ph type="sldNum" sz="quarter" idx="12"/>
          </p:nvPr>
        </p:nvSpPr>
        <p:spPr/>
        <p:txBody>
          <a:bodyPr/>
          <a:lstStyle/>
          <a:p>
            <a:fld id="{5BA07366-CB75-4AA8-9E5B-928B849F427C}" type="slidenum">
              <a:rPr lang="en-GB" smtClean="0"/>
              <a:t>6</a:t>
            </a:fld>
            <a:endParaRPr lang="en-GB" dirty="0"/>
          </a:p>
        </p:txBody>
      </p:sp>
      <p:pic>
        <p:nvPicPr>
          <p:cNvPr id="6" name="Picture 5">
            <a:extLst>
              <a:ext uri="{FF2B5EF4-FFF2-40B4-BE49-F238E27FC236}">
                <a16:creationId xmlns:a16="http://schemas.microsoft.com/office/drawing/2014/main" id="{DFB22BD1-A376-47ED-9A7B-1CE809417FC4}"/>
              </a:ext>
            </a:extLst>
          </p:cNvPr>
          <p:cNvPicPr>
            <a:picLocks noChangeAspect="1"/>
          </p:cNvPicPr>
          <p:nvPr/>
        </p:nvPicPr>
        <p:blipFill>
          <a:blip r:embed="rId3"/>
          <a:stretch>
            <a:fillRect/>
          </a:stretch>
        </p:blipFill>
        <p:spPr>
          <a:xfrm>
            <a:off x="6164401" y="1660554"/>
            <a:ext cx="5698774" cy="3505199"/>
          </a:xfrm>
          <a:prstGeom prst="rect">
            <a:avLst/>
          </a:prstGeom>
        </p:spPr>
      </p:pic>
      <p:pic>
        <p:nvPicPr>
          <p:cNvPr id="12" name="Picture 11">
            <a:extLst>
              <a:ext uri="{FF2B5EF4-FFF2-40B4-BE49-F238E27FC236}">
                <a16:creationId xmlns:a16="http://schemas.microsoft.com/office/drawing/2014/main" id="{9581A0AF-8DB5-445E-99E9-C900F3BEF83F}"/>
              </a:ext>
            </a:extLst>
          </p:cNvPr>
          <p:cNvPicPr>
            <a:picLocks noChangeAspect="1"/>
          </p:cNvPicPr>
          <p:nvPr/>
        </p:nvPicPr>
        <p:blipFill>
          <a:blip r:embed="rId4"/>
          <a:stretch>
            <a:fillRect/>
          </a:stretch>
        </p:blipFill>
        <p:spPr>
          <a:xfrm>
            <a:off x="341055" y="1676400"/>
            <a:ext cx="5686546" cy="3505199"/>
          </a:xfrm>
          <a:prstGeom prst="rect">
            <a:avLst/>
          </a:prstGeom>
        </p:spPr>
      </p:pic>
    </p:spTree>
    <p:extLst>
      <p:ext uri="{BB962C8B-B14F-4D97-AF65-F5344CB8AC3E}">
        <p14:creationId xmlns:p14="http://schemas.microsoft.com/office/powerpoint/2010/main" val="173142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8A172-554D-498D-B21E-A351FDA582CA}"/>
              </a:ext>
            </a:extLst>
          </p:cNvPr>
          <p:cNvSpPr>
            <a:spLocks noGrp="1"/>
          </p:cNvSpPr>
          <p:nvPr>
            <p:ph type="title"/>
          </p:nvPr>
        </p:nvSpPr>
        <p:spPr/>
        <p:txBody>
          <a:bodyPr/>
          <a:lstStyle/>
          <a:p>
            <a:r>
              <a:rPr lang="en-GB" dirty="0"/>
              <a:t>Key Findings: </a:t>
            </a:r>
            <a:r>
              <a:rPr lang="en-US" dirty="0"/>
              <a:t>Impacts by Dwelling Unit Type and Intended DHP use</a:t>
            </a:r>
            <a:endParaRPr lang="en-GB" dirty="0"/>
          </a:p>
        </p:txBody>
      </p:sp>
      <p:sp>
        <p:nvSpPr>
          <p:cNvPr id="4" name="Slide Number Placeholder 3">
            <a:extLst>
              <a:ext uri="{FF2B5EF4-FFF2-40B4-BE49-F238E27FC236}">
                <a16:creationId xmlns:a16="http://schemas.microsoft.com/office/drawing/2014/main" id="{5201214F-3301-44F4-9254-2C35E6E76AB9}"/>
              </a:ext>
            </a:extLst>
          </p:cNvPr>
          <p:cNvSpPr>
            <a:spLocks noGrp="1"/>
          </p:cNvSpPr>
          <p:nvPr>
            <p:ph type="sldNum" sz="quarter" idx="12"/>
          </p:nvPr>
        </p:nvSpPr>
        <p:spPr/>
        <p:txBody>
          <a:bodyPr/>
          <a:lstStyle/>
          <a:p>
            <a:fld id="{5BA07366-CB75-4AA8-9E5B-928B849F427C}" type="slidenum">
              <a:rPr lang="en-GB" smtClean="0"/>
              <a:t>7</a:t>
            </a:fld>
            <a:endParaRPr lang="en-GB" dirty="0"/>
          </a:p>
        </p:txBody>
      </p:sp>
      <p:graphicFrame>
        <p:nvGraphicFramePr>
          <p:cNvPr id="13" name="Content Placeholder 12">
            <a:extLst>
              <a:ext uri="{FF2B5EF4-FFF2-40B4-BE49-F238E27FC236}">
                <a16:creationId xmlns:a16="http://schemas.microsoft.com/office/drawing/2014/main" id="{13F25C15-F14C-434F-99C5-AD9BBF81BD38}"/>
              </a:ext>
            </a:extLst>
          </p:cNvPr>
          <p:cNvGraphicFramePr>
            <a:graphicFrameLocks noGrp="1"/>
          </p:cNvGraphicFramePr>
          <p:nvPr>
            <p:ph idx="1"/>
            <p:extLst>
              <p:ext uri="{D42A27DB-BD31-4B8C-83A1-F6EECF244321}">
                <p14:modId xmlns:p14="http://schemas.microsoft.com/office/powerpoint/2010/main" val="2032798232"/>
              </p:ext>
            </p:extLst>
          </p:nvPr>
        </p:nvGraphicFramePr>
        <p:xfrm>
          <a:off x="381000" y="1157436"/>
          <a:ext cx="10820399" cy="2968444"/>
        </p:xfrm>
        <a:graphic>
          <a:graphicData uri="http://schemas.openxmlformats.org/drawingml/2006/table">
            <a:tbl>
              <a:tblPr firstRow="1" firstCol="1" bandRow="1"/>
              <a:tblGrid>
                <a:gridCol w="4038600">
                  <a:extLst>
                    <a:ext uri="{9D8B030D-6E8A-4147-A177-3AD203B41FA5}">
                      <a16:colId xmlns:a16="http://schemas.microsoft.com/office/drawing/2014/main" val="2841658253"/>
                    </a:ext>
                  </a:extLst>
                </a:gridCol>
                <a:gridCol w="381000">
                  <a:extLst>
                    <a:ext uri="{9D8B030D-6E8A-4147-A177-3AD203B41FA5}">
                      <a16:colId xmlns:a16="http://schemas.microsoft.com/office/drawing/2014/main" val="212803306"/>
                    </a:ext>
                  </a:extLst>
                </a:gridCol>
                <a:gridCol w="1447800">
                  <a:extLst>
                    <a:ext uri="{9D8B030D-6E8A-4147-A177-3AD203B41FA5}">
                      <a16:colId xmlns:a16="http://schemas.microsoft.com/office/drawing/2014/main" val="966778482"/>
                    </a:ext>
                  </a:extLst>
                </a:gridCol>
                <a:gridCol w="914400">
                  <a:extLst>
                    <a:ext uri="{9D8B030D-6E8A-4147-A177-3AD203B41FA5}">
                      <a16:colId xmlns:a16="http://schemas.microsoft.com/office/drawing/2014/main" val="1164232046"/>
                    </a:ext>
                  </a:extLst>
                </a:gridCol>
                <a:gridCol w="609600">
                  <a:extLst>
                    <a:ext uri="{9D8B030D-6E8A-4147-A177-3AD203B41FA5}">
                      <a16:colId xmlns:a16="http://schemas.microsoft.com/office/drawing/2014/main" val="953751797"/>
                    </a:ext>
                  </a:extLst>
                </a:gridCol>
                <a:gridCol w="685800">
                  <a:extLst>
                    <a:ext uri="{9D8B030D-6E8A-4147-A177-3AD203B41FA5}">
                      <a16:colId xmlns:a16="http://schemas.microsoft.com/office/drawing/2014/main" val="587037794"/>
                    </a:ext>
                  </a:extLst>
                </a:gridCol>
                <a:gridCol w="1219200">
                  <a:extLst>
                    <a:ext uri="{9D8B030D-6E8A-4147-A177-3AD203B41FA5}">
                      <a16:colId xmlns:a16="http://schemas.microsoft.com/office/drawing/2014/main" val="2345444108"/>
                    </a:ext>
                  </a:extLst>
                </a:gridCol>
                <a:gridCol w="1523999">
                  <a:extLst>
                    <a:ext uri="{9D8B030D-6E8A-4147-A177-3AD203B41FA5}">
                      <a16:colId xmlns:a16="http://schemas.microsoft.com/office/drawing/2014/main" val="4163980104"/>
                    </a:ext>
                  </a:extLst>
                </a:gridCol>
              </a:tblGrid>
              <a:tr h="945440">
                <a:tc rowSpan="2">
                  <a:txBody>
                    <a:bodyPr/>
                    <a:lstStyle/>
                    <a:p>
                      <a:pPr marL="0" marR="0" algn="ctr">
                        <a:lnSpc>
                          <a:spcPct val="120000"/>
                        </a:lnSpc>
                        <a:spcBef>
                          <a:spcPts val="10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Population Segment</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rowSpan="2">
                  <a:txBody>
                    <a:bodyPr/>
                    <a:lstStyle/>
                    <a:p>
                      <a:pPr marL="0" marR="0" algn="ctr">
                        <a:lnSpc>
                          <a:spcPct val="120000"/>
                        </a:lnSpc>
                        <a:spcBef>
                          <a:spcPts val="10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n</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rowSpan="2">
                  <a:txBody>
                    <a:bodyPr/>
                    <a:lstStyle/>
                    <a:p>
                      <a:pPr marL="0" marR="0" algn="ctr">
                        <a:lnSpc>
                          <a:spcPct val="120000"/>
                        </a:lnSpc>
                        <a:spcBef>
                          <a:spcPts val="10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kWh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p>
                      <a:pPr marL="0" marR="0" algn="ctr">
                        <a:lnSpc>
                          <a:spcPct val="120000"/>
                        </a:lnSpc>
                        <a:spcBef>
                          <a:spcPts val="10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Impact (avg per home)</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gridSpan="3">
                  <a:txBody>
                    <a:bodyPr/>
                    <a:lstStyle/>
                    <a:p>
                      <a:pPr marL="0" marR="0" algn="ctr">
                        <a:lnSpc>
                          <a:spcPct val="120000"/>
                        </a:lnSpc>
                        <a:spcBef>
                          <a:spcPts val="100"/>
                        </a:spcBef>
                        <a:spcAft>
                          <a:spcPts val="0"/>
                        </a:spcAft>
                      </a:pPr>
                      <a:r>
                        <a:rPr lang="en-US" sz="1600" b="1" dirty="0" err="1">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Therm</a:t>
                      </a: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 Impact (avg per home)</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hMerge="1">
                  <a:txBody>
                    <a:bodyPr/>
                    <a:lstStyle/>
                    <a:p>
                      <a:endParaRPr lang="en-GB"/>
                    </a:p>
                  </a:txBody>
                  <a:tcPr/>
                </a:tc>
                <a:tc hMerge="1">
                  <a:txBody>
                    <a:bodyPr/>
                    <a:lstStyle/>
                    <a:p>
                      <a:endParaRPr lang="en-GB"/>
                    </a:p>
                  </a:txBody>
                  <a:tcPr/>
                </a:tc>
                <a:tc rowSpan="2">
                  <a:txBody>
                    <a:bodyPr/>
                    <a:lstStyle/>
                    <a:p>
                      <a:pPr marL="0" marR="0" lvl="0" indent="0" algn="ctr" defTabSz="914400" rtl="0" eaLnBrk="1" fontAlgn="auto" latinLnBrk="0" hangingPunct="1">
                        <a:lnSpc>
                          <a:spcPct val="120000"/>
                        </a:lnSpc>
                        <a:spcBef>
                          <a:spcPts val="100"/>
                        </a:spcBef>
                        <a:spcAft>
                          <a:spcPts val="0"/>
                        </a:spcAft>
                        <a:buClrTx/>
                        <a:buSzTx/>
                        <a:buFontTx/>
                        <a:buNone/>
                        <a:tabLst/>
                        <a:defRPr/>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Overall MMBtu Impact (avg per home)</a:t>
                      </a:r>
                      <a:endParaRPr lang="en-GB" sz="1600" dirty="0"/>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rowSpan="2">
                  <a:txBody>
                    <a:bodyPr/>
                    <a:lstStyle/>
                    <a:p>
                      <a:pPr marL="0" marR="0" lvl="0" indent="0" algn="ctr" defTabSz="914400" rtl="0" eaLnBrk="1" fontAlgn="auto" latinLnBrk="0" hangingPunct="1">
                        <a:lnSpc>
                          <a:spcPct val="120000"/>
                        </a:lnSpc>
                        <a:spcBef>
                          <a:spcPts val="100"/>
                        </a:spcBef>
                        <a:spcAft>
                          <a:spcPts val="0"/>
                        </a:spcAft>
                        <a:buClrTx/>
                        <a:buSzTx/>
                        <a:buFontTx/>
                        <a:buNone/>
                        <a:tabLst/>
                        <a:defRPr/>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 </a:t>
                      </a: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Carbon Reductions (metric tons of CO2)*</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extLst>
                  <a:ext uri="{0D108BD9-81ED-4DB2-BD59-A6C34878D82A}">
                    <a16:rowId xmlns:a16="http://schemas.microsoft.com/office/drawing/2014/main" val="98309268"/>
                  </a:ext>
                </a:extLst>
              </a:tr>
              <a:tr h="0">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algn="ctr">
                        <a:lnSpc>
                          <a:spcPct val="120000"/>
                        </a:lnSpc>
                        <a:spcBef>
                          <a:spcPts val="10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Overall</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a:txBody>
                    <a:bodyPr/>
                    <a:lstStyle/>
                    <a:p>
                      <a:pPr marL="0" marR="0" algn="ctr">
                        <a:lnSpc>
                          <a:spcPct val="120000"/>
                        </a:lnSpc>
                        <a:spcBef>
                          <a:spcPts val="100"/>
                        </a:spcBef>
                        <a:spcAft>
                          <a:spcPts val="0"/>
                        </a:spcAft>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Oil</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a:txBody>
                    <a:bodyPr/>
                    <a:lstStyle/>
                    <a:p>
                      <a:pPr marL="0" marR="0" lvl="0" indent="0" algn="ctr" defTabSz="914400" rtl="0" eaLnBrk="1" fontAlgn="auto" latinLnBrk="0" hangingPunct="1">
                        <a:lnSpc>
                          <a:spcPct val="100000"/>
                        </a:lnSpc>
                        <a:spcBef>
                          <a:spcPts val="100"/>
                        </a:spcBef>
                        <a:spcAft>
                          <a:spcPts val="0"/>
                        </a:spcAft>
                        <a:buClrTx/>
                        <a:buSzTx/>
                        <a:buFontTx/>
                        <a:buNone/>
                        <a:tabLst/>
                        <a:defRPr/>
                      </a:pPr>
                      <a:r>
                        <a:rPr lang="en-US" sz="1600" b="1" dirty="0">
                          <a:solidFill>
                            <a:srgbClr val="FFFFFF"/>
                          </a:solidFill>
                          <a:effectLst/>
                          <a:latin typeface="Calibri" panose="020F0502020204030204" pitchFamily="34" charset="0"/>
                          <a:ea typeface="Times New Roman" panose="02020603050405020304" pitchFamily="18" charset="0"/>
                          <a:cs typeface="Verdana" panose="020B0604030504040204" pitchFamily="34" charset="0"/>
                        </a:rPr>
                        <a:t>Gas</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vMerge="1">
                  <a:txBody>
                    <a:bodyPr/>
                    <a:lstStyle/>
                    <a:p>
                      <a:pPr marL="0" marR="0">
                        <a:lnSpc>
                          <a:spcPct val="120000"/>
                        </a:lnSpc>
                        <a:spcBef>
                          <a:spcPts val="100"/>
                        </a:spcBef>
                        <a:spcAft>
                          <a:spcPts val="0"/>
                        </a:spcAft>
                      </a:pP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tc vMerge="1">
                  <a:txBody>
                    <a:bodyPr/>
                    <a:lstStyle/>
                    <a:p>
                      <a:pPr marL="0" marR="0">
                        <a:lnSpc>
                          <a:spcPct val="120000"/>
                        </a:lnSpc>
                        <a:spcBef>
                          <a:spcPts val="100"/>
                        </a:spcBef>
                        <a:spcAft>
                          <a:spcPts val="0"/>
                        </a:spcAft>
                      </a:pP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b">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1F497D"/>
                    </a:solidFill>
                  </a:tcPr>
                </a:tc>
                <a:extLst>
                  <a:ext uri="{0D108BD9-81ED-4DB2-BD59-A6C34878D82A}">
                    <a16:rowId xmlns:a16="http://schemas.microsoft.com/office/drawing/2014/main" val="2550079983"/>
                  </a:ext>
                </a:extLst>
              </a:tr>
              <a:tr h="278644">
                <a:tc>
                  <a:txBody>
                    <a:bodyPr/>
                    <a:lstStyle/>
                    <a:p>
                      <a:pPr marL="0" marR="0">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Multi Family Electric Heat</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3,185.7</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GB"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10.9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0.8</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extLst>
                  <a:ext uri="{0D108BD9-81ED-4DB2-BD59-A6C34878D82A}">
                    <a16:rowId xmlns:a16="http://schemas.microsoft.com/office/drawing/2014/main" val="3530050648"/>
                  </a:ext>
                </a:extLst>
              </a:tr>
              <a:tr h="373901">
                <a:tc>
                  <a:txBody>
                    <a:bodyPr/>
                    <a:lstStyle/>
                    <a:p>
                      <a:pPr marL="0" marR="0">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Multi Family Non-Electric Heat</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-1,351.8</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273 .4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273.4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nSpc>
                          <a:spcPct val="120000"/>
                        </a:lnSpc>
                      </a:pPr>
                      <a:endParaRPr lang="en-US" sz="1600">
                        <a:effectLst/>
                        <a:latin typeface="Verdana" panose="020B0604030504040204" pitchFamily="34" charset="0"/>
                        <a:ea typeface="Times New Roman" panose="02020603050405020304" pitchFamily="18" charset="0"/>
                        <a:cs typeface="Times New Roman" panose="02020603050405020304" pitchFamily="18"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GB"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22.7 </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1.7</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149874304"/>
                  </a:ext>
                </a:extLst>
              </a:tr>
              <a:tr h="373901">
                <a:tc>
                  <a:txBody>
                    <a:bodyPr/>
                    <a:lstStyle/>
                    <a:p>
                      <a:pPr marL="0" marR="0">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Single Family Electric Heat</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8</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588.4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112.9</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71.5</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41.3</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GB"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13.3 </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0.9</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5F5FB"/>
                    </a:solidFill>
                  </a:tcPr>
                </a:tc>
                <a:extLst>
                  <a:ext uri="{0D108BD9-81ED-4DB2-BD59-A6C34878D82A}">
                    <a16:rowId xmlns:a16="http://schemas.microsoft.com/office/drawing/2014/main" val="2522534251"/>
                  </a:ext>
                </a:extLst>
              </a:tr>
              <a:tr h="373901">
                <a:tc>
                  <a:txBody>
                    <a:bodyPr/>
                    <a:lstStyle/>
                    <a:p>
                      <a:pPr marL="0" marR="0">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Single Family Non-Electric Heat, Cooling Only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12</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-601.9</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101.9</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72.9</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29.0</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GB"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8.1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0.5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434630625"/>
                  </a:ext>
                </a:extLst>
              </a:tr>
              <a:tr h="352020">
                <a:tc>
                  <a:txBody>
                    <a:bodyPr/>
                    <a:lstStyle/>
                    <a:p>
                      <a:pPr marL="0" marR="0">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Single Family Non-Electric Heat, Not Only Cool </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38</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-713.4</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130.5</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123.9</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6.6</a:t>
                      </a:r>
                      <a:endParaRPr lang="en-US" sz="160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GB"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10.6</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tc>
                  <a:txBody>
                    <a:bodyPr/>
                    <a:lstStyle/>
                    <a:p>
                      <a:pPr marL="0" marR="0" algn="ctr">
                        <a:lnSpc>
                          <a:spcPct val="120000"/>
                        </a:lnSpc>
                        <a:spcBef>
                          <a:spcPts val="100"/>
                        </a:spcBef>
                        <a:spcAft>
                          <a:spcPts val="0"/>
                        </a:spcAft>
                      </a:pPr>
                      <a:r>
                        <a:rPr lang="en-US" sz="1600" dirty="0">
                          <a:solidFill>
                            <a:srgbClr val="000000"/>
                          </a:solidFill>
                          <a:effectLst/>
                          <a:latin typeface="Calibri" panose="020F0502020204030204" pitchFamily="34" charset="0"/>
                          <a:ea typeface="Times New Roman" panose="02020603050405020304" pitchFamily="18" charset="0"/>
                          <a:cs typeface="Verdana" panose="020B0604030504040204" pitchFamily="34" charset="0"/>
                        </a:rPr>
                        <a:t>0.8</a:t>
                      </a:r>
                      <a:endParaRPr lang="en-US" sz="1600" dirty="0">
                        <a:effectLst/>
                        <a:latin typeface="Verdana" panose="020B0604030504040204" pitchFamily="34" charset="0"/>
                        <a:ea typeface="SimSun" panose="02010600030101010101" pitchFamily="2" charset="-122"/>
                        <a:cs typeface="Verdana" panose="020B0604030504040204" pitchFamily="34" charset="0"/>
                      </a:endParaRPr>
                    </a:p>
                  </a:txBody>
                  <a:tcPr marL="51959" marR="51959" marT="0"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F5FB"/>
                    </a:solidFill>
                  </a:tcPr>
                </a:tc>
                <a:extLst>
                  <a:ext uri="{0D108BD9-81ED-4DB2-BD59-A6C34878D82A}">
                    <a16:rowId xmlns:a16="http://schemas.microsoft.com/office/drawing/2014/main" val="282999076"/>
                  </a:ext>
                </a:extLst>
              </a:tr>
            </a:tbl>
          </a:graphicData>
        </a:graphic>
      </p:graphicFrame>
      <p:sp>
        <p:nvSpPr>
          <p:cNvPr id="3" name="TextBox 2">
            <a:extLst>
              <a:ext uri="{FF2B5EF4-FFF2-40B4-BE49-F238E27FC236}">
                <a16:creationId xmlns:a16="http://schemas.microsoft.com/office/drawing/2014/main" id="{D7FA5624-C456-4817-85D3-4E887A0DF6E8}"/>
              </a:ext>
            </a:extLst>
          </p:cNvPr>
          <p:cNvSpPr txBox="1"/>
          <p:nvPr/>
        </p:nvSpPr>
        <p:spPr>
          <a:xfrm>
            <a:off x="447611" y="4359669"/>
            <a:ext cx="10772838" cy="661784"/>
          </a:xfrm>
          <a:prstGeom prst="rect">
            <a:avLst/>
          </a:prstGeom>
          <a:solidFill>
            <a:schemeClr val="accent1"/>
          </a:solidFill>
        </p:spPr>
        <p:txBody>
          <a:bodyPr wrap="square" lIns="0" tIns="0" rIns="0" bIns="0" rtlCol="0">
            <a:spAutoFit/>
          </a:bodyPr>
          <a:lstStyle/>
          <a:p>
            <a:pPr algn="ctr">
              <a:lnSpc>
                <a:spcPct val="113000"/>
              </a:lnSpc>
              <a:spcBef>
                <a:spcPts val="600"/>
              </a:spcBef>
            </a:pPr>
            <a:r>
              <a:rPr lang="en-GB" sz="2000" dirty="0">
                <a:solidFill>
                  <a:srgbClr val="333333"/>
                </a:solidFill>
              </a:rPr>
              <a:t>Although some categories reflect load building, all categories produce positive MMBtu and Carbon Reduction impacts</a:t>
            </a:r>
          </a:p>
        </p:txBody>
      </p:sp>
      <p:sp>
        <p:nvSpPr>
          <p:cNvPr id="5" name="Rectangle 4">
            <a:extLst>
              <a:ext uri="{FF2B5EF4-FFF2-40B4-BE49-F238E27FC236}">
                <a16:creationId xmlns:a16="http://schemas.microsoft.com/office/drawing/2014/main" id="{8D491497-45C9-4AB1-B2B4-05AA9F585070}"/>
              </a:ext>
            </a:extLst>
          </p:cNvPr>
          <p:cNvSpPr/>
          <p:nvPr/>
        </p:nvSpPr>
        <p:spPr>
          <a:xfrm>
            <a:off x="381000" y="5558341"/>
            <a:ext cx="11134789" cy="584775"/>
          </a:xfrm>
          <a:prstGeom prst="rect">
            <a:avLst/>
          </a:prstGeom>
        </p:spPr>
        <p:txBody>
          <a:bodyPr wrap="square">
            <a:spAutoFit/>
          </a:bodyPr>
          <a:lstStyle/>
          <a:p>
            <a:r>
              <a:rPr lang="en-GB" sz="1600" dirty="0"/>
              <a:t>*Total equivalent emissions factor used: 0.0003 MT </a:t>
            </a:r>
            <a:r>
              <a:rPr lang="en-US" sz="1600" dirty="0"/>
              <a:t>CO2e/kWh (direct kWh savings), 0.007396 MT CO2e/distillate fuel #2 </a:t>
            </a:r>
            <a:r>
              <a:rPr lang="en-US" sz="1600" dirty="0" err="1"/>
              <a:t>therm</a:t>
            </a:r>
            <a:r>
              <a:rPr lang="en-US" sz="1600" dirty="0"/>
              <a:t>, and 0.00531 MT CO2e/natural gas </a:t>
            </a:r>
            <a:r>
              <a:rPr lang="en-US" sz="1600" dirty="0" err="1"/>
              <a:t>therm</a:t>
            </a:r>
            <a:endParaRPr lang="en-GB" sz="1600" dirty="0"/>
          </a:p>
        </p:txBody>
      </p:sp>
    </p:spTree>
    <p:extLst>
      <p:ext uri="{BB962C8B-B14F-4D97-AF65-F5344CB8AC3E}">
        <p14:creationId xmlns:p14="http://schemas.microsoft.com/office/powerpoint/2010/main" val="2634268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59FAA-4C82-48E5-BAF4-ECDF223C9A8D}"/>
              </a:ext>
            </a:extLst>
          </p:cNvPr>
          <p:cNvSpPr>
            <a:spLocks noGrp="1"/>
          </p:cNvSpPr>
          <p:nvPr>
            <p:ph type="title"/>
          </p:nvPr>
        </p:nvSpPr>
        <p:spPr/>
        <p:txBody>
          <a:bodyPr/>
          <a:lstStyle/>
          <a:p>
            <a:r>
              <a:rPr lang="en-GB" dirty="0"/>
              <a:t>Key Findings: PSD Review</a:t>
            </a:r>
            <a:endParaRPr lang="en-GB" dirty="0">
              <a:highlight>
                <a:srgbClr val="FFFF00"/>
              </a:highlight>
            </a:endParaRPr>
          </a:p>
        </p:txBody>
      </p:sp>
      <p:sp>
        <p:nvSpPr>
          <p:cNvPr id="4" name="Slide Number Placeholder 3">
            <a:extLst>
              <a:ext uri="{FF2B5EF4-FFF2-40B4-BE49-F238E27FC236}">
                <a16:creationId xmlns:a16="http://schemas.microsoft.com/office/drawing/2014/main" id="{E19884DE-1942-4621-A123-CDE3F506977E}"/>
              </a:ext>
            </a:extLst>
          </p:cNvPr>
          <p:cNvSpPr>
            <a:spLocks noGrp="1"/>
          </p:cNvSpPr>
          <p:nvPr>
            <p:ph type="sldNum" sz="quarter" idx="12"/>
          </p:nvPr>
        </p:nvSpPr>
        <p:spPr/>
        <p:txBody>
          <a:bodyPr/>
          <a:lstStyle/>
          <a:p>
            <a:fld id="{5BA07366-CB75-4AA8-9E5B-928B849F427C}" type="slidenum">
              <a:rPr lang="en-GB" smtClean="0"/>
              <a:t>8</a:t>
            </a:fld>
            <a:endParaRPr lang="en-GB" dirty="0"/>
          </a:p>
        </p:txBody>
      </p:sp>
      <p:sp>
        <p:nvSpPr>
          <p:cNvPr id="3" name="Content Placeholder 2">
            <a:extLst>
              <a:ext uri="{FF2B5EF4-FFF2-40B4-BE49-F238E27FC236}">
                <a16:creationId xmlns:a16="http://schemas.microsoft.com/office/drawing/2014/main" id="{F322D36E-30C1-49B7-AF1E-9D2C0B5D3805}"/>
              </a:ext>
            </a:extLst>
          </p:cNvPr>
          <p:cNvSpPr>
            <a:spLocks noGrp="1"/>
          </p:cNvSpPr>
          <p:nvPr>
            <p:ph idx="1"/>
          </p:nvPr>
        </p:nvSpPr>
        <p:spPr>
          <a:xfrm>
            <a:off x="304800" y="990600"/>
            <a:ext cx="11522208" cy="4644347"/>
          </a:xfrm>
        </p:spPr>
        <p:txBody>
          <a:bodyPr/>
          <a:lstStyle/>
          <a:p>
            <a:r>
              <a:rPr lang="en-GB" sz="2200" dirty="0"/>
              <a:t>The 2019 PSD has two formulas to calculate DHP impacts.  They each credit electric savings but not fossil fuel savings.</a:t>
            </a:r>
          </a:p>
          <a:p>
            <a:endParaRPr lang="en-GB" sz="2400" dirty="0"/>
          </a:p>
          <a:p>
            <a:pPr lvl="1"/>
            <a:r>
              <a:rPr lang="en-GB" sz="2000" dirty="0"/>
              <a:t>The </a:t>
            </a:r>
            <a:r>
              <a:rPr lang="en-GB" sz="2000" b="1" dirty="0">
                <a:solidFill>
                  <a:schemeClr val="accent3"/>
                </a:solidFill>
              </a:rPr>
              <a:t>Lost Opportunity </a:t>
            </a:r>
            <a:r>
              <a:rPr lang="en-GB" sz="2000" dirty="0"/>
              <a:t>Calculation is used to calculate impacts from a fossil fuel home and uses a standard DHP as the baseline (14.0 SEER).  This method was reported as used for all upstream units.</a:t>
            </a:r>
          </a:p>
          <a:p>
            <a:pPr lvl="1"/>
            <a:r>
              <a:rPr lang="en-GB" sz="2000" dirty="0"/>
              <a:t>The </a:t>
            </a:r>
            <a:r>
              <a:rPr lang="en-GB" sz="2000" b="1" dirty="0">
                <a:solidFill>
                  <a:schemeClr val="accent3"/>
                </a:solidFill>
              </a:rPr>
              <a:t>Retrofit</a:t>
            </a:r>
            <a:r>
              <a:rPr lang="en-GB" sz="2000" dirty="0"/>
              <a:t> Calculation is used to calculate impacts from a pre-existing electric resistance home with air conditioning (10.1 SEER).  This method was reported as used for direct install units where the electric resistance baseline is verified. </a:t>
            </a:r>
          </a:p>
          <a:p>
            <a:pPr lvl="1"/>
            <a:endParaRPr lang="en-GB" dirty="0"/>
          </a:p>
          <a:p>
            <a:r>
              <a:rPr lang="en-US" sz="2200" dirty="0"/>
              <a:t>The PSD unrealistically oversimplifies the vast majority of baseline conditions observed in this study and is unlikely to produce an accurate estimate of savings in its current form.</a:t>
            </a:r>
            <a:endParaRPr lang="en-GB" sz="2200" dirty="0"/>
          </a:p>
        </p:txBody>
      </p:sp>
    </p:spTree>
    <p:extLst>
      <p:ext uri="{BB962C8B-B14F-4D97-AF65-F5344CB8AC3E}">
        <p14:creationId xmlns:p14="http://schemas.microsoft.com/office/powerpoint/2010/main" val="4068160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0A4AC-0343-42A5-BD3E-ECCAF445DA36}"/>
              </a:ext>
            </a:extLst>
          </p:cNvPr>
          <p:cNvSpPr>
            <a:spLocks noGrp="1"/>
          </p:cNvSpPr>
          <p:nvPr>
            <p:ph type="title"/>
          </p:nvPr>
        </p:nvSpPr>
        <p:spPr/>
        <p:txBody>
          <a:bodyPr/>
          <a:lstStyle/>
          <a:p>
            <a:r>
              <a:rPr lang="en-GB" dirty="0"/>
              <a:t>Key Findings: Contractor Interviews</a:t>
            </a:r>
          </a:p>
        </p:txBody>
      </p:sp>
      <p:graphicFrame>
        <p:nvGraphicFramePr>
          <p:cNvPr id="5" name="Content Placeholder 4">
            <a:extLst>
              <a:ext uri="{FF2B5EF4-FFF2-40B4-BE49-F238E27FC236}">
                <a16:creationId xmlns:a16="http://schemas.microsoft.com/office/drawing/2014/main" id="{8468B4CE-860F-4908-AACD-76AD5A4E8C22}"/>
              </a:ext>
            </a:extLst>
          </p:cNvPr>
          <p:cNvGraphicFramePr>
            <a:graphicFrameLocks noGrp="1"/>
          </p:cNvGraphicFramePr>
          <p:nvPr>
            <p:ph idx="1"/>
            <p:extLst>
              <p:ext uri="{D42A27DB-BD31-4B8C-83A1-F6EECF244321}">
                <p14:modId xmlns:p14="http://schemas.microsoft.com/office/powerpoint/2010/main" val="1875535295"/>
              </p:ext>
            </p:extLst>
          </p:nvPr>
        </p:nvGraphicFramePr>
        <p:xfrm>
          <a:off x="334431" y="1295400"/>
          <a:ext cx="11522075" cy="37798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6D4D9F5C-6BAF-419B-966D-2097279C2091}"/>
              </a:ext>
            </a:extLst>
          </p:cNvPr>
          <p:cNvSpPr>
            <a:spLocks noGrp="1"/>
          </p:cNvSpPr>
          <p:nvPr>
            <p:ph type="sldNum" sz="quarter" idx="12"/>
          </p:nvPr>
        </p:nvSpPr>
        <p:spPr/>
        <p:txBody>
          <a:bodyPr/>
          <a:lstStyle/>
          <a:p>
            <a:fld id="{5BA07366-CB75-4AA8-9E5B-928B849F427C}" type="slidenum">
              <a:rPr lang="en-GB" smtClean="0"/>
              <a:t>9</a:t>
            </a:fld>
            <a:endParaRPr lang="en-GB" dirty="0"/>
          </a:p>
        </p:txBody>
      </p:sp>
      <p:sp>
        <p:nvSpPr>
          <p:cNvPr id="6" name="TextBox 5">
            <a:extLst>
              <a:ext uri="{FF2B5EF4-FFF2-40B4-BE49-F238E27FC236}">
                <a16:creationId xmlns:a16="http://schemas.microsoft.com/office/drawing/2014/main" id="{C13BCA23-8F04-4E24-9AE9-355823EFA4A4}"/>
              </a:ext>
            </a:extLst>
          </p:cNvPr>
          <p:cNvSpPr txBox="1"/>
          <p:nvPr/>
        </p:nvSpPr>
        <p:spPr>
          <a:xfrm>
            <a:off x="387424" y="4953000"/>
            <a:ext cx="10772838" cy="794192"/>
          </a:xfrm>
          <a:prstGeom prst="rect">
            <a:avLst/>
          </a:prstGeom>
          <a:solidFill>
            <a:schemeClr val="accent1"/>
          </a:solidFill>
        </p:spPr>
        <p:txBody>
          <a:bodyPr wrap="square" lIns="0" tIns="0" rIns="0" bIns="0" rtlCol="0">
            <a:spAutoFit/>
          </a:bodyPr>
          <a:lstStyle/>
          <a:p>
            <a:pPr algn="ctr">
              <a:lnSpc>
                <a:spcPct val="113000"/>
              </a:lnSpc>
              <a:spcBef>
                <a:spcPts val="600"/>
              </a:spcBef>
            </a:pPr>
            <a:r>
              <a:rPr lang="en-GB" sz="2400" dirty="0">
                <a:solidFill>
                  <a:srgbClr val="333333"/>
                </a:solidFill>
              </a:rPr>
              <a:t>We estimate that 63% of customers who adopted a high-efficiency DHP received a rebate through the program. </a:t>
            </a:r>
          </a:p>
        </p:txBody>
      </p:sp>
    </p:spTree>
    <p:extLst>
      <p:ext uri="{BB962C8B-B14F-4D97-AF65-F5344CB8AC3E}">
        <p14:creationId xmlns:p14="http://schemas.microsoft.com/office/powerpoint/2010/main" val="4245531951"/>
      </p:ext>
    </p:extLst>
  </p:cSld>
  <p:clrMapOvr>
    <a:masterClrMapping/>
  </p:clrMapOvr>
</p:sld>
</file>

<file path=ppt/theme/theme1.xml><?xml version="1.0" encoding="utf-8"?>
<a:theme xmlns:a="http://schemas.openxmlformats.org/drawingml/2006/main" name="DNV GL template">
  <a:themeElements>
    <a:clrScheme name="DNV powerpoint">
      <a:dk1>
        <a:srgbClr val="333333"/>
      </a:dk1>
      <a:lt1>
        <a:srgbClr val="FFFFFF"/>
      </a:lt1>
      <a:dk2>
        <a:srgbClr val="0F204B"/>
      </a:dk2>
      <a:lt2>
        <a:srgbClr val="C8C8C8"/>
      </a:lt2>
      <a:accent1>
        <a:srgbClr val="99D6F0"/>
      </a:accent1>
      <a:accent2>
        <a:srgbClr val="3F9C35"/>
      </a:accent2>
      <a:accent3>
        <a:srgbClr val="003591"/>
      </a:accent3>
      <a:accent4>
        <a:srgbClr val="009FDA"/>
      </a:accent4>
      <a:accent5>
        <a:srgbClr val="66C5E9"/>
      </a:accent5>
      <a:accent6>
        <a:srgbClr val="FECB00"/>
      </a:accent6>
      <a:hlink>
        <a:srgbClr val="003591"/>
      </a:hlink>
      <a:folHlink>
        <a:srgbClr val="6E5091"/>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w="9525">
          <a:solidFill>
            <a:schemeClr val="accent4"/>
          </a:solidFill>
        </a:ln>
      </a:spPr>
      <a:bodyPr rtlCol="0" anchor="ctr"/>
      <a:lstStyle>
        <a:defPPr algn="ctr">
          <a:lnSpc>
            <a:spcPct val="113000"/>
          </a:lnSpc>
          <a:spcBef>
            <a:spcPts val="600"/>
          </a:spcBef>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33333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13000"/>
          </a:lnSpc>
          <a:spcBef>
            <a:spcPts val="600"/>
          </a:spcBef>
          <a:defRPr sz="1600" dirty="0" err="1" smtClean="0">
            <a:solidFill>
              <a:srgbClr val="333333"/>
            </a:solidFill>
          </a:defRPr>
        </a:defPPr>
      </a:lstStyle>
    </a:txDef>
  </a:objectDefaults>
  <a:extraClrSchemeLst/>
  <a:custClrLst>
    <a:custClr name="Sky blue">
      <a:srgbClr val="99D6F0"/>
    </a:custClr>
    <a:custClr name="Land green">
      <a:srgbClr val="3F9C35"/>
    </a:custClr>
    <a:custClr name="Sea Blue">
      <a:srgbClr val="003591"/>
    </a:custClr>
    <a:custClr name="Dark blue">
      <a:srgbClr val="0F204B"/>
    </a:custClr>
    <a:custClr name="White">
      <a:srgbClr val="FFFFFF"/>
    </a:custClr>
    <a:custClr name="Cyan">
      <a:srgbClr val="009FDA"/>
    </a:custClr>
    <a:custClr name="80 % Cyan">
      <a:srgbClr val="33B2E1"/>
    </a:custClr>
    <a:custClr name="60 % Cyan">
      <a:srgbClr val="66C5E9"/>
    </a:custClr>
    <a:custClr name="40 % Cyan">
      <a:srgbClr val="99D6F0"/>
    </a:custClr>
    <a:custClr name="20 % Cyan">
      <a:srgbClr val="CCECF8"/>
    </a:custClr>
    <a:custClr name="10 % Cyan">
      <a:srgbClr val="E5F5FB"/>
    </a:custClr>
    <a:custClr name="Black">
      <a:srgbClr val="000000"/>
    </a:custClr>
    <a:custClr name="80 % Black (Text)">
      <a:srgbClr val="333333"/>
    </a:custClr>
    <a:custClr name="60 % Black">
      <a:srgbClr val="666666"/>
    </a:custClr>
    <a:custClr name="40 % Black">
      <a:srgbClr val="999999"/>
    </a:custClr>
    <a:custClr name="20 % Black">
      <a:srgbClr val="CCCCCC"/>
    </a:custClr>
    <a:custClr name="10 % Black">
      <a:srgbClr val="E5E5E5"/>
    </a:custClr>
    <a:custClr name="Yellow">
      <a:srgbClr val="FECB00"/>
    </a:custClr>
    <a:custClr name="Orange">
      <a:srgbClr val="E98300"/>
    </a:custClr>
    <a:custClr name="Purple">
      <a:srgbClr val="6E5091"/>
    </a:custClr>
    <a:custClr name="Red">
      <a:srgbClr val="C4262E"/>
    </a:custClr>
    <a:custClr name="Warm grey">
      <a:srgbClr val="988F86"/>
    </a:custClr>
  </a:custClrLst>
  <a:extLst>
    <a:ext uri="{05A4C25C-085E-4340-85A3-A5531E510DB2}">
      <thm15:themeFamily xmlns:thm15="http://schemas.microsoft.com/office/thememl/2012/main" name="DNV GL PowerPoint template 16-9 company wide.potx" id="{5A148124-3855-48D8-91C6-A285E9244469}" vid="{015FD0F9-12CD-4BDB-9B42-DA036B75F283}"/>
    </a:ext>
  </a:extLst>
</a:theme>
</file>

<file path=ppt/theme/theme2.xml><?xml version="1.0" encoding="utf-8"?>
<a:theme xmlns:a="http://schemas.openxmlformats.org/drawingml/2006/main" name="Agenda">
  <a:themeElements>
    <a:clrScheme name="DNV powerpoint">
      <a:dk1>
        <a:srgbClr val="333333"/>
      </a:dk1>
      <a:lt1>
        <a:srgbClr val="FFFFFF"/>
      </a:lt1>
      <a:dk2>
        <a:srgbClr val="0F204B"/>
      </a:dk2>
      <a:lt2>
        <a:srgbClr val="C8C8C8"/>
      </a:lt2>
      <a:accent1>
        <a:srgbClr val="99D6F0"/>
      </a:accent1>
      <a:accent2>
        <a:srgbClr val="3F9C35"/>
      </a:accent2>
      <a:accent3>
        <a:srgbClr val="003591"/>
      </a:accent3>
      <a:accent4>
        <a:srgbClr val="009FDA"/>
      </a:accent4>
      <a:accent5>
        <a:srgbClr val="66C5E9"/>
      </a:accent5>
      <a:accent6>
        <a:srgbClr val="FECB00"/>
      </a:accent6>
      <a:hlink>
        <a:srgbClr val="003591"/>
      </a:hlink>
      <a:folHlink>
        <a:srgbClr val="6E5091"/>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solidFill>
        <a:ln w="9525">
          <a:solidFill>
            <a:schemeClr val="accent4"/>
          </a:solidFill>
        </a:ln>
      </a:spPr>
      <a:bodyPr rtlCol="0" anchor="ctr"/>
      <a:lstStyle>
        <a:defPPr algn="ctr">
          <a:lnSpc>
            <a:spcPct val="113000"/>
          </a:lnSpc>
          <a:spcBef>
            <a:spcPts val="600"/>
          </a:spcBef>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33333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nSpc>
            <a:spcPct val="113000"/>
          </a:lnSpc>
          <a:spcBef>
            <a:spcPts val="600"/>
          </a:spcBef>
          <a:defRPr sz="1600" dirty="0" err="1" smtClean="0">
            <a:solidFill>
              <a:srgbClr val="333333"/>
            </a:solidFill>
          </a:defRPr>
        </a:defPPr>
      </a:lstStyle>
    </a:txDef>
  </a:objectDefaults>
  <a:extraClrSchemeLst/>
  <a:extLst>
    <a:ext uri="{05A4C25C-085E-4340-85A3-A5531E510DB2}">
      <thm15:themeFamily xmlns:thm15="http://schemas.microsoft.com/office/thememl/2012/main" name="DNV GL PowerPoint template 16-9 company wide.potx" id="{5A148124-3855-48D8-91C6-A285E9244469}" vid="{7B9FB55C-ADED-4A84-B022-AF8B1E7D4AC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1648</TotalTime>
  <Words>2090</Words>
  <Application>Microsoft Macintosh PowerPoint</Application>
  <PresentationFormat>Widescreen</PresentationFormat>
  <Paragraphs>362</Paragraphs>
  <Slides>24</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Calibri</vt:lpstr>
      <vt:lpstr>Verdana</vt:lpstr>
      <vt:lpstr>Wingdings</vt:lpstr>
      <vt:lpstr>Wingdings 2</vt:lpstr>
      <vt:lpstr>DNV GL template</vt:lpstr>
      <vt:lpstr>Agenda</vt:lpstr>
      <vt:lpstr>R1617 Connecticut Residential Ductless Heat Pumps Market Characterization Final Results</vt:lpstr>
      <vt:lpstr>Agenda</vt:lpstr>
      <vt:lpstr>Study Purpose</vt:lpstr>
      <vt:lpstr>Overview of Tasks and Methodology</vt:lpstr>
      <vt:lpstr>Methodology: Baseline Classification</vt:lpstr>
      <vt:lpstr>Key Findings: Savings Baseline for 2015-2016 DHP Program Participants</vt:lpstr>
      <vt:lpstr>Key Findings: Impacts by Dwelling Unit Type and Intended DHP use</vt:lpstr>
      <vt:lpstr>Key Findings: PSD Review</vt:lpstr>
      <vt:lpstr>Key Findings: Contractor Interviews</vt:lpstr>
      <vt:lpstr>Key Findings: DHP Adoption Model</vt:lpstr>
      <vt:lpstr>Key Findings: Impact on Participation – Changes in Rebate Levels</vt:lpstr>
      <vt:lpstr>Key Findings: Impact on Participation –Changes in Alternative Fuel Prices</vt:lpstr>
      <vt:lpstr>Conclusions and Recommendations (1 of 3)</vt:lpstr>
      <vt:lpstr>Conclusions and Recommendations (2 of 3)</vt:lpstr>
      <vt:lpstr>Conclusions and Recommendations (3 of 3)</vt:lpstr>
      <vt:lpstr>Overview and Brief Demonstration of Adoption Model</vt:lpstr>
      <vt:lpstr>Thank you!</vt:lpstr>
      <vt:lpstr>Methodology: Baseline Objectives and Challenges</vt:lpstr>
      <vt:lpstr>Methodology: Baseline Data Sources</vt:lpstr>
      <vt:lpstr>Methodology: Baseline Impact Analysis</vt:lpstr>
      <vt:lpstr>Methodology: Baseline Impact Analysis</vt:lpstr>
      <vt:lpstr>Methodology: Baseline Impact Analysis</vt:lpstr>
      <vt:lpstr>Methodology: Contractor Surveys</vt:lpstr>
      <vt:lpstr>Methodology: DHP Adoption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Presentation of R1617 Connecticut Residential Ductless Heat Pumps Market Characterization Final Results</dc:title>
  <dc:creator>Intorcio, Shawn</dc:creator>
  <cp:lastModifiedBy>Craig Diamond</cp:lastModifiedBy>
  <cp:revision>111</cp:revision>
  <cp:lastPrinted>2019-07-19T13:35:02Z</cp:lastPrinted>
  <dcterms:created xsi:type="dcterms:W3CDTF">2019-07-16T17:36:40Z</dcterms:created>
  <dcterms:modified xsi:type="dcterms:W3CDTF">2020-01-15T15:04:52Z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www.skabelondesign.dk</vt:lpwstr>
  </property>
  <property fmtid="{D5CDD505-2E9C-101B-9397-08002B2CF9AE}" pid="3" name="RunSetTextContentFromTag">
    <vt:lpwstr>True</vt:lpwstr>
  </property>
  <property fmtid="{D5CDD505-2E9C-101B-9397-08002B2CF9AE}" pid="4" name="SD_DocumentLanguage">
    <vt:lpwstr>en-GB</vt:lpwstr>
  </property>
  <property fmtid="{D5CDD505-2E9C-101B-9397-08002B2CF9AE}" pid="5" name="SD_DocumentLanguageString">
    <vt:lpwstr>English (United Kingdom)</vt:lpwstr>
  </property>
  <property fmtid="{D5CDD505-2E9C-101B-9397-08002B2CF9AE}" pid="6" name="SD_CtlText_BusinessAreaName">
    <vt:lpwstr>Blank</vt:lpwstr>
  </property>
  <property fmtid="{D5CDD505-2E9C-101B-9397-08002B2CF9AE}" pid="7" name="SD_CtlText_DocumentNumber">
    <vt:lpwstr/>
  </property>
  <property fmtid="{D5CDD505-2E9C-101B-9397-08002B2CF9AE}" pid="8" name="sdDocumentDate">
    <vt:lpwstr>43073</vt:lpwstr>
  </property>
  <property fmtid="{D5CDD505-2E9C-101B-9397-08002B2CF9AE}" pid="9" name="sdDocumentDateFormat">
    <vt:lpwstr>en-GB:dd MMMM yyyy</vt:lpwstr>
  </property>
  <property fmtid="{D5CDD505-2E9C-101B-9397-08002B2CF9AE}" pid="10" name="SD_CtlText_AuthorName">
    <vt:lpwstr/>
  </property>
  <property fmtid="{D5CDD505-2E9C-101B-9397-08002B2CF9AE}" pid="11" name="SD_CtlText_Confidentiality">
    <vt:lpwstr>Open (Ungraded)</vt:lpwstr>
  </property>
  <property fmtid="{D5CDD505-2E9C-101B-9397-08002B2CF9AE}" pid="12" name="SD_UserprofileName">
    <vt:lpwstr/>
  </property>
  <property fmtid="{D5CDD505-2E9C-101B-9397-08002B2CF9AE}" pid="13" name="DocumentInfoFinished">
    <vt:lpwstr>True</vt:lpwstr>
  </property>
</Properties>
</file>