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56" r:id="rId6"/>
    <p:sldId id="331" r:id="rId7"/>
    <p:sldId id="340" r:id="rId8"/>
    <p:sldId id="342" r:id="rId9"/>
    <p:sldId id="319" r:id="rId10"/>
    <p:sldId id="320" r:id="rId11"/>
    <p:sldId id="341" r:id="rId12"/>
    <p:sldId id="344" r:id="rId13"/>
    <p:sldId id="332" r:id="rId14"/>
    <p:sldId id="333" r:id="rId15"/>
    <p:sldId id="343" r:id="rId16"/>
    <p:sldId id="302" r:id="rId17"/>
    <p:sldId id="345" r:id="rId18"/>
    <p:sldId id="335" r:id="rId19"/>
    <p:sldId id="346" r:id="rId20"/>
    <p:sldId id="347" r:id="rId21"/>
    <p:sldId id="3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D01693-094C-4DB0-BAD9-F5238A39D9BD}">
          <p14:sldIdLst>
            <p14:sldId id="256"/>
            <p14:sldId id="331"/>
            <p14:sldId id="340"/>
            <p14:sldId id="342"/>
            <p14:sldId id="319"/>
            <p14:sldId id="320"/>
            <p14:sldId id="341"/>
            <p14:sldId id="344"/>
            <p14:sldId id="332"/>
            <p14:sldId id="333"/>
            <p14:sldId id="343"/>
            <p14:sldId id="302"/>
            <p14:sldId id="345"/>
            <p14:sldId id="335"/>
            <p14:sldId id="346"/>
            <p14:sldId id="347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Harris" initials="BH" lastIdx="12" clrIdx="0">
    <p:extLst>
      <p:ext uri="{19B8F6BF-5375-455C-9EA6-DF929625EA0E}">
        <p15:presenceInfo xmlns:p15="http://schemas.microsoft.com/office/powerpoint/2012/main" userId="S-1-5-21-4095787998-3525916616-1323673557-1192" providerId="AD"/>
      </p:ext>
    </p:extLst>
  </p:cmAuthor>
  <p:cmAuthor id="2" name="Tom Mauldin" initials="TM" lastIdx="3" clrIdx="1">
    <p:extLst>
      <p:ext uri="{19B8F6BF-5375-455C-9EA6-DF929625EA0E}">
        <p15:presenceInfo xmlns:p15="http://schemas.microsoft.com/office/powerpoint/2012/main" userId="S-1-5-21-4095787998-3525916616-1323673557-1127" providerId="AD"/>
      </p:ext>
    </p:extLst>
  </p:cmAuthor>
  <p:cmAuthor id="3" name="Nicole Rosenberg" initials="NR" lastIdx="5" clrIdx="2">
    <p:extLst>
      <p:ext uri="{19B8F6BF-5375-455C-9EA6-DF929625EA0E}">
        <p15:presenceInfo xmlns:p15="http://schemas.microsoft.com/office/powerpoint/2012/main" userId="S-1-5-21-4095787998-3525916616-1323673557-1113" providerId="AD"/>
      </p:ext>
    </p:extLst>
  </p:cmAuthor>
  <p:cmAuthor id="4" name="Zack Tyler" initials="ZT" lastIdx="2" clrIdx="3">
    <p:extLst>
      <p:ext uri="{19B8F6BF-5375-455C-9EA6-DF929625EA0E}">
        <p15:presenceInfo xmlns:p15="http://schemas.microsoft.com/office/powerpoint/2012/main" userId="S-1-5-21-4095787998-3525916616-1323673557-1130" providerId="AD"/>
      </p:ext>
    </p:extLst>
  </p:cmAuthor>
  <p:cmAuthor id="5" name="Jared Powell" initials="JP" lastIdx="14" clrIdx="4">
    <p:extLst>
      <p:ext uri="{19B8F6BF-5375-455C-9EA6-DF929625EA0E}">
        <p15:presenceInfo xmlns:p15="http://schemas.microsoft.com/office/powerpoint/2012/main" userId="S::jpowell@nmrgroupinc.com::78985497-b122-400f-b921-11332f3b58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606160"/>
    <a:srgbClr val="3571A3"/>
    <a:srgbClr val="617453"/>
    <a:srgbClr val="606060"/>
    <a:srgbClr val="808080"/>
    <a:srgbClr val="76A240"/>
    <a:srgbClr val="046A38"/>
    <a:srgbClr val="08A4BD"/>
    <a:srgbClr val="603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8" autoAdjust="0"/>
    <p:restoredTop sz="93831" autoAdjust="0"/>
  </p:normalViewPr>
  <p:slideViewPr>
    <p:cSldViewPr>
      <p:cViewPr varScale="1">
        <p:scale>
          <a:sx n="58" d="100"/>
          <a:sy n="58" d="100"/>
        </p:scale>
        <p:origin x="6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"/>
    </p:cViewPr>
  </p:sorterViewPr>
  <p:notesViewPr>
    <p:cSldViewPr>
      <p:cViewPr varScale="1">
        <p:scale>
          <a:sx n="53" d="100"/>
          <a:sy n="53" d="100"/>
        </p:scale>
        <p:origin x="20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6F0D1-B023-4CE1-9037-540F5A7CEA4A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9DB66366-EB1A-46C2-8DED-8E46F1FE9C94}">
      <dgm:prSet phldrT="[Text]" custT="1"/>
      <dgm:spPr/>
      <dgm:t>
        <a:bodyPr/>
        <a:lstStyle/>
        <a:p>
          <a:r>
            <a:rPr lang="en-US" sz="3200" dirty="0">
              <a:solidFill>
                <a:schemeClr val="accent3">
                  <a:lumMod val="75000"/>
                </a:schemeClr>
              </a:solidFill>
            </a:rPr>
            <a:t>Collected data</a:t>
          </a:r>
        </a:p>
      </dgm:t>
    </dgm:pt>
    <dgm:pt modelId="{DF3BF09E-82D5-4F35-8464-CBEDA566666D}" type="parTrans" cxnId="{F2541E89-BAD4-4EFD-8E15-3690CD9858F5}">
      <dgm:prSet/>
      <dgm:spPr/>
      <dgm:t>
        <a:bodyPr/>
        <a:lstStyle/>
        <a:p>
          <a:endParaRPr lang="en-US" sz="3200">
            <a:solidFill>
              <a:schemeClr val="accent5">
                <a:lumMod val="75000"/>
              </a:schemeClr>
            </a:solidFill>
          </a:endParaRPr>
        </a:p>
      </dgm:t>
    </dgm:pt>
    <dgm:pt modelId="{A9AECE39-9C33-4056-BE5C-062748D738CA}" type="sibTrans" cxnId="{F2541E89-BAD4-4EFD-8E15-3690CD9858F5}">
      <dgm:prSet/>
      <dgm:spPr/>
      <dgm:t>
        <a:bodyPr/>
        <a:lstStyle/>
        <a:p>
          <a:endParaRPr lang="en-US" sz="3200">
            <a:solidFill>
              <a:schemeClr val="accent5">
                <a:lumMod val="75000"/>
              </a:schemeClr>
            </a:solidFill>
          </a:endParaRPr>
        </a:p>
      </dgm:t>
    </dgm:pt>
    <dgm:pt modelId="{64F578D6-661F-4C9F-9C61-A0F085F53AD9}">
      <dgm:prSet phldrT="[Text]" custT="1"/>
      <dgm:spPr/>
      <dgm:t>
        <a:bodyPr/>
        <a:lstStyle/>
        <a:p>
          <a:r>
            <a:rPr lang="en-US" sz="3200" dirty="0">
              <a:solidFill>
                <a:schemeClr val="accent5"/>
              </a:solidFill>
            </a:rPr>
            <a:t>Delivered database</a:t>
          </a:r>
        </a:p>
      </dgm:t>
    </dgm:pt>
    <dgm:pt modelId="{D19A03BE-30D0-4995-9424-BFA6929DA37B}" type="parTrans" cxnId="{414C4897-A671-421F-99B9-97D573694A5B}">
      <dgm:prSet/>
      <dgm:spPr/>
      <dgm:t>
        <a:bodyPr/>
        <a:lstStyle/>
        <a:p>
          <a:endParaRPr lang="en-US" sz="3200">
            <a:solidFill>
              <a:schemeClr val="accent5">
                <a:lumMod val="75000"/>
              </a:schemeClr>
            </a:solidFill>
          </a:endParaRPr>
        </a:p>
      </dgm:t>
    </dgm:pt>
    <dgm:pt modelId="{734191C2-C847-47CD-8D7E-A2AE06EE1C0C}" type="sibTrans" cxnId="{414C4897-A671-421F-99B9-97D573694A5B}">
      <dgm:prSet/>
      <dgm:spPr/>
      <dgm:t>
        <a:bodyPr/>
        <a:lstStyle/>
        <a:p>
          <a:endParaRPr lang="en-US" sz="3200">
            <a:solidFill>
              <a:schemeClr val="accent5">
                <a:lumMod val="75000"/>
              </a:schemeClr>
            </a:solidFill>
          </a:endParaRPr>
        </a:p>
      </dgm:t>
    </dgm:pt>
    <dgm:pt modelId="{CD56C0DF-9BE7-4D1D-AF23-4D18C2417D53}">
      <dgm:prSet phldrT="[Text]" custT="1"/>
      <dgm:spPr/>
      <dgm:t>
        <a:bodyPr/>
        <a:lstStyle/>
        <a:p>
          <a:r>
            <a:rPr lang="en-US" sz="3200" dirty="0">
              <a:solidFill>
                <a:schemeClr val="accent3"/>
              </a:solidFill>
            </a:rPr>
            <a:t>Enhanced database</a:t>
          </a:r>
        </a:p>
      </dgm:t>
    </dgm:pt>
    <dgm:pt modelId="{993C6EF5-81C1-42F6-88E1-196763C9E1A3}" type="parTrans" cxnId="{C6F28A30-59FD-4289-A07E-90C071BC592F}">
      <dgm:prSet/>
      <dgm:spPr/>
      <dgm:t>
        <a:bodyPr/>
        <a:lstStyle/>
        <a:p>
          <a:endParaRPr lang="en-US" sz="3200">
            <a:solidFill>
              <a:schemeClr val="accent5">
                <a:lumMod val="75000"/>
              </a:schemeClr>
            </a:solidFill>
          </a:endParaRPr>
        </a:p>
      </dgm:t>
    </dgm:pt>
    <dgm:pt modelId="{9F3C924B-BB2E-41AB-AC7B-645E7085AF24}" type="sibTrans" cxnId="{C6F28A30-59FD-4289-A07E-90C071BC592F}">
      <dgm:prSet/>
      <dgm:spPr/>
      <dgm:t>
        <a:bodyPr/>
        <a:lstStyle/>
        <a:p>
          <a:endParaRPr lang="en-US" sz="3200">
            <a:solidFill>
              <a:schemeClr val="accent5">
                <a:lumMod val="75000"/>
              </a:schemeClr>
            </a:solidFill>
          </a:endParaRPr>
        </a:p>
      </dgm:t>
    </dgm:pt>
    <dgm:pt modelId="{79FA3FDF-7697-42DE-BE6C-E2B8728F7015}" type="pres">
      <dgm:prSet presAssocID="{8476F0D1-B023-4CE1-9037-540F5A7CEA4A}" presName="Name0" presStyleCnt="0">
        <dgm:presLayoutVars>
          <dgm:dir/>
          <dgm:resizeHandles val="exact"/>
        </dgm:presLayoutVars>
      </dgm:prSet>
      <dgm:spPr/>
    </dgm:pt>
    <dgm:pt modelId="{E16D4307-95E5-4A97-BEAA-E03BE1DD68D6}" type="pres">
      <dgm:prSet presAssocID="{8476F0D1-B023-4CE1-9037-540F5A7CEA4A}" presName="arrow" presStyleLbl="bgShp" presStyleIdx="0" presStyleCnt="1" custLinFactNeighborX="741" custLinFactNeighborY="-73741"/>
      <dgm:spPr>
        <a:solidFill>
          <a:schemeClr val="accent3">
            <a:lumMod val="75000"/>
          </a:schemeClr>
        </a:solidFill>
      </dgm:spPr>
    </dgm:pt>
    <dgm:pt modelId="{E588EDD3-E5F7-465B-8CBD-3AD48441E597}" type="pres">
      <dgm:prSet presAssocID="{8476F0D1-B023-4CE1-9037-540F5A7CEA4A}" presName="points" presStyleCnt="0"/>
      <dgm:spPr/>
    </dgm:pt>
    <dgm:pt modelId="{DB894BFD-B7A0-40B3-BFD7-2523C8C1702D}" type="pres">
      <dgm:prSet presAssocID="{9DB66366-EB1A-46C2-8DED-8E46F1FE9C94}" presName="compositeA" presStyleCnt="0"/>
      <dgm:spPr/>
    </dgm:pt>
    <dgm:pt modelId="{3307C335-C332-4474-8834-8F66DAD4E5F2}" type="pres">
      <dgm:prSet presAssocID="{9DB66366-EB1A-46C2-8DED-8E46F1FE9C94}" presName="textA" presStyleLbl="revTx" presStyleIdx="0" presStyleCnt="3" custScaleY="33342" custLinFactY="14638" custLinFactNeighborX="2402" custLinFactNeighborY="100000">
        <dgm:presLayoutVars>
          <dgm:bulletEnabled val="1"/>
        </dgm:presLayoutVars>
      </dgm:prSet>
      <dgm:spPr/>
    </dgm:pt>
    <dgm:pt modelId="{DA38424F-B80C-483F-989B-29A581B65841}" type="pres">
      <dgm:prSet presAssocID="{9DB66366-EB1A-46C2-8DED-8E46F1FE9C94}" presName="circleA" presStyleLbl="node1" presStyleIdx="0" presStyleCnt="3" custScaleX="146454" custScaleY="146454" custLinFactY="-100000" custLinFactNeighborX="16635" custLinFactNeighborY="-137652"/>
      <dgm:spPr>
        <a:solidFill>
          <a:schemeClr val="accent3"/>
        </a:solidFill>
      </dgm:spPr>
    </dgm:pt>
    <dgm:pt modelId="{4CF44397-9901-40AD-A50D-4F1909A3A97D}" type="pres">
      <dgm:prSet presAssocID="{9DB66366-EB1A-46C2-8DED-8E46F1FE9C94}" presName="spaceA" presStyleCnt="0"/>
      <dgm:spPr/>
    </dgm:pt>
    <dgm:pt modelId="{47150A54-3F16-447B-B92D-81EC358A8D30}" type="pres">
      <dgm:prSet presAssocID="{A9AECE39-9C33-4056-BE5C-062748D738CA}" presName="space" presStyleCnt="0"/>
      <dgm:spPr/>
    </dgm:pt>
    <dgm:pt modelId="{0257244B-E2E0-4CF3-9F25-127419FAC10F}" type="pres">
      <dgm:prSet presAssocID="{64F578D6-661F-4C9F-9C61-A0F085F53AD9}" presName="compositeB" presStyleCnt="0"/>
      <dgm:spPr/>
    </dgm:pt>
    <dgm:pt modelId="{9C0281C8-C6E7-4C50-A489-00857AF2DBF0}" type="pres">
      <dgm:prSet presAssocID="{64F578D6-661F-4C9F-9C61-A0F085F53AD9}" presName="textB" presStyleLbl="revTx" presStyleIdx="1" presStyleCnt="3" custScaleY="35926" custLinFactNeighborX="1717" custLinFactNeighborY="-85059">
        <dgm:presLayoutVars>
          <dgm:bulletEnabled val="1"/>
        </dgm:presLayoutVars>
      </dgm:prSet>
      <dgm:spPr/>
    </dgm:pt>
    <dgm:pt modelId="{8F04848C-47A6-4EF3-9E82-278E4C5C925C}" type="pres">
      <dgm:prSet presAssocID="{64F578D6-661F-4C9F-9C61-A0F085F53AD9}" presName="circleB" presStyleLbl="node1" presStyleIdx="1" presStyleCnt="3" custScaleX="146454" custScaleY="146454" custLinFactY="-164647" custLinFactNeighborX="3051" custLinFactNeighborY="-200000"/>
      <dgm:spPr>
        <a:solidFill>
          <a:schemeClr val="accent3"/>
        </a:solidFill>
      </dgm:spPr>
    </dgm:pt>
    <dgm:pt modelId="{5A1A4D32-321B-47A5-9E7C-2E64A44CFFB7}" type="pres">
      <dgm:prSet presAssocID="{64F578D6-661F-4C9F-9C61-A0F085F53AD9}" presName="spaceB" presStyleCnt="0"/>
      <dgm:spPr/>
    </dgm:pt>
    <dgm:pt modelId="{009EB6A8-0936-4ED2-9360-BFF5EF4445A5}" type="pres">
      <dgm:prSet presAssocID="{734191C2-C847-47CD-8D7E-A2AE06EE1C0C}" presName="space" presStyleCnt="0"/>
      <dgm:spPr/>
    </dgm:pt>
    <dgm:pt modelId="{11BCB9C4-3C30-488E-9DE7-36C5D7F63F6D}" type="pres">
      <dgm:prSet presAssocID="{CD56C0DF-9BE7-4D1D-AF23-4D18C2417D53}" presName="compositeA" presStyleCnt="0"/>
      <dgm:spPr/>
    </dgm:pt>
    <dgm:pt modelId="{BBCBC568-8555-40A0-BB52-4CDD1541A711}" type="pres">
      <dgm:prSet presAssocID="{CD56C0DF-9BE7-4D1D-AF23-4D18C2417D53}" presName="textA" presStyleLbl="revTx" presStyleIdx="2" presStyleCnt="3" custScaleY="51182" custLinFactY="1479" custLinFactNeighborX="-729" custLinFactNeighborY="100000">
        <dgm:presLayoutVars>
          <dgm:bulletEnabled val="1"/>
        </dgm:presLayoutVars>
      </dgm:prSet>
      <dgm:spPr/>
    </dgm:pt>
    <dgm:pt modelId="{09D5F16A-8A98-48E9-B23F-B31D64F9AD68}" type="pres">
      <dgm:prSet presAssocID="{CD56C0DF-9BE7-4D1D-AF23-4D18C2417D53}" presName="circleA" presStyleLbl="node1" presStyleIdx="2" presStyleCnt="3" custScaleX="146454" custScaleY="146454" custLinFactY="-100000" custLinFactNeighborX="-10533" custLinFactNeighborY="-155492"/>
      <dgm:spPr>
        <a:solidFill>
          <a:schemeClr val="accent3"/>
        </a:solidFill>
      </dgm:spPr>
    </dgm:pt>
    <dgm:pt modelId="{63B9440D-ACF0-42EF-B329-966615877DFA}" type="pres">
      <dgm:prSet presAssocID="{CD56C0DF-9BE7-4D1D-AF23-4D18C2417D53}" presName="spaceA" presStyleCnt="0"/>
      <dgm:spPr/>
    </dgm:pt>
  </dgm:ptLst>
  <dgm:cxnLst>
    <dgm:cxn modelId="{5F43F310-E251-48B3-AC07-39752F78BC5B}" type="presOf" srcId="{64F578D6-661F-4C9F-9C61-A0F085F53AD9}" destId="{9C0281C8-C6E7-4C50-A489-00857AF2DBF0}" srcOrd="0" destOrd="0" presId="urn:microsoft.com/office/officeart/2005/8/layout/hProcess11"/>
    <dgm:cxn modelId="{32FE5C1E-E152-4616-834B-E9B266BD5FF6}" type="presOf" srcId="{8476F0D1-B023-4CE1-9037-540F5A7CEA4A}" destId="{79FA3FDF-7697-42DE-BE6C-E2B8728F7015}" srcOrd="0" destOrd="0" presId="urn:microsoft.com/office/officeart/2005/8/layout/hProcess11"/>
    <dgm:cxn modelId="{C6F28A30-59FD-4289-A07E-90C071BC592F}" srcId="{8476F0D1-B023-4CE1-9037-540F5A7CEA4A}" destId="{CD56C0DF-9BE7-4D1D-AF23-4D18C2417D53}" srcOrd="2" destOrd="0" parTransId="{993C6EF5-81C1-42F6-88E1-196763C9E1A3}" sibTransId="{9F3C924B-BB2E-41AB-AC7B-645E7085AF24}"/>
    <dgm:cxn modelId="{F2541E89-BAD4-4EFD-8E15-3690CD9858F5}" srcId="{8476F0D1-B023-4CE1-9037-540F5A7CEA4A}" destId="{9DB66366-EB1A-46C2-8DED-8E46F1FE9C94}" srcOrd="0" destOrd="0" parTransId="{DF3BF09E-82D5-4F35-8464-CBEDA566666D}" sibTransId="{A9AECE39-9C33-4056-BE5C-062748D738CA}"/>
    <dgm:cxn modelId="{414C4897-A671-421F-99B9-97D573694A5B}" srcId="{8476F0D1-B023-4CE1-9037-540F5A7CEA4A}" destId="{64F578D6-661F-4C9F-9C61-A0F085F53AD9}" srcOrd="1" destOrd="0" parTransId="{D19A03BE-30D0-4995-9424-BFA6929DA37B}" sibTransId="{734191C2-C847-47CD-8D7E-A2AE06EE1C0C}"/>
    <dgm:cxn modelId="{A9BFDDA0-1B5C-4FD7-B3F5-9B6413F7E85E}" type="presOf" srcId="{CD56C0DF-9BE7-4D1D-AF23-4D18C2417D53}" destId="{BBCBC568-8555-40A0-BB52-4CDD1541A711}" srcOrd="0" destOrd="0" presId="urn:microsoft.com/office/officeart/2005/8/layout/hProcess11"/>
    <dgm:cxn modelId="{96140BA5-8F02-4B0F-80E5-A050919C86DE}" type="presOf" srcId="{9DB66366-EB1A-46C2-8DED-8E46F1FE9C94}" destId="{3307C335-C332-4474-8834-8F66DAD4E5F2}" srcOrd="0" destOrd="0" presId="urn:microsoft.com/office/officeart/2005/8/layout/hProcess11"/>
    <dgm:cxn modelId="{1948EE56-5000-47CD-9101-F4854A057C19}" type="presParOf" srcId="{79FA3FDF-7697-42DE-BE6C-E2B8728F7015}" destId="{E16D4307-95E5-4A97-BEAA-E03BE1DD68D6}" srcOrd="0" destOrd="0" presId="urn:microsoft.com/office/officeart/2005/8/layout/hProcess11"/>
    <dgm:cxn modelId="{31DA8493-E090-4A84-843C-F1EA0305648B}" type="presParOf" srcId="{79FA3FDF-7697-42DE-BE6C-E2B8728F7015}" destId="{E588EDD3-E5F7-465B-8CBD-3AD48441E597}" srcOrd="1" destOrd="0" presId="urn:microsoft.com/office/officeart/2005/8/layout/hProcess11"/>
    <dgm:cxn modelId="{F8C32EBE-D4A3-4042-B49D-97B78D6FF258}" type="presParOf" srcId="{E588EDD3-E5F7-465B-8CBD-3AD48441E597}" destId="{DB894BFD-B7A0-40B3-BFD7-2523C8C1702D}" srcOrd="0" destOrd="0" presId="urn:microsoft.com/office/officeart/2005/8/layout/hProcess11"/>
    <dgm:cxn modelId="{25E13D58-E19F-4793-86FD-773C3C131DB1}" type="presParOf" srcId="{DB894BFD-B7A0-40B3-BFD7-2523C8C1702D}" destId="{3307C335-C332-4474-8834-8F66DAD4E5F2}" srcOrd="0" destOrd="0" presId="urn:microsoft.com/office/officeart/2005/8/layout/hProcess11"/>
    <dgm:cxn modelId="{0882A6A0-5BD7-4505-94DD-0FDD41664F65}" type="presParOf" srcId="{DB894BFD-B7A0-40B3-BFD7-2523C8C1702D}" destId="{DA38424F-B80C-483F-989B-29A581B65841}" srcOrd="1" destOrd="0" presId="urn:microsoft.com/office/officeart/2005/8/layout/hProcess11"/>
    <dgm:cxn modelId="{EE636FB4-C7CF-47DE-8B54-15E0D08D42CD}" type="presParOf" srcId="{DB894BFD-B7A0-40B3-BFD7-2523C8C1702D}" destId="{4CF44397-9901-40AD-A50D-4F1909A3A97D}" srcOrd="2" destOrd="0" presId="urn:microsoft.com/office/officeart/2005/8/layout/hProcess11"/>
    <dgm:cxn modelId="{B9175311-3F91-4F20-AF50-E88136D1149F}" type="presParOf" srcId="{E588EDD3-E5F7-465B-8CBD-3AD48441E597}" destId="{47150A54-3F16-447B-B92D-81EC358A8D30}" srcOrd="1" destOrd="0" presId="urn:microsoft.com/office/officeart/2005/8/layout/hProcess11"/>
    <dgm:cxn modelId="{B1EBA812-DD57-4594-8BD4-9C3CD378D616}" type="presParOf" srcId="{E588EDD3-E5F7-465B-8CBD-3AD48441E597}" destId="{0257244B-E2E0-4CF3-9F25-127419FAC10F}" srcOrd="2" destOrd="0" presId="urn:microsoft.com/office/officeart/2005/8/layout/hProcess11"/>
    <dgm:cxn modelId="{66A7D896-7CB4-40AA-8E34-8134DD717956}" type="presParOf" srcId="{0257244B-E2E0-4CF3-9F25-127419FAC10F}" destId="{9C0281C8-C6E7-4C50-A489-00857AF2DBF0}" srcOrd="0" destOrd="0" presId="urn:microsoft.com/office/officeart/2005/8/layout/hProcess11"/>
    <dgm:cxn modelId="{826EF6CC-AA9C-4925-9251-37E961D043B5}" type="presParOf" srcId="{0257244B-E2E0-4CF3-9F25-127419FAC10F}" destId="{8F04848C-47A6-4EF3-9E82-278E4C5C925C}" srcOrd="1" destOrd="0" presId="urn:microsoft.com/office/officeart/2005/8/layout/hProcess11"/>
    <dgm:cxn modelId="{851F69AA-A603-46E1-9DE7-E836C715B6E6}" type="presParOf" srcId="{0257244B-E2E0-4CF3-9F25-127419FAC10F}" destId="{5A1A4D32-321B-47A5-9E7C-2E64A44CFFB7}" srcOrd="2" destOrd="0" presId="urn:microsoft.com/office/officeart/2005/8/layout/hProcess11"/>
    <dgm:cxn modelId="{C64124BB-3521-4FEC-A961-34030F8E2A61}" type="presParOf" srcId="{E588EDD3-E5F7-465B-8CBD-3AD48441E597}" destId="{009EB6A8-0936-4ED2-9360-BFF5EF4445A5}" srcOrd="3" destOrd="0" presId="urn:microsoft.com/office/officeart/2005/8/layout/hProcess11"/>
    <dgm:cxn modelId="{3DEB784B-4314-448E-B604-3182D5724271}" type="presParOf" srcId="{E588EDD3-E5F7-465B-8CBD-3AD48441E597}" destId="{11BCB9C4-3C30-488E-9DE7-36C5D7F63F6D}" srcOrd="4" destOrd="0" presId="urn:microsoft.com/office/officeart/2005/8/layout/hProcess11"/>
    <dgm:cxn modelId="{294ED7BF-C0DD-4D6E-A3AB-A39C869DA62B}" type="presParOf" srcId="{11BCB9C4-3C30-488E-9DE7-36C5D7F63F6D}" destId="{BBCBC568-8555-40A0-BB52-4CDD1541A711}" srcOrd="0" destOrd="0" presId="urn:microsoft.com/office/officeart/2005/8/layout/hProcess11"/>
    <dgm:cxn modelId="{38B31DB3-2065-456C-9A2D-284AEBF9B694}" type="presParOf" srcId="{11BCB9C4-3C30-488E-9DE7-36C5D7F63F6D}" destId="{09D5F16A-8A98-48E9-B23F-B31D64F9AD68}" srcOrd="1" destOrd="0" presId="urn:microsoft.com/office/officeart/2005/8/layout/hProcess11"/>
    <dgm:cxn modelId="{35382D0C-61B0-4111-BC85-04D4E1A01633}" type="presParOf" srcId="{11BCB9C4-3C30-488E-9DE7-36C5D7F63F6D}" destId="{63B9440D-ACF0-42EF-B329-966615877DF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D4307-95E5-4A97-BEAA-E03BE1DD68D6}">
      <dsp:nvSpPr>
        <dsp:cNvPr id="0" name=""/>
        <dsp:cNvSpPr/>
      </dsp:nvSpPr>
      <dsp:spPr>
        <a:xfrm>
          <a:off x="0" y="31442"/>
          <a:ext cx="10287000" cy="2497440"/>
        </a:xfrm>
        <a:prstGeom prst="notchedRightArrow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07C335-C332-4474-8834-8F66DAD4E5F2}">
      <dsp:nvSpPr>
        <dsp:cNvPr id="0" name=""/>
        <dsp:cNvSpPr/>
      </dsp:nvSpPr>
      <dsp:spPr>
        <a:xfrm>
          <a:off x="76187" y="3279201"/>
          <a:ext cx="2983631" cy="83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3">
                  <a:lumMod val="75000"/>
                </a:schemeClr>
              </a:solidFill>
            </a:rPr>
            <a:t>Collected data</a:t>
          </a:r>
        </a:p>
      </dsp:txBody>
      <dsp:txXfrm>
        <a:off x="76187" y="3279201"/>
        <a:ext cx="2983631" cy="832696"/>
      </dsp:txXfrm>
    </dsp:sp>
    <dsp:sp modelId="{DA38424F-B80C-483F-989B-29A581B65841}">
      <dsp:nvSpPr>
        <dsp:cNvPr id="0" name=""/>
        <dsp:cNvSpPr/>
      </dsp:nvSpPr>
      <dsp:spPr>
        <a:xfrm>
          <a:off x="1142998" y="764610"/>
          <a:ext cx="914400" cy="914400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281C8-C6E7-4C50-A489-00857AF2DBF0}">
      <dsp:nvSpPr>
        <dsp:cNvPr id="0" name=""/>
        <dsp:cNvSpPr/>
      </dsp:nvSpPr>
      <dsp:spPr>
        <a:xfrm>
          <a:off x="3188563" y="2822020"/>
          <a:ext cx="2983631" cy="8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5"/>
              </a:solidFill>
            </a:rPr>
            <a:t>Delivered database</a:t>
          </a:r>
        </a:p>
      </dsp:txBody>
      <dsp:txXfrm>
        <a:off x="3188563" y="2822020"/>
        <a:ext cx="2983631" cy="897230"/>
      </dsp:txXfrm>
    </dsp:sp>
    <dsp:sp modelId="{8F04848C-47A6-4EF3-9E82-278E4C5C925C}">
      <dsp:nvSpPr>
        <dsp:cNvPr id="0" name=""/>
        <dsp:cNvSpPr/>
      </dsp:nvSpPr>
      <dsp:spPr>
        <a:xfrm>
          <a:off x="4190999" y="787942"/>
          <a:ext cx="914400" cy="914400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BC568-8555-40A0-BB52-4CDD1541A711}">
      <dsp:nvSpPr>
        <dsp:cNvPr id="0" name=""/>
        <dsp:cNvSpPr/>
      </dsp:nvSpPr>
      <dsp:spPr>
        <a:xfrm>
          <a:off x="6248396" y="2839177"/>
          <a:ext cx="2983631" cy="127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3"/>
              </a:solidFill>
            </a:rPr>
            <a:t>Enhanced database</a:t>
          </a:r>
        </a:p>
      </dsp:txBody>
      <dsp:txXfrm>
        <a:off x="6248396" y="2839177"/>
        <a:ext cx="2983631" cy="1278239"/>
      </dsp:txXfrm>
    </dsp:sp>
    <dsp:sp modelId="{09D5F16A-8A98-48E9-B23F-B31D64F9AD68}">
      <dsp:nvSpPr>
        <dsp:cNvPr id="0" name=""/>
        <dsp:cNvSpPr/>
      </dsp:nvSpPr>
      <dsp:spPr>
        <a:xfrm>
          <a:off x="7238999" y="764610"/>
          <a:ext cx="914400" cy="914400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E9B8-080F-445D-BFA4-701F67546B22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95F2-27C6-42AC-801B-909F4FDDB4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54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0379D-4DA7-445F-B890-6ACB4E40EEAF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68005-BECA-4655-B903-BCE454215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12192000" cy="83819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72594" y="6156212"/>
            <a:ext cx="1846812" cy="565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</a:rPr>
              <a:t>NMR Group, Inc.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51309"/>
            <a:ext cx="1630664" cy="52425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5800" cy="60198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363200" y="304800"/>
            <a:ext cx="1630664" cy="533400"/>
          </a:xfrm>
          <a:ln w="31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A507F-97EE-473D-A8C0-0BA17513AD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8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A4E1F-35A6-4C83-B9AD-8C2049DB2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F32CA-818F-4204-8EC9-4F5743CDF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4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0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/>
          <a:stretch/>
        </p:blipFill>
        <p:spPr>
          <a:xfrm>
            <a:off x="-25404" y="0"/>
            <a:ext cx="1221740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98403" y="5405735"/>
            <a:ext cx="1744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600" dirty="0">
                <a:solidFill>
                  <a:prstClr val="white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6316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80" y="1143000"/>
            <a:ext cx="1630664" cy="52437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10439400" y="152400"/>
            <a:ext cx="1597025" cy="8382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64708"/>
            <a:ext cx="6803136" cy="1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2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4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309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8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2236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67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0" y="6428843"/>
            <a:ext cx="914479" cy="29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4B605-2B3B-40F4-99DE-B1757FE0A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7" y="6356246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1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AF670-215F-41EA-AFC6-FE2E626C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" y="635293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55F3D-8D8F-4782-9901-501C021BB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3" y="6356246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4702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270A1-EFF4-4E0F-AB43-79563F134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64235-AFB3-48BB-BD45-3ADAA3641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6114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A57E6-3F80-487A-80FF-F9834EF09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120562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325274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00"/>
            <a:ext cx="1147079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24"/>
            <a:ext cx="1147079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6" y="304824"/>
            <a:ext cx="1147076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E0435-BF53-4F77-A367-B2BCCC3F1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86" y="6360845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26" y="6400800"/>
            <a:ext cx="914479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3930B-EEAD-4AC4-A77D-8BA82C808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63" y="6360844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3" y="6405489"/>
            <a:ext cx="910211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A9775-1C29-4239-AD9B-8A021EF34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8" y="636455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98" r:id="rId4"/>
    <p:sldLayoutId id="2147483699" r:id="rId5"/>
    <p:sldLayoutId id="2147483700" r:id="rId6"/>
    <p:sldLayoutId id="2147483695" r:id="rId7"/>
    <p:sldLayoutId id="2147483697" r:id="rId8"/>
    <p:sldLayoutId id="2147483696" r:id="rId9"/>
    <p:sldLayoutId id="2147483689" r:id="rId10"/>
    <p:sldLayoutId id="2147483683" r:id="rId11"/>
    <p:sldLayoutId id="2147483690" r:id="rId12"/>
    <p:sldLayoutId id="2147483685" r:id="rId13"/>
    <p:sldLayoutId id="214748368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76" r:id="rId20"/>
    <p:sldLayoutId id="2147483691" r:id="rId21"/>
    <p:sldLayoutId id="2147483677" r:id="rId22"/>
    <p:sldLayoutId id="2147483692" r:id="rId23"/>
    <p:sldLayoutId id="2147483675" r:id="rId24"/>
    <p:sldLayoutId id="2147483693" r:id="rId25"/>
    <p:sldLayoutId id="2147483687" r:id="rId26"/>
    <p:sldLayoutId id="2147483673" r:id="rId27"/>
    <p:sldLayoutId id="2147483694" r:id="rId28"/>
    <p:sldLayoutId id="2147483688" r:id="rId29"/>
    <p:sldLayoutId id="2147483674" r:id="rId30"/>
    <p:sldLayoutId id="2147483672" r:id="rId31"/>
    <p:sldLayoutId id="2147483663" r:id="rId32"/>
    <p:sldLayoutId id="2147483664" r:id="rId33"/>
    <p:sldLayoutId id="2147483665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woundy@nmrgroupinc.com" TargetMode="External"/><Relationship Id="rId2" Type="http://schemas.openxmlformats.org/officeDocument/2006/relationships/hyperlink" Target="mailto:mmeek@nmrgroupinc.com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4800600" y="1510771"/>
            <a:ext cx="6934200" cy="102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477000" y="768867"/>
            <a:ext cx="5410200" cy="447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b="1" dirty="0">
                <a:solidFill>
                  <a:srgbClr val="606160"/>
                </a:solidFill>
                <a:latin typeface="Arial" panose="020B0604020202020204" pitchFamily="34" charset="0"/>
              </a:rPr>
              <a:t>Connecticut </a:t>
            </a:r>
          </a:p>
          <a:p>
            <a:r>
              <a:rPr lang="en-US" sz="4800" b="1" dirty="0">
                <a:solidFill>
                  <a:srgbClr val="606160"/>
                </a:solidFill>
                <a:latin typeface="Arial" panose="020B0604020202020204" pitchFamily="34" charset="0"/>
              </a:rPr>
              <a:t>R2023 RASS Enhancement</a:t>
            </a:r>
          </a:p>
          <a:p>
            <a:endParaRPr lang="en-US" sz="2000" b="1" dirty="0">
              <a:solidFill>
                <a:srgbClr val="606160"/>
              </a:solidFill>
              <a:latin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606160"/>
                </a:solidFill>
                <a:latin typeface="Arial" panose="020B0604020202020204" pitchFamily="34" charset="0"/>
              </a:rPr>
              <a:t>Database User Training</a:t>
            </a:r>
            <a:endParaRPr lang="en-US" sz="2800" dirty="0">
              <a:solidFill>
                <a:srgbClr val="606160"/>
              </a:solidFill>
              <a:latin typeface="Arial" panose="020B0604020202020204" pitchFamily="34" charset="0"/>
            </a:endParaRPr>
          </a:p>
          <a:p>
            <a:endParaRPr lang="en-US" sz="4400" dirty="0">
              <a:solidFill>
                <a:srgbClr val="606060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606060"/>
                </a:solidFill>
                <a:latin typeface="Arial" panose="020B0604020202020204" pitchFamily="34" charset="0"/>
              </a:rPr>
              <a:t>Presenters: Melissa Meek</a:t>
            </a:r>
            <a:endParaRPr lang="en-US" sz="1800" dirty="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606060"/>
                </a:solidFill>
                <a:latin typeface="Arial"/>
                <a:ea typeface="+mn-ea"/>
                <a:cs typeface="+mn-cs"/>
              </a:rPr>
              <a:t>October 29, 2020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endParaRPr lang="en-US" sz="18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876800" y="2590800"/>
            <a:ext cx="6248736" cy="155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903839" y="4141318"/>
            <a:ext cx="6263726" cy="78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Placeholder 8" descr="A tree in front of a house&#10;&#10;Description automatically generated">
            <a:extLst>
              <a:ext uri="{FF2B5EF4-FFF2-40B4-BE49-F238E27FC236}">
                <a16:creationId xmlns:a16="http://schemas.microsoft.com/office/drawing/2014/main" id="{5711E3FA-26E1-4A8B-B113-E36CDECF67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19" r="17019"/>
          <a:stretch>
            <a:fillRect/>
          </a:stretch>
        </p:blipFill>
        <p:spPr>
          <a:xfrm>
            <a:off x="0" y="-1621"/>
            <a:ext cx="5978525" cy="6019800"/>
          </a:xfrm>
        </p:spPr>
      </p:pic>
    </p:spTree>
    <p:extLst>
      <p:ext uri="{BB962C8B-B14F-4D97-AF65-F5344CB8AC3E}">
        <p14:creationId xmlns:p14="http://schemas.microsoft.com/office/powerpoint/2010/main" val="266236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7E5AFD-7DE8-4EE8-A226-0FE45067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52056"/>
            <a:ext cx="10972800" cy="35417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16F05F1-2CAC-43EE-A18E-6A4F7E1759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8400" y="264569"/>
            <a:ext cx="4191000" cy="151063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3"/>
                </a:solidFill>
              </a:rPr>
              <a:t>Quantity bins reported in web surveys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3"/>
                </a:solidFill>
                <a:sym typeface="Wingdings" panose="05000000000000000000" pitchFamily="2" charset="2"/>
              </a:rPr>
              <a:t>(e.g., what percentage of homes have 2 clothes dryers?)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8DA24-F8F5-42BA-B60C-044A31260736}"/>
              </a:ext>
            </a:extLst>
          </p:cNvPr>
          <p:cNvSpPr txBox="1"/>
          <p:nvPr/>
        </p:nvSpPr>
        <p:spPr>
          <a:xfrm>
            <a:off x="7086600" y="1925818"/>
            <a:ext cx="3352800" cy="173736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9FF992-1256-4902-85F4-DF7506DD378C}"/>
              </a:ext>
            </a:extLst>
          </p:cNvPr>
          <p:cNvCxnSpPr>
            <a:cxnSpLocks/>
          </p:cNvCxnSpPr>
          <p:nvPr/>
        </p:nvCxnSpPr>
        <p:spPr>
          <a:xfrm>
            <a:off x="6400800" y="1005822"/>
            <a:ext cx="914400" cy="79223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989697-358C-47EC-B429-7C2CE2B3C0DA}"/>
              </a:ext>
            </a:extLst>
          </p:cNvPr>
          <p:cNvSpPr txBox="1"/>
          <p:nvPr/>
        </p:nvSpPr>
        <p:spPr>
          <a:xfrm>
            <a:off x="10484658" y="1925818"/>
            <a:ext cx="1168400" cy="173736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64AA93D-0001-437A-97EB-E291D6D7737D}"/>
              </a:ext>
            </a:extLst>
          </p:cNvPr>
          <p:cNvSpPr txBox="1">
            <a:spLocks/>
          </p:cNvSpPr>
          <p:nvPr/>
        </p:nvSpPr>
        <p:spPr>
          <a:xfrm>
            <a:off x="6902527" y="4665034"/>
            <a:ext cx="3485163" cy="146304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Average quantities reported in web surveys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F01186-343E-4246-95B5-C09707C4C774}"/>
              </a:ext>
            </a:extLst>
          </p:cNvPr>
          <p:cNvCxnSpPr>
            <a:cxnSpLocks/>
          </p:cNvCxnSpPr>
          <p:nvPr/>
        </p:nvCxnSpPr>
        <p:spPr>
          <a:xfrm flipV="1">
            <a:off x="10096576" y="3810000"/>
            <a:ext cx="776163" cy="9814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6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1295F2-15BD-4E1B-A198-CE6EF9C0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21409"/>
            <a:ext cx="10972800" cy="815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accent3"/>
                </a:solidFill>
              </a:rPr>
              <a:t>Database Enhancements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C1821-378C-4744-A37C-9ED45856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5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762000"/>
            <a:ext cx="8839200" cy="55953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Stakeholders expressed interest in additional functionality and analysis during R1706 presentation: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ENERGY STAR saturation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Cross-tabulated efficiency averages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Ongoing goal in coming years: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Keep database current and useful</a:t>
            </a:r>
          </a:p>
          <a:p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287449" y="2157568"/>
            <a:ext cx="419100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R2023 Background</a:t>
            </a:r>
          </a:p>
        </p:txBody>
      </p:sp>
    </p:spTree>
    <p:extLst>
      <p:ext uri="{BB962C8B-B14F-4D97-AF65-F5344CB8AC3E}">
        <p14:creationId xmlns:p14="http://schemas.microsoft.com/office/powerpoint/2010/main" val="301401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0ADD34-26A3-4EA7-840E-6ADBDB89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05926"/>
            <a:ext cx="10972800" cy="26461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16F05F1-2CAC-43EE-A18E-6A4F7E1759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374308"/>
            <a:ext cx="4191000" cy="151063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sym typeface="Wingdings" panose="05000000000000000000" pitchFamily="2" charset="2"/>
              </a:rPr>
              <a:t>Counts of homes visited and quantities found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8DA24-F8F5-42BA-B60C-044A31260736}"/>
              </a:ext>
            </a:extLst>
          </p:cNvPr>
          <p:cNvSpPr txBox="1"/>
          <p:nvPr/>
        </p:nvSpPr>
        <p:spPr>
          <a:xfrm>
            <a:off x="6096000" y="2057400"/>
            <a:ext cx="2209800" cy="1737360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9FF992-1256-4902-85F4-DF7506DD378C}"/>
              </a:ext>
            </a:extLst>
          </p:cNvPr>
          <p:cNvCxnSpPr>
            <a:cxnSpLocks/>
          </p:cNvCxnSpPr>
          <p:nvPr/>
        </p:nvCxnSpPr>
        <p:spPr>
          <a:xfrm>
            <a:off x="5727245" y="1133581"/>
            <a:ext cx="914400" cy="7922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989697-358C-47EC-B429-7C2CE2B3C0DA}"/>
              </a:ext>
            </a:extLst>
          </p:cNvPr>
          <p:cNvSpPr txBox="1"/>
          <p:nvPr/>
        </p:nvSpPr>
        <p:spPr>
          <a:xfrm>
            <a:off x="8305800" y="2057400"/>
            <a:ext cx="3429000" cy="173736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64AA93D-0001-437A-97EB-E291D6D7737D}"/>
              </a:ext>
            </a:extLst>
          </p:cNvPr>
          <p:cNvSpPr txBox="1">
            <a:spLocks/>
          </p:cNvSpPr>
          <p:nvPr/>
        </p:nvSpPr>
        <p:spPr>
          <a:xfrm>
            <a:off x="4953000" y="4373880"/>
            <a:ext cx="3758290" cy="17373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Overall ENERGY STAR saturation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i.e., percentage of units found with ESTAR label</a:t>
            </a:r>
            <a:endParaRPr lang="en-US" sz="19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F01186-343E-4246-95B5-C09707C4C774}"/>
              </a:ext>
            </a:extLst>
          </p:cNvPr>
          <p:cNvCxnSpPr>
            <a:cxnSpLocks/>
          </p:cNvCxnSpPr>
          <p:nvPr/>
        </p:nvCxnSpPr>
        <p:spPr>
          <a:xfrm flipV="1">
            <a:off x="8229600" y="3883154"/>
            <a:ext cx="776163" cy="98145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7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F7B06D01-A38F-4125-A0B0-1E7BDF3E8A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4436014"/>
            <a:ext cx="8229600" cy="23161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Use 4 age “bins” (i.e., ranges)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Percentage of units on site with ESTAR label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manufactured in &lt;bin&gt;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Unknown ages shown, too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93769-B64D-4F50-8984-EB7E1363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11887200" cy="2638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77AEF5-F41E-4A0F-A722-40BC3C2104B3}"/>
              </a:ext>
            </a:extLst>
          </p:cNvPr>
          <p:cNvSpPr txBox="1"/>
          <p:nvPr/>
        </p:nvSpPr>
        <p:spPr>
          <a:xfrm>
            <a:off x="4028273" y="1532707"/>
            <a:ext cx="8153400" cy="118872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7566636-9BEF-40A7-B8EA-5F438D1B58C8}"/>
              </a:ext>
            </a:extLst>
          </p:cNvPr>
          <p:cNvSpPr txBox="1">
            <a:spLocks/>
          </p:cNvSpPr>
          <p:nvPr/>
        </p:nvSpPr>
        <p:spPr>
          <a:xfrm>
            <a:off x="457200" y="358421"/>
            <a:ext cx="3758290" cy="17373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ENERGY STAR saturation by 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7A763F-A961-4E3C-8022-DB0128BA6251}"/>
              </a:ext>
            </a:extLst>
          </p:cNvPr>
          <p:cNvCxnSpPr>
            <a:cxnSpLocks/>
          </p:cNvCxnSpPr>
          <p:nvPr/>
        </p:nvCxnSpPr>
        <p:spPr>
          <a:xfrm>
            <a:off x="3276600" y="1526085"/>
            <a:ext cx="751673" cy="38200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2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D9E73-91B3-4EBB-873C-88C86B13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9278"/>
            <a:ext cx="11430000" cy="3519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77AEF5-F41E-4A0F-A722-40BC3C2104B3}"/>
              </a:ext>
            </a:extLst>
          </p:cNvPr>
          <p:cNvSpPr txBox="1"/>
          <p:nvPr/>
        </p:nvSpPr>
        <p:spPr>
          <a:xfrm>
            <a:off x="5410200" y="1569720"/>
            <a:ext cx="6576875" cy="1554480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7566636-9BEF-40A7-B8EA-5F438D1B58C8}"/>
              </a:ext>
            </a:extLst>
          </p:cNvPr>
          <p:cNvSpPr txBox="1">
            <a:spLocks/>
          </p:cNvSpPr>
          <p:nvPr/>
        </p:nvSpPr>
        <p:spPr>
          <a:xfrm>
            <a:off x="2057400" y="301692"/>
            <a:ext cx="3758290" cy="17373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</a:rPr>
              <a:t>Average efficiency or consumption, split by sector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7A763F-A961-4E3C-8022-DB0128BA6251}"/>
              </a:ext>
            </a:extLst>
          </p:cNvPr>
          <p:cNvCxnSpPr>
            <a:cxnSpLocks/>
          </p:cNvCxnSpPr>
          <p:nvPr/>
        </p:nvCxnSpPr>
        <p:spPr>
          <a:xfrm>
            <a:off x="4905758" y="1471400"/>
            <a:ext cx="751673" cy="38200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8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F7B06D01-A38F-4125-A0B0-1E7BDF3E8A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35803"/>
            <a:ext cx="9639300" cy="2112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>
                <a:solidFill>
                  <a:schemeClr val="accent1"/>
                </a:solidFill>
              </a:rPr>
              <a:t>Why so many grey rows?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A79BE-B7B6-444D-8D9D-6BD06E90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963132"/>
            <a:ext cx="6591300" cy="2881778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3606531-612C-4C11-93F9-559149D5DD68}"/>
              </a:ext>
            </a:extLst>
          </p:cNvPr>
          <p:cNvSpPr txBox="1">
            <a:spLocks/>
          </p:cNvSpPr>
          <p:nvPr/>
        </p:nvSpPr>
        <p:spPr>
          <a:xfrm>
            <a:off x="8660447" y="1539555"/>
            <a:ext cx="3049905" cy="16592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</a:rPr>
              <a:t>Few respondents in demographic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CFC71-D51E-4A77-8C80-1A78C1460B2D}"/>
              </a:ext>
            </a:extLst>
          </p:cNvPr>
          <p:cNvSpPr txBox="1"/>
          <p:nvPr/>
        </p:nvSpPr>
        <p:spPr>
          <a:xfrm>
            <a:off x="7025640" y="2798030"/>
            <a:ext cx="594360" cy="274320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9B748E-F500-4E3B-B72A-93816A36559B}"/>
              </a:ext>
            </a:extLst>
          </p:cNvPr>
          <p:cNvCxnSpPr>
            <a:cxnSpLocks/>
          </p:cNvCxnSpPr>
          <p:nvPr/>
        </p:nvCxnSpPr>
        <p:spPr>
          <a:xfrm flipH="1">
            <a:off x="7767193" y="2819201"/>
            <a:ext cx="767208" cy="1159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6372BF3-C7C1-48E1-83BD-3FE51BE64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64"/>
          <a:stretch/>
        </p:blipFill>
        <p:spPr>
          <a:xfrm>
            <a:off x="1890442" y="4383403"/>
            <a:ext cx="4678680" cy="20027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1CD890-35E4-4CE8-B75A-6A8CDEDE6CAA}"/>
              </a:ext>
            </a:extLst>
          </p:cNvPr>
          <p:cNvSpPr txBox="1"/>
          <p:nvPr/>
        </p:nvSpPr>
        <p:spPr>
          <a:xfrm>
            <a:off x="3897119" y="5901969"/>
            <a:ext cx="2651760" cy="27432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64FAF9C-82C7-4891-AABC-296BE351FFA6}"/>
              </a:ext>
            </a:extLst>
          </p:cNvPr>
          <p:cNvSpPr txBox="1">
            <a:spLocks/>
          </p:cNvSpPr>
          <p:nvPr/>
        </p:nvSpPr>
        <p:spPr>
          <a:xfrm>
            <a:off x="265607" y="4730459"/>
            <a:ext cx="2778918" cy="130867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Few units found on site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0F32B4-5352-4614-9EBA-629347B8351A}"/>
              </a:ext>
            </a:extLst>
          </p:cNvPr>
          <p:cNvCxnSpPr>
            <a:cxnSpLocks/>
          </p:cNvCxnSpPr>
          <p:nvPr/>
        </p:nvCxnSpPr>
        <p:spPr>
          <a:xfrm>
            <a:off x="2794341" y="5733477"/>
            <a:ext cx="867489" cy="25097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4EF84DD-01D4-47AE-9528-130C3EE1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980" y="4127682"/>
            <a:ext cx="4646425" cy="1448509"/>
          </a:xfrm>
          <a:prstGeom prst="rect">
            <a:avLst/>
          </a:prstGeo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06C9089-7D29-4C85-9F32-70C3F65AA693}"/>
              </a:ext>
            </a:extLst>
          </p:cNvPr>
          <p:cNvSpPr txBox="1">
            <a:spLocks/>
          </p:cNvSpPr>
          <p:nvPr/>
        </p:nvSpPr>
        <p:spPr>
          <a:xfrm>
            <a:off x="6888231" y="5244256"/>
            <a:ext cx="2617470" cy="122941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rgbClr val="548235"/>
                </a:solidFill>
              </a:rPr>
              <a:t>Few units of type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2D4DF-5598-44F6-AFF2-3093F1CB7E88}"/>
              </a:ext>
            </a:extLst>
          </p:cNvPr>
          <p:cNvSpPr txBox="1"/>
          <p:nvPr/>
        </p:nvSpPr>
        <p:spPr>
          <a:xfrm>
            <a:off x="9804894" y="5029200"/>
            <a:ext cx="2262066" cy="274320"/>
          </a:xfrm>
          <a:prstGeom prst="rect">
            <a:avLst/>
          </a:prstGeom>
          <a:noFill/>
          <a:ln w="57150">
            <a:solidFill>
              <a:srgbClr val="54823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6B865E-B0AD-4CDA-B038-75991AD74375}"/>
              </a:ext>
            </a:extLst>
          </p:cNvPr>
          <p:cNvCxnSpPr>
            <a:cxnSpLocks/>
          </p:cNvCxnSpPr>
          <p:nvPr/>
        </p:nvCxnSpPr>
        <p:spPr>
          <a:xfrm flipV="1">
            <a:off x="9062706" y="5434290"/>
            <a:ext cx="793498" cy="424673"/>
          </a:xfrm>
          <a:prstGeom prst="straightConnector1">
            <a:avLst/>
          </a:prstGeom>
          <a:ln w="3810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9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09E1A-5CB6-4474-AD22-944C5EE6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4A733-1C19-4C65-8BCF-5D6D2B8C10DF}"/>
              </a:ext>
            </a:extLst>
          </p:cNvPr>
          <p:cNvSpPr/>
          <p:nvPr/>
        </p:nvSpPr>
        <p:spPr>
          <a:xfrm rot="16200000">
            <a:off x="-2163749" y="2807986"/>
            <a:ext cx="59436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B20EC-7579-44B0-BF52-9B142B60DC6D}"/>
              </a:ext>
            </a:extLst>
          </p:cNvPr>
          <p:cNvSpPr/>
          <p:nvPr/>
        </p:nvSpPr>
        <p:spPr>
          <a:xfrm>
            <a:off x="2286000" y="2667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Melissa Meek </a:t>
            </a:r>
          </a:p>
          <a:p>
            <a:r>
              <a:rPr lang="en-US" sz="2800" dirty="0">
                <a:solidFill>
                  <a:srgbClr val="6061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Manager</a:t>
            </a:r>
          </a:p>
          <a:p>
            <a:r>
              <a:rPr lang="en-US" sz="2800" dirty="0">
                <a:solidFill>
                  <a:srgbClr val="6061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NMR Group, Inc.</a:t>
            </a:r>
          </a:p>
          <a:p>
            <a:r>
              <a:rPr lang="en-US" sz="2800" dirty="0">
                <a:solidFill>
                  <a:srgbClr val="6061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Phone: 617-544-2024</a:t>
            </a:r>
          </a:p>
          <a:p>
            <a:r>
              <a:rPr lang="en-US" sz="2800" u="sng" dirty="0">
                <a:solidFill>
                  <a:srgbClr val="3571A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mmeek@nmrgroupinc.com</a:t>
            </a:r>
            <a:endParaRPr lang="en-US" sz="2800" dirty="0">
              <a:solidFill>
                <a:srgbClr val="3571A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887DE-67F9-4E7B-93AF-6F158DE6347D}"/>
              </a:ext>
            </a:extLst>
          </p:cNvPr>
          <p:cNvSpPr/>
          <p:nvPr/>
        </p:nvSpPr>
        <p:spPr>
          <a:xfrm>
            <a:off x="7391400" y="2667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Woundy</a:t>
            </a:r>
            <a:endParaRPr lang="en-US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6061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Research Analyst </a:t>
            </a:r>
          </a:p>
          <a:p>
            <a:r>
              <a:rPr lang="en-US" sz="2800" dirty="0">
                <a:solidFill>
                  <a:srgbClr val="6061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NMR Group, Inc. </a:t>
            </a:r>
          </a:p>
          <a:p>
            <a:r>
              <a:rPr lang="en-US" sz="2800" dirty="0">
                <a:solidFill>
                  <a:srgbClr val="6061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Phone: 617-544-2023</a:t>
            </a:r>
          </a:p>
          <a:p>
            <a:r>
              <a:rPr lang="en-US" sz="2800" u="sng" dirty="0">
                <a:solidFill>
                  <a:srgbClr val="3571A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mwoundy@nmrgroupinc.com</a:t>
            </a:r>
            <a:endParaRPr lang="en-US" sz="2800" dirty="0">
              <a:solidFill>
                <a:srgbClr val="3571A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E43C0DE-77DE-4BD4-92C6-EBECAAC2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373697"/>
            <a:ext cx="4572000" cy="1521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/>
                </a:solidFill>
              </a:rPr>
              <a:t>Further questions? </a:t>
            </a:r>
          </a:p>
        </p:txBody>
      </p:sp>
    </p:spTree>
    <p:extLst>
      <p:ext uri="{BB962C8B-B14F-4D97-AF65-F5344CB8AC3E}">
        <p14:creationId xmlns:p14="http://schemas.microsoft.com/office/powerpoint/2010/main" val="214794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B896C9-F6D8-475F-B87F-6B3A0FD1F85D}"/>
              </a:ext>
            </a:extLst>
          </p:cNvPr>
          <p:cNvSpPr/>
          <p:nvPr/>
        </p:nvSpPr>
        <p:spPr>
          <a:xfrm>
            <a:off x="9324391" y="2209800"/>
            <a:ext cx="228600" cy="11170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167577-E805-4038-BCA5-617FA11B5F45}"/>
              </a:ext>
            </a:extLst>
          </p:cNvPr>
          <p:cNvSpPr/>
          <p:nvPr/>
        </p:nvSpPr>
        <p:spPr>
          <a:xfrm>
            <a:off x="6280586" y="2135554"/>
            <a:ext cx="228600" cy="114104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ED20-2965-4498-92C0-3C3C4704294B}"/>
              </a:ext>
            </a:extLst>
          </p:cNvPr>
          <p:cNvSpPr/>
          <p:nvPr/>
        </p:nvSpPr>
        <p:spPr>
          <a:xfrm>
            <a:off x="3201013" y="2148768"/>
            <a:ext cx="216159" cy="11278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A2ED4A-933E-45AB-8BC5-DE5207838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857051"/>
              </p:ext>
            </p:extLst>
          </p:nvPr>
        </p:nvGraphicFramePr>
        <p:xfrm>
          <a:off x="1752600" y="378391"/>
          <a:ext cx="10287000" cy="62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BC393-018B-4E6A-82B4-75EF74FB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3A7AE-F0CD-4BFA-B663-D23FC063A6AB}"/>
              </a:ext>
            </a:extLst>
          </p:cNvPr>
          <p:cNvSpPr txBox="1"/>
          <p:nvPr/>
        </p:nvSpPr>
        <p:spPr>
          <a:xfrm>
            <a:off x="3036173" y="144780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34DE2-A453-4DB5-BAF7-29B0BEBDD51F}"/>
              </a:ext>
            </a:extLst>
          </p:cNvPr>
          <p:cNvSpPr txBox="1"/>
          <p:nvPr/>
        </p:nvSpPr>
        <p:spPr>
          <a:xfrm>
            <a:off x="6084173" y="143887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24A05-4096-422E-97F2-B4A06AAD2758}"/>
              </a:ext>
            </a:extLst>
          </p:cNvPr>
          <p:cNvSpPr txBox="1"/>
          <p:nvPr/>
        </p:nvSpPr>
        <p:spPr>
          <a:xfrm>
            <a:off x="9132173" y="143887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06CF-3FEB-41A3-AD93-8561DA7558DD}"/>
              </a:ext>
            </a:extLst>
          </p:cNvPr>
          <p:cNvSpPr/>
          <p:nvPr/>
        </p:nvSpPr>
        <p:spPr>
          <a:xfrm rot="16200000">
            <a:off x="-1287449" y="2531516"/>
            <a:ext cx="419100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A5161-4831-40A9-BB02-9847AAAA35A6}"/>
              </a:ext>
            </a:extLst>
          </p:cNvPr>
          <p:cNvSpPr txBox="1"/>
          <p:nvPr/>
        </p:nvSpPr>
        <p:spPr>
          <a:xfrm>
            <a:off x="2362200" y="4648200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2,426 web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227 follow-up on-site verification visits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6B323-281E-48D0-867C-574A32EDAF70}"/>
              </a:ext>
            </a:extLst>
          </p:cNvPr>
          <p:cNvSpPr txBox="1"/>
          <p:nvPr/>
        </p:nvSpPr>
        <p:spPr>
          <a:xfrm>
            <a:off x="5486400" y="4648200"/>
            <a:ext cx="2743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Case-level raw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Brief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467F2-63FF-4631-8D00-FE418BAE1936}"/>
              </a:ext>
            </a:extLst>
          </p:cNvPr>
          <p:cNvSpPr txBox="1"/>
          <p:nvPr/>
        </p:nvSpPr>
        <p:spPr>
          <a:xfrm>
            <a:off x="8534400" y="4572000"/>
            <a:ext cx="2743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ENERGY STAR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Efficiency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17D18-568E-41A3-A452-B2FE8D72D2D6}"/>
              </a:ext>
            </a:extLst>
          </p:cNvPr>
          <p:cNvSpPr txBox="1"/>
          <p:nvPr/>
        </p:nvSpPr>
        <p:spPr>
          <a:xfrm>
            <a:off x="1752600" y="586109"/>
            <a:ext cx="6096000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R1706 / R1616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318B6-218F-45A7-91FB-09303742CF11}"/>
              </a:ext>
            </a:extLst>
          </p:cNvPr>
          <p:cNvSpPr txBox="1"/>
          <p:nvPr/>
        </p:nvSpPr>
        <p:spPr>
          <a:xfrm>
            <a:off x="7973786" y="576214"/>
            <a:ext cx="2743200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R2023</a:t>
            </a:r>
          </a:p>
        </p:txBody>
      </p:sp>
    </p:spTree>
    <p:extLst>
      <p:ext uri="{BB962C8B-B14F-4D97-AF65-F5344CB8AC3E}">
        <p14:creationId xmlns:p14="http://schemas.microsoft.com/office/powerpoint/2010/main" val="320204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524000"/>
            <a:ext cx="4267200" cy="55953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Refresher on database format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Highlight enhancements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Train users to navigate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287449" y="2157568"/>
            <a:ext cx="419100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Objectives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2226FE-BADF-42D2-B135-234E7A441D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471"/>
          <a:stretch/>
        </p:blipFill>
        <p:spPr>
          <a:xfrm>
            <a:off x="6705600" y="-18808"/>
            <a:ext cx="5486400" cy="68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1295F2-15BD-4E1B-A198-CE6EF9C0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21409"/>
            <a:ext cx="10972800" cy="815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accent3"/>
                </a:solidFill>
              </a:rPr>
              <a:t>Database Refresher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C1821-378C-4744-A37C-9ED45856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2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392783" y="2262902"/>
            <a:ext cx="440167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Database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93717-62A0-47E6-979F-E4BD643AF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6909"/>
          <a:stretch/>
        </p:blipFill>
        <p:spPr>
          <a:xfrm>
            <a:off x="67167" y="2096073"/>
            <a:ext cx="12057666" cy="3628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BC3CAB-A5D5-4251-96EE-3FF3E0407975}"/>
              </a:ext>
            </a:extLst>
          </p:cNvPr>
          <p:cNvSpPr/>
          <p:nvPr/>
        </p:nvSpPr>
        <p:spPr>
          <a:xfrm>
            <a:off x="762000" y="97520"/>
            <a:ext cx="6781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Database Structure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3762190-2F74-4DAA-8575-AEE30F3D999C}"/>
              </a:ext>
            </a:extLst>
          </p:cNvPr>
          <p:cNvSpPr txBox="1">
            <a:spLocks/>
          </p:cNvSpPr>
          <p:nvPr/>
        </p:nvSpPr>
        <p:spPr>
          <a:xfrm>
            <a:off x="685800" y="1524000"/>
            <a:ext cx="9780242" cy="625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Six tabs including raw case-level data and analysis</a:t>
            </a:r>
          </a:p>
        </p:txBody>
      </p:sp>
    </p:spTree>
    <p:extLst>
      <p:ext uri="{BB962C8B-B14F-4D97-AF65-F5344CB8AC3E}">
        <p14:creationId xmlns:p14="http://schemas.microsoft.com/office/powerpoint/2010/main" val="98496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820848" y="2118836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Adjustment Factors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69A4A3C-C110-4512-B6EF-71C8CC617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654" y="762000"/>
            <a:ext cx="8853996" cy="62550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Saturation comparison of self-reports to observations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Indicators of customer knowledge 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Adjustment factors can be applied to future self-report surveys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5"/>
                </a:solidFill>
              </a:rPr>
              <a:t>Adjustment Factor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982B8-DBCB-44F0-BC26-0928D784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222913"/>
            <a:ext cx="9771267" cy="19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0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163749" y="2461737"/>
            <a:ext cx="5943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Statistics Tab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69A4A3C-C110-4512-B6EF-71C8CC617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545" y="1143000"/>
            <a:ext cx="3422515" cy="62550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Cross-tabulations: 35 rows per measure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Statistics: Penetration, saturation, efficiency levels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Grey fill = low sample size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D1413-C96D-41D4-B415-5D7D46BF2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2019"/>
          <a:stretch/>
        </p:blipFill>
        <p:spPr>
          <a:xfrm>
            <a:off x="1828800" y="1066800"/>
            <a:ext cx="6477000" cy="4904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6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392783" y="2262902"/>
            <a:ext cx="440167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Database 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C3CAB-A5D5-4251-96EE-3FF3E0407975}"/>
              </a:ext>
            </a:extLst>
          </p:cNvPr>
          <p:cNvSpPr/>
          <p:nvPr/>
        </p:nvSpPr>
        <p:spPr>
          <a:xfrm>
            <a:off x="762000" y="97520"/>
            <a:ext cx="6781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Efficiency Levels Tab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3762190-2F74-4DAA-8575-AEE30F3D999C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9780242" cy="625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Tab with estimates of overall average efficiency estimates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074F1-7FB4-4EF5-A2D2-30E583202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6295"/>
            <a:ext cx="10477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69A4A3C-C110-4512-B6EF-71C8CC6172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64086" y="208280"/>
            <a:ext cx="3444240" cy="1049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Penetration reported in the web survey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83090C-2A27-492B-9A6A-C6BC10BB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94643"/>
            <a:ext cx="10972800" cy="4130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25C925-103D-4E2D-BCAD-24A4FAD6C197}"/>
              </a:ext>
            </a:extLst>
          </p:cNvPr>
          <p:cNvSpPr txBox="1"/>
          <p:nvPr/>
        </p:nvSpPr>
        <p:spPr>
          <a:xfrm>
            <a:off x="9304020" y="1594643"/>
            <a:ext cx="2212848" cy="182880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A7FB1-9F61-45F9-A4E9-D144FD069282}"/>
              </a:ext>
            </a:extLst>
          </p:cNvPr>
          <p:cNvSpPr txBox="1"/>
          <p:nvPr/>
        </p:nvSpPr>
        <p:spPr>
          <a:xfrm>
            <a:off x="7087588" y="1594643"/>
            <a:ext cx="2208812" cy="18288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1945560-1ED0-4CF5-B829-0DFDDEF81C19}"/>
              </a:ext>
            </a:extLst>
          </p:cNvPr>
          <p:cNvSpPr txBox="1">
            <a:spLocks/>
          </p:cNvSpPr>
          <p:nvPr/>
        </p:nvSpPr>
        <p:spPr>
          <a:xfrm>
            <a:off x="6164086" y="4506990"/>
            <a:ext cx="2514600" cy="1689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7030A0"/>
                </a:solidFill>
              </a:rPr>
              <a:t>Penetration after adjusting for on-site results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65FAE2-9DDF-46DC-9A85-B3544A34090E}"/>
              </a:ext>
            </a:extLst>
          </p:cNvPr>
          <p:cNvCxnSpPr>
            <a:cxnSpLocks/>
          </p:cNvCxnSpPr>
          <p:nvPr/>
        </p:nvCxnSpPr>
        <p:spPr>
          <a:xfrm flipH="1" flipV="1">
            <a:off x="8305800" y="3494086"/>
            <a:ext cx="228600" cy="13006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935AE6-20CC-40DE-8583-8608088A1DFE}"/>
              </a:ext>
            </a:extLst>
          </p:cNvPr>
          <p:cNvCxnSpPr>
            <a:cxnSpLocks/>
          </p:cNvCxnSpPr>
          <p:nvPr/>
        </p:nvCxnSpPr>
        <p:spPr>
          <a:xfrm>
            <a:off x="9296400" y="898922"/>
            <a:ext cx="685800" cy="62507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62712"/>
      </p:ext>
    </p:extLst>
  </p:cSld>
  <p:clrMapOvr>
    <a:masterClrMapping/>
  </p:clrMapOvr>
</p:sld>
</file>

<file path=ppt/theme/theme1.xml><?xml version="1.0" encoding="utf-8"?>
<a:theme xmlns:a="http://schemas.openxmlformats.org/drawingml/2006/main" name="NMR PowerPoint Template Oct 2010 (2)">
  <a:themeElements>
    <a:clrScheme name="NMR">
      <a:dk1>
        <a:sysClr val="windowText" lastClr="000000"/>
      </a:dk1>
      <a:lt1>
        <a:sysClr val="window" lastClr="FFFFFF"/>
      </a:lt1>
      <a:dk2>
        <a:srgbClr val="093D22"/>
      </a:dk2>
      <a:lt2>
        <a:srgbClr val="FFFFCC"/>
      </a:lt2>
      <a:accent1>
        <a:srgbClr val="808080"/>
      </a:accent1>
      <a:accent2>
        <a:srgbClr val="046A38"/>
      </a:accent2>
      <a:accent3>
        <a:srgbClr val="08A4BD"/>
      </a:accent3>
      <a:accent4>
        <a:srgbClr val="C0E007"/>
      </a:accent4>
      <a:accent5>
        <a:srgbClr val="3571A3"/>
      </a:accent5>
      <a:accent6>
        <a:srgbClr val="76A240"/>
      </a:accent6>
      <a:hlink>
        <a:srgbClr val="212721"/>
      </a:hlink>
      <a:folHlink>
        <a:srgbClr val="CCCCC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MR Presentation Template V2" id="{37B643F4-38F5-42B2-9710-7FB97210AE2E}" vid="{B8DAC7D3-F6EE-4835-9D69-B06C6BF4D0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051ef0-edd4-46a5-9f74-d6eaace64f71">J72333MUYW4V-1220163651-8</_dlc_DocId>
    <_dlc_DocIdUrl xmlns="1b051ef0-edd4-46a5-9f74-d6eaace64f71">
      <Url>https://nmrgroupinc.sharepoint.com/CTResidential/_layouts/15/DocIdRedir.aspx?ID=J72333MUYW4V-1220163651-8</Url>
      <Description>J72333MUYW4V-1220163651-8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03490DD4BED45AB5066A8ED8B234B" ma:contentTypeVersion="0" ma:contentTypeDescription="Create a new document." ma:contentTypeScope="" ma:versionID="d6baff4ce4aff227186a401f74180f7c">
  <xsd:schema xmlns:xsd="http://www.w3.org/2001/XMLSchema" xmlns:xs="http://www.w3.org/2001/XMLSchema" xmlns:p="http://schemas.microsoft.com/office/2006/metadata/properties" xmlns:ns2="1b051ef0-edd4-46a5-9f74-d6eaace64f71" targetNamespace="http://schemas.microsoft.com/office/2006/metadata/properties" ma:root="true" ma:fieldsID="43c57c2b4b3884b8d871ec9c317159ed" ns2:_="">
    <xsd:import namespace="1b051ef0-edd4-46a5-9f74-d6eaace64f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1ef0-edd4-46a5-9f74-d6eaace64f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EEF7CD-C45F-4709-922E-EEFD3780A01C}">
  <ds:schemaRefs>
    <ds:schemaRef ds:uri="1b051ef0-edd4-46a5-9f74-d6eaace64f7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59F797-02F9-45EA-AC92-01EEC8897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51ef0-edd4-46a5-9f74-d6eaace64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D11EA9-4B0B-4B34-9748-0FF7EE32BA2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FB98D3D-0751-4EB4-BDA8-71DEF81DD31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NMR Presentation Template V2</Template>
  <TotalTime>14302</TotalTime>
  <Words>348</Words>
  <Application>Microsoft Office PowerPoint</Application>
  <PresentationFormat>Widescreen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NMR PowerPoint Template Oct 2010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Harris</dc:creator>
  <cp:lastModifiedBy>Linda King</cp:lastModifiedBy>
  <cp:revision>411</cp:revision>
  <dcterms:created xsi:type="dcterms:W3CDTF">2017-07-31T15:07:15Z</dcterms:created>
  <dcterms:modified xsi:type="dcterms:W3CDTF">2020-10-29T19:53:53Z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0x0101005C103490DD4BED45AB5066A8ED8B234B</vt:lpwstr>
  </property>
  <property fmtid="{D5CDD505-2E9C-101B-9397-08002B2CF9AE}" pid="3" name="_dlc_DocIdItemGuid">
    <vt:lpwstr>741a9de6-177a-49a7-89a7-a5d7189bf507</vt:lpwstr>
  </property>
</Properties>
</file>